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9"/>
  </p:notesMasterIdLst>
  <p:sldIdLst>
    <p:sldId id="400" r:id="rId2"/>
    <p:sldId id="401" r:id="rId3"/>
    <p:sldId id="432" r:id="rId4"/>
    <p:sldId id="447" r:id="rId5"/>
    <p:sldId id="580" r:id="rId6"/>
    <p:sldId id="579" r:id="rId7"/>
    <p:sldId id="581" r:id="rId8"/>
    <p:sldId id="463" r:id="rId9"/>
    <p:sldId id="464" r:id="rId10"/>
    <p:sldId id="465" r:id="rId11"/>
    <p:sldId id="466" r:id="rId12"/>
    <p:sldId id="467" r:id="rId13"/>
    <p:sldId id="482" r:id="rId14"/>
    <p:sldId id="588" r:id="rId15"/>
    <p:sldId id="584" r:id="rId16"/>
    <p:sldId id="585" r:id="rId17"/>
    <p:sldId id="586" r:id="rId18"/>
    <p:sldId id="590" r:id="rId19"/>
    <p:sldId id="589" r:id="rId20"/>
    <p:sldId id="263" r:id="rId21"/>
    <p:sldId id="468" r:id="rId22"/>
    <p:sldId id="498" r:id="rId23"/>
    <p:sldId id="504" r:id="rId24"/>
    <p:sldId id="499" r:id="rId25"/>
    <p:sldId id="501" r:id="rId26"/>
    <p:sldId id="561" r:id="rId27"/>
    <p:sldId id="500" r:id="rId28"/>
    <p:sldId id="503" r:id="rId29"/>
    <p:sldId id="502" r:id="rId30"/>
    <p:sldId id="582" r:id="rId31"/>
    <p:sldId id="562" r:id="rId32"/>
    <p:sldId id="563" r:id="rId33"/>
    <p:sldId id="515" r:id="rId34"/>
    <p:sldId id="519" r:id="rId35"/>
    <p:sldId id="522" r:id="rId36"/>
    <p:sldId id="520" r:id="rId37"/>
    <p:sldId id="521" r:id="rId38"/>
    <p:sldId id="523" r:id="rId39"/>
    <p:sldId id="525" r:id="rId40"/>
    <p:sldId id="566" r:id="rId41"/>
    <p:sldId id="567" r:id="rId42"/>
    <p:sldId id="568" r:id="rId43"/>
    <p:sldId id="570" r:id="rId44"/>
    <p:sldId id="569" r:id="rId45"/>
    <p:sldId id="571" r:id="rId46"/>
    <p:sldId id="573" r:id="rId47"/>
    <p:sldId id="572" r:id="rId48"/>
    <p:sldId id="574" r:id="rId49"/>
    <p:sldId id="575" r:id="rId50"/>
    <p:sldId id="576" r:id="rId51"/>
    <p:sldId id="577" r:id="rId52"/>
    <p:sldId id="578" r:id="rId53"/>
    <p:sldId id="564" r:id="rId54"/>
    <p:sldId id="538" r:id="rId55"/>
    <p:sldId id="536" r:id="rId56"/>
    <p:sldId id="537" r:id="rId57"/>
    <p:sldId id="531" r:id="rId58"/>
    <p:sldId id="532" r:id="rId59"/>
    <p:sldId id="533" r:id="rId60"/>
    <p:sldId id="539" r:id="rId61"/>
    <p:sldId id="535" r:id="rId62"/>
    <p:sldId id="558" r:id="rId63"/>
    <p:sldId id="559" r:id="rId64"/>
    <p:sldId id="554" r:id="rId65"/>
    <p:sldId id="555" r:id="rId66"/>
    <p:sldId id="556" r:id="rId67"/>
    <p:sldId id="557" r:id="rId68"/>
    <p:sldId id="560" r:id="rId69"/>
    <p:sldId id="540" r:id="rId70"/>
    <p:sldId id="550" r:id="rId71"/>
    <p:sldId id="483" r:id="rId72"/>
    <p:sldId id="548" r:id="rId73"/>
    <p:sldId id="549" r:id="rId74"/>
    <p:sldId id="551" r:id="rId75"/>
    <p:sldId id="552" r:id="rId76"/>
    <p:sldId id="553" r:id="rId77"/>
    <p:sldId id="453" r:id="rId78"/>
    <p:sldId id="442" r:id="rId79"/>
    <p:sldId id="443" r:id="rId80"/>
    <p:sldId id="444" r:id="rId81"/>
    <p:sldId id="445" r:id="rId82"/>
    <p:sldId id="446" r:id="rId83"/>
    <p:sldId id="449" r:id="rId84"/>
    <p:sldId id="450" r:id="rId85"/>
    <p:sldId id="451" r:id="rId86"/>
    <p:sldId id="455" r:id="rId87"/>
    <p:sldId id="456" r:id="rId88"/>
    <p:sldId id="452" r:id="rId89"/>
    <p:sldId id="454" r:id="rId90"/>
    <p:sldId id="433" r:id="rId91"/>
    <p:sldId id="493" r:id="rId92"/>
    <p:sldId id="505" r:id="rId93"/>
    <p:sldId id="313" r:id="rId94"/>
    <p:sldId id="435" r:id="rId95"/>
    <p:sldId id="438" r:id="rId96"/>
    <p:sldId id="318" r:id="rId97"/>
    <p:sldId id="439" r:id="rId98"/>
    <p:sldId id="440" r:id="rId99"/>
    <p:sldId id="441" r:id="rId100"/>
    <p:sldId id="510" r:id="rId101"/>
    <p:sldId id="407" r:id="rId102"/>
    <p:sldId id="506" r:id="rId103"/>
    <p:sldId id="507" r:id="rId104"/>
    <p:sldId id="408" r:id="rId105"/>
    <p:sldId id="409" r:id="rId106"/>
    <p:sldId id="457" r:id="rId107"/>
    <p:sldId id="458" r:id="rId108"/>
    <p:sldId id="460" r:id="rId109"/>
    <p:sldId id="459" r:id="rId110"/>
    <p:sldId id="411" r:id="rId111"/>
    <p:sldId id="512" r:id="rId112"/>
    <p:sldId id="513" r:id="rId113"/>
    <p:sldId id="514" r:id="rId114"/>
    <p:sldId id="414" r:id="rId115"/>
    <p:sldId id="469" r:id="rId116"/>
    <p:sldId id="475" r:id="rId117"/>
    <p:sldId id="511" r:id="rId118"/>
    <p:sldId id="470" r:id="rId119"/>
    <p:sldId id="471" r:id="rId120"/>
    <p:sldId id="472" r:id="rId121"/>
    <p:sldId id="473" r:id="rId122"/>
    <p:sldId id="474" r:id="rId123"/>
    <p:sldId id="476" r:id="rId124"/>
    <p:sldId id="477" r:id="rId125"/>
    <p:sldId id="478" r:id="rId126"/>
    <p:sldId id="479" r:id="rId127"/>
    <p:sldId id="481" r:id="rId128"/>
    <p:sldId id="415" r:id="rId129"/>
    <p:sldId id="416" r:id="rId130"/>
    <p:sldId id="417" r:id="rId131"/>
    <p:sldId id="418" r:id="rId132"/>
    <p:sldId id="419" r:id="rId133"/>
    <p:sldId id="591" r:id="rId134"/>
    <p:sldId id="592" r:id="rId135"/>
    <p:sldId id="421" r:id="rId136"/>
    <p:sldId id="425" r:id="rId137"/>
    <p:sldId id="428" r:id="rId138"/>
    <p:sldId id="308" r:id="rId139"/>
    <p:sldId id="264" r:id="rId140"/>
    <p:sldId id="431" r:id="rId141"/>
    <p:sldId id="265" r:id="rId142"/>
    <p:sldId id="429" r:id="rId143"/>
    <p:sldId id="427" r:id="rId144"/>
    <p:sldId id="430" r:id="rId145"/>
    <p:sldId id="494" r:id="rId146"/>
    <p:sldId id="309" r:id="rId147"/>
    <p:sldId id="495" r:id="rId148"/>
    <p:sldId id="496" r:id="rId149"/>
    <p:sldId id="508" r:id="rId150"/>
    <p:sldId id="497" r:id="rId151"/>
    <p:sldId id="509" r:id="rId152"/>
    <p:sldId id="310" r:id="rId153"/>
    <p:sldId id="257" r:id="rId154"/>
    <p:sldId id="258" r:id="rId155"/>
    <p:sldId id="259" r:id="rId156"/>
    <p:sldId id="261" r:id="rId157"/>
    <p:sldId id="262" r:id="rId158"/>
    <p:sldId id="306" r:id="rId159"/>
    <p:sldId id="266" r:id="rId160"/>
    <p:sldId id="267" r:id="rId161"/>
    <p:sldId id="260" r:id="rId162"/>
    <p:sldId id="268" r:id="rId163"/>
    <p:sldId id="269" r:id="rId164"/>
    <p:sldId id="270" r:id="rId165"/>
    <p:sldId id="271" r:id="rId166"/>
    <p:sldId id="307" r:id="rId167"/>
    <p:sldId id="272" r:id="rId168"/>
    <p:sldId id="273" r:id="rId169"/>
    <p:sldId id="593" r:id="rId170"/>
    <p:sldId id="275" r:id="rId171"/>
    <p:sldId id="276" r:id="rId172"/>
    <p:sldId id="277" r:id="rId173"/>
    <p:sldId id="279" r:id="rId174"/>
    <p:sldId id="280" r:id="rId175"/>
    <p:sldId id="311" r:id="rId176"/>
    <p:sldId id="329" r:id="rId177"/>
    <p:sldId id="330" r:id="rId178"/>
    <p:sldId id="328" r:id="rId179"/>
    <p:sldId id="331" r:id="rId180"/>
    <p:sldId id="485" r:id="rId181"/>
    <p:sldId id="486" r:id="rId182"/>
    <p:sldId id="487" r:id="rId183"/>
    <p:sldId id="488" r:id="rId184"/>
    <p:sldId id="489" r:id="rId185"/>
    <p:sldId id="490" r:id="rId186"/>
    <p:sldId id="491" r:id="rId187"/>
    <p:sldId id="338" r:id="rId188"/>
    <p:sldId id="340" r:id="rId189"/>
    <p:sldId id="334" r:id="rId190"/>
    <p:sldId id="341" r:id="rId191"/>
    <p:sldId id="342" r:id="rId192"/>
    <p:sldId id="343" r:id="rId193"/>
    <p:sldId id="344" r:id="rId194"/>
    <p:sldId id="345" r:id="rId195"/>
    <p:sldId id="346" r:id="rId196"/>
    <p:sldId id="347" r:id="rId197"/>
    <p:sldId id="348" r:id="rId198"/>
    <p:sldId id="349" r:id="rId199"/>
    <p:sldId id="350" r:id="rId200"/>
    <p:sldId id="352" r:id="rId201"/>
    <p:sldId id="353" r:id="rId202"/>
    <p:sldId id="354" r:id="rId203"/>
    <p:sldId id="355" r:id="rId204"/>
    <p:sldId id="356" r:id="rId205"/>
    <p:sldId id="492" r:id="rId206"/>
    <p:sldId id="402" r:id="rId207"/>
    <p:sldId id="403" r:id="rId208"/>
    <p:sldId id="404" r:id="rId209"/>
    <p:sldId id="405" r:id="rId210"/>
    <p:sldId id="357" r:id="rId211"/>
    <p:sldId id="358" r:id="rId212"/>
    <p:sldId id="359" r:id="rId213"/>
    <p:sldId id="360" r:id="rId214"/>
    <p:sldId id="367" r:id="rId215"/>
    <p:sldId id="361" r:id="rId216"/>
    <p:sldId id="364" r:id="rId217"/>
    <p:sldId id="362" r:id="rId218"/>
    <p:sldId id="366" r:id="rId219"/>
    <p:sldId id="363" r:id="rId220"/>
    <p:sldId id="365" r:id="rId221"/>
    <p:sldId id="368" r:id="rId222"/>
    <p:sldId id="371" r:id="rId223"/>
    <p:sldId id="373" r:id="rId224"/>
    <p:sldId id="374" r:id="rId225"/>
    <p:sldId id="375" r:id="rId226"/>
    <p:sldId id="376" r:id="rId227"/>
    <p:sldId id="377" r:id="rId228"/>
    <p:sldId id="378" r:id="rId229"/>
    <p:sldId id="379" r:id="rId230"/>
    <p:sldId id="381" r:id="rId231"/>
    <p:sldId id="398" r:id="rId232"/>
    <p:sldId id="399" r:id="rId233"/>
    <p:sldId id="383" r:id="rId234"/>
    <p:sldId id="384" r:id="rId235"/>
    <p:sldId id="385" r:id="rId236"/>
    <p:sldId id="386" r:id="rId237"/>
    <p:sldId id="387" r:id="rId238"/>
    <p:sldId id="388" r:id="rId239"/>
    <p:sldId id="389" r:id="rId240"/>
    <p:sldId id="390" r:id="rId241"/>
    <p:sldId id="391" r:id="rId242"/>
    <p:sldId id="392" r:id="rId243"/>
    <p:sldId id="393" r:id="rId244"/>
    <p:sldId id="394" r:id="rId245"/>
    <p:sldId id="395" r:id="rId246"/>
    <p:sldId id="396" r:id="rId247"/>
    <p:sldId id="397" r:id="rId24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0"/>
    <p:restoredTop sz="94662"/>
  </p:normalViewPr>
  <p:slideViewPr>
    <p:cSldViewPr snapToGrid="0" snapToObjects="1">
      <p:cViewPr varScale="1">
        <p:scale>
          <a:sx n="84" d="100"/>
          <a:sy n="84" d="100"/>
        </p:scale>
        <p:origin x="200" y="712"/>
      </p:cViewPr>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notesMaster" Target="notesMasters/notesMaster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presProps" Target="pres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viewProps" Target="view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theme" Target="theme/theme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EBD415-847B-AE4B-8B3F-8FA3186C4BB7}" type="datetimeFigureOut">
              <a:rPr lang="fr-FR" smtClean="0"/>
              <a:t>26/08/2020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012C3-77BA-0842-89A7-B713C1DD5914}" type="slidenum">
              <a:rPr lang="fr-FR" smtClean="0"/>
              <a:t>‹N°›</a:t>
            </a:fld>
            <a:endParaRPr lang="fr-FR"/>
          </a:p>
        </p:txBody>
      </p:sp>
    </p:spTree>
    <p:extLst>
      <p:ext uri="{BB962C8B-B14F-4D97-AF65-F5344CB8AC3E}">
        <p14:creationId xmlns:p14="http://schemas.microsoft.com/office/powerpoint/2010/main" val="3439055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a:extLst>
              <a:ext uri="{FF2B5EF4-FFF2-40B4-BE49-F238E27FC236}">
                <a16:creationId xmlns:a16="http://schemas.microsoft.com/office/drawing/2014/main" id="{319BA799-2821-4745-A922-D794F420E7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0893F927-A362-8A4B-8B46-A712AF3CB3CF}" type="slidenum">
              <a:rPr lang="fr-FR" altLang="fr-FR" smtClean="0"/>
              <a:pPr>
                <a:spcBef>
                  <a:spcPct val="0"/>
                </a:spcBef>
              </a:pPr>
              <a:t>2</a:t>
            </a:fld>
            <a:endParaRPr lang="fr-FR" altLang="fr-FR"/>
          </a:p>
        </p:txBody>
      </p:sp>
      <p:sp>
        <p:nvSpPr>
          <p:cNvPr id="6146" name="Rectangle 2">
            <a:extLst>
              <a:ext uri="{FF2B5EF4-FFF2-40B4-BE49-F238E27FC236}">
                <a16:creationId xmlns:a16="http://schemas.microsoft.com/office/drawing/2014/main" id="{E65DAB7A-7B1F-254A-B7E8-D176A75458C1}"/>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519C7062-7CF8-CC4C-B0B8-66C86B77FD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834683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B56E0C23-7F8C-4847-8E6D-4FFDC2C8BBAF}"/>
              </a:ext>
            </a:extLst>
          </p:cNvPr>
          <p:cNvSpPr>
            <a:spLocks noGrp="1" noRot="1" noChangeAspect="1" noChangeArrowheads="1" noTextEdit="1"/>
          </p:cNvSpPr>
          <p:nvPr>
            <p:ph type="sldImg"/>
          </p:nvPr>
        </p:nvSpPr>
        <p:spPr>
          <a:ln/>
        </p:spPr>
      </p:sp>
      <p:sp>
        <p:nvSpPr>
          <p:cNvPr id="28674" name="Rectangle 3">
            <a:extLst>
              <a:ext uri="{FF2B5EF4-FFF2-40B4-BE49-F238E27FC236}">
                <a16:creationId xmlns:a16="http://schemas.microsoft.com/office/drawing/2014/main" id="{26A101EF-B05D-1A47-AEED-7ABA412F62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667695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182397DC-7E2D-3F49-8F5D-871819CE7417}"/>
              </a:ext>
            </a:extLst>
          </p:cNvPr>
          <p:cNvSpPr>
            <a:spLocks noGrp="1" noRot="1" noChangeAspect="1" noChangeArrowheads="1" noTextEdit="1"/>
          </p:cNvSpPr>
          <p:nvPr>
            <p:ph type="sldImg"/>
          </p:nvPr>
        </p:nvSpPr>
        <p:spPr>
          <a:ln/>
        </p:spPr>
      </p:sp>
      <p:sp>
        <p:nvSpPr>
          <p:cNvPr id="22530" name="Rectangle 3">
            <a:extLst>
              <a:ext uri="{FF2B5EF4-FFF2-40B4-BE49-F238E27FC236}">
                <a16:creationId xmlns:a16="http://schemas.microsoft.com/office/drawing/2014/main" id="{983E9A83-2530-B447-9C82-BB16632855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176813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A0D209EC-E68F-454B-83E1-70040797F6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73EFCB0E-4E75-D540-AB62-008160E1A699}" type="slidenum">
              <a:rPr lang="fr-FR" altLang="fr-FR" smtClean="0">
                <a:latin typeface="Times New Roman" panose="02020603050405020304" pitchFamily="18" charset="0"/>
              </a:rPr>
              <a:pPr>
                <a:spcBef>
                  <a:spcPct val="0"/>
                </a:spcBef>
              </a:pPr>
              <a:t>78</a:t>
            </a:fld>
            <a:endParaRPr lang="fr-FR" altLang="fr-FR">
              <a:latin typeface="Times New Roman" panose="02020603050405020304" pitchFamily="18" charset="0"/>
            </a:endParaRPr>
          </a:p>
        </p:txBody>
      </p:sp>
      <p:sp>
        <p:nvSpPr>
          <p:cNvPr id="31746" name="Rectangle 2">
            <a:extLst>
              <a:ext uri="{FF2B5EF4-FFF2-40B4-BE49-F238E27FC236}">
                <a16:creationId xmlns:a16="http://schemas.microsoft.com/office/drawing/2014/main" id="{A8FD1D1D-FC0E-A64A-91D6-1C6F0C899F3C}"/>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7D589531-7633-0E4E-B4DA-2DBAC4217D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Times New Roman" panose="02020603050405020304" pitchFamily="18"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658810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6AB339CF-A113-8E4D-B821-35B5BD8F44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1B2F3074-B0A2-344C-969E-984196EE791C}" type="slidenum">
              <a:rPr lang="fr-FR" altLang="fr-FR" smtClean="0">
                <a:latin typeface="Times New Roman" panose="02020603050405020304" pitchFamily="18" charset="0"/>
              </a:rPr>
              <a:pPr>
                <a:spcBef>
                  <a:spcPct val="0"/>
                </a:spcBef>
              </a:pPr>
              <a:t>79</a:t>
            </a:fld>
            <a:endParaRPr lang="fr-FR" altLang="fr-FR">
              <a:latin typeface="Times New Roman" panose="02020603050405020304" pitchFamily="18" charset="0"/>
            </a:endParaRPr>
          </a:p>
        </p:txBody>
      </p:sp>
      <p:sp>
        <p:nvSpPr>
          <p:cNvPr id="33794" name="Rectangle 2">
            <a:extLst>
              <a:ext uri="{FF2B5EF4-FFF2-40B4-BE49-F238E27FC236}">
                <a16:creationId xmlns:a16="http://schemas.microsoft.com/office/drawing/2014/main" id="{CCAC3276-318A-0946-A8AB-121E2589365D}"/>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EE3A43C2-C730-2846-B285-269C7F771E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Times New Roman" panose="02020603050405020304" pitchFamily="18"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405806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88265BB2-BF5E-624C-954D-410F3CB0A9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155463BA-8EE7-E148-93CD-347CFAE2B61D}" type="slidenum">
              <a:rPr lang="fr-FR" altLang="fr-FR" smtClean="0">
                <a:latin typeface="Times New Roman" panose="02020603050405020304" pitchFamily="18" charset="0"/>
              </a:rPr>
              <a:pPr>
                <a:spcBef>
                  <a:spcPct val="0"/>
                </a:spcBef>
              </a:pPr>
              <a:t>80</a:t>
            </a:fld>
            <a:endParaRPr lang="fr-FR" altLang="fr-FR">
              <a:latin typeface="Times New Roman" panose="02020603050405020304" pitchFamily="18" charset="0"/>
            </a:endParaRPr>
          </a:p>
        </p:txBody>
      </p:sp>
      <p:sp>
        <p:nvSpPr>
          <p:cNvPr id="35842" name="Rectangle 2">
            <a:extLst>
              <a:ext uri="{FF2B5EF4-FFF2-40B4-BE49-F238E27FC236}">
                <a16:creationId xmlns:a16="http://schemas.microsoft.com/office/drawing/2014/main" id="{BCAE6F40-C854-774D-9C59-26A24C9643B5}"/>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B268C4E4-3386-AC45-9C7E-720B402216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Times New Roman" panose="02020603050405020304" pitchFamily="18"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907253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BFE96059-843F-CF4D-97C0-48BB5D0D0B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4DEB3C8-6C75-134D-900E-067C71A99303}" type="slidenum">
              <a:rPr lang="fr-FR" altLang="fr-FR" smtClean="0">
                <a:latin typeface="Times New Roman" panose="02020603050405020304" pitchFamily="18" charset="0"/>
              </a:rPr>
              <a:pPr>
                <a:spcBef>
                  <a:spcPct val="0"/>
                </a:spcBef>
              </a:pPr>
              <a:t>81</a:t>
            </a:fld>
            <a:endParaRPr lang="fr-FR" altLang="fr-FR">
              <a:latin typeface="Times New Roman" panose="02020603050405020304" pitchFamily="18" charset="0"/>
            </a:endParaRPr>
          </a:p>
        </p:txBody>
      </p:sp>
      <p:sp>
        <p:nvSpPr>
          <p:cNvPr id="37890" name="Rectangle 2">
            <a:extLst>
              <a:ext uri="{FF2B5EF4-FFF2-40B4-BE49-F238E27FC236}">
                <a16:creationId xmlns:a16="http://schemas.microsoft.com/office/drawing/2014/main" id="{EFD7843F-2B72-3A4C-B1B8-E3BA020E0AA2}"/>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4A3EBF6D-F914-2A48-8824-19A0DAF26F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Times New Roman" panose="02020603050405020304" pitchFamily="18"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406194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2A16C8B6-28A9-1D48-B500-889E3AA413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9F177D5E-DC5D-2344-895E-3A9356146E0F}" type="slidenum">
              <a:rPr lang="fr-FR" altLang="fr-FR" smtClean="0">
                <a:latin typeface="Times New Roman" panose="02020603050405020304" pitchFamily="18" charset="0"/>
              </a:rPr>
              <a:pPr>
                <a:spcBef>
                  <a:spcPct val="0"/>
                </a:spcBef>
              </a:pPr>
              <a:t>82</a:t>
            </a:fld>
            <a:endParaRPr lang="fr-FR" altLang="fr-FR">
              <a:latin typeface="Times New Roman" panose="02020603050405020304" pitchFamily="18" charset="0"/>
            </a:endParaRPr>
          </a:p>
        </p:txBody>
      </p:sp>
      <p:sp>
        <p:nvSpPr>
          <p:cNvPr id="39938" name="Rectangle 2">
            <a:extLst>
              <a:ext uri="{FF2B5EF4-FFF2-40B4-BE49-F238E27FC236}">
                <a16:creationId xmlns:a16="http://schemas.microsoft.com/office/drawing/2014/main" id="{067AB98B-5079-C74C-BA8B-567DB3763C6C}"/>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40FF7605-DF5C-F94F-AE46-4C7BAEE2D6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Times New Roman" panose="02020603050405020304" pitchFamily="18"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442961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782CD20D-1045-9B4E-B722-0ED6BD62D7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70AAD190-4742-9246-BA64-E80C81F42BF0}" type="slidenum">
              <a:rPr lang="fr-FR" altLang="fr-FR" smtClean="0">
                <a:latin typeface="Times New Roman" panose="02020603050405020304" pitchFamily="18" charset="0"/>
              </a:rPr>
              <a:pPr>
                <a:spcBef>
                  <a:spcPct val="0"/>
                </a:spcBef>
              </a:pPr>
              <a:t>90</a:t>
            </a:fld>
            <a:endParaRPr lang="fr-FR" altLang="fr-FR">
              <a:latin typeface="Times New Roman" panose="02020603050405020304" pitchFamily="18" charset="0"/>
            </a:endParaRPr>
          </a:p>
        </p:txBody>
      </p:sp>
      <p:sp>
        <p:nvSpPr>
          <p:cNvPr id="61442" name="Rectangle 2">
            <a:extLst>
              <a:ext uri="{FF2B5EF4-FFF2-40B4-BE49-F238E27FC236}">
                <a16:creationId xmlns:a16="http://schemas.microsoft.com/office/drawing/2014/main" id="{821F823C-2CF5-7B47-89DE-6E0BB624F876}"/>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04A3EB88-D3D8-BB49-922C-E392B3E630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Times New Roman" panose="02020603050405020304" pitchFamily="18"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076829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a:extLst>
              <a:ext uri="{FF2B5EF4-FFF2-40B4-BE49-F238E27FC236}">
                <a16:creationId xmlns:a16="http://schemas.microsoft.com/office/drawing/2014/main" id="{F04DD41D-6AA3-464D-B020-C02AF04EE2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53026C20-B2AB-2947-A2FA-73CBDAA30FC5}" type="slidenum">
              <a:rPr lang="fr-FR" altLang="fr-FR" smtClean="0"/>
              <a:pPr>
                <a:spcBef>
                  <a:spcPct val="0"/>
                </a:spcBef>
              </a:pPr>
              <a:t>139</a:t>
            </a:fld>
            <a:endParaRPr lang="fr-FR" altLang="fr-FR"/>
          </a:p>
        </p:txBody>
      </p:sp>
      <p:sp>
        <p:nvSpPr>
          <p:cNvPr id="116738" name="Rectangle 2">
            <a:extLst>
              <a:ext uri="{FF2B5EF4-FFF2-40B4-BE49-F238E27FC236}">
                <a16:creationId xmlns:a16="http://schemas.microsoft.com/office/drawing/2014/main" id="{843230F3-4108-FE4A-A603-CF63D51A1178}"/>
              </a:ext>
            </a:extLst>
          </p:cNvPr>
          <p:cNvSpPr>
            <a:spLocks noGrp="1" noRot="1" noChangeAspect="1" noChangeArrowheads="1" noTextEdit="1"/>
          </p:cNvSpPr>
          <p:nvPr>
            <p:ph type="sldImg"/>
          </p:nvPr>
        </p:nvSpPr>
        <p:spPr>
          <a:ln/>
        </p:spPr>
      </p:sp>
      <p:sp>
        <p:nvSpPr>
          <p:cNvPr id="116739" name="Rectangle 3">
            <a:extLst>
              <a:ext uri="{FF2B5EF4-FFF2-40B4-BE49-F238E27FC236}">
                <a16:creationId xmlns:a16="http://schemas.microsoft.com/office/drawing/2014/main" id="{D6F58ADC-FD0B-084B-86B3-0500046904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697387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a:extLst>
              <a:ext uri="{FF2B5EF4-FFF2-40B4-BE49-F238E27FC236}">
                <a16:creationId xmlns:a16="http://schemas.microsoft.com/office/drawing/2014/main" id="{A680E129-3D34-C441-A13A-E44D94DDE6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E7371C0C-9E42-A446-BB94-6C7D092846EB}" type="slidenum">
              <a:rPr lang="fr-FR" altLang="fr-FR" smtClean="0"/>
              <a:pPr>
                <a:spcBef>
                  <a:spcPct val="0"/>
                </a:spcBef>
              </a:pPr>
              <a:t>141</a:t>
            </a:fld>
            <a:endParaRPr lang="fr-FR" altLang="fr-FR"/>
          </a:p>
        </p:txBody>
      </p:sp>
      <p:sp>
        <p:nvSpPr>
          <p:cNvPr id="118786" name="Rectangle 2">
            <a:extLst>
              <a:ext uri="{FF2B5EF4-FFF2-40B4-BE49-F238E27FC236}">
                <a16:creationId xmlns:a16="http://schemas.microsoft.com/office/drawing/2014/main" id="{F45A3192-F28D-784E-916B-63E4283CC935}"/>
              </a:ext>
            </a:extLst>
          </p:cNvPr>
          <p:cNvSpPr>
            <a:spLocks noGrp="1" noRot="1" noChangeAspect="1" noChangeArrowheads="1" noTextEdit="1"/>
          </p:cNvSpPr>
          <p:nvPr>
            <p:ph type="sldImg"/>
          </p:nvPr>
        </p:nvSpPr>
        <p:spPr>
          <a:ln/>
        </p:spPr>
      </p:sp>
      <p:sp>
        <p:nvSpPr>
          <p:cNvPr id="118787" name="Rectangle 3">
            <a:extLst>
              <a:ext uri="{FF2B5EF4-FFF2-40B4-BE49-F238E27FC236}">
                <a16:creationId xmlns:a16="http://schemas.microsoft.com/office/drawing/2014/main" id="{C0D5E4BC-CAAE-3F49-BBFB-7CC2E91721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019964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1039A16F-F9FC-CA4D-A134-F6D86F7B06AD}"/>
              </a:ext>
            </a:extLst>
          </p:cNvPr>
          <p:cNvSpPr>
            <a:spLocks noGrp="1" noRot="1" noChangeAspect="1" noChangeArrowheads="1" noTextEdit="1"/>
          </p:cNvSpPr>
          <p:nvPr>
            <p:ph type="sldImg"/>
          </p:nvPr>
        </p:nvSpPr>
        <p:spPr>
          <a:ln/>
        </p:spPr>
      </p:sp>
      <p:sp>
        <p:nvSpPr>
          <p:cNvPr id="10242" name="Rectangle 3">
            <a:extLst>
              <a:ext uri="{FF2B5EF4-FFF2-40B4-BE49-F238E27FC236}">
                <a16:creationId xmlns:a16="http://schemas.microsoft.com/office/drawing/2014/main" id="{65F5D0D4-7BB0-C144-8A47-4911AA08CA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997380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a:extLst>
              <a:ext uri="{FF2B5EF4-FFF2-40B4-BE49-F238E27FC236}">
                <a16:creationId xmlns:a16="http://schemas.microsoft.com/office/drawing/2014/main" id="{45D1D0B1-E3E6-404E-9E8E-FEC8884949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6C2C1320-6BC5-C74C-A64B-9BBAB54AF28B}" type="slidenum">
              <a:rPr lang="fr-FR" altLang="fr-FR" smtClean="0"/>
              <a:pPr>
                <a:spcBef>
                  <a:spcPct val="0"/>
                </a:spcBef>
              </a:pPr>
              <a:t>153</a:t>
            </a:fld>
            <a:endParaRPr lang="fr-FR" altLang="fr-FR"/>
          </a:p>
        </p:txBody>
      </p:sp>
      <p:sp>
        <p:nvSpPr>
          <p:cNvPr id="103426" name="Rectangle 2">
            <a:extLst>
              <a:ext uri="{FF2B5EF4-FFF2-40B4-BE49-F238E27FC236}">
                <a16:creationId xmlns:a16="http://schemas.microsoft.com/office/drawing/2014/main" id="{613B86BB-A936-D644-B589-311EF49F84DA}"/>
              </a:ext>
            </a:extLst>
          </p:cNvPr>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id="{227E153E-C03E-5B4F-A455-EAC3F529E7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787841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a:extLst>
              <a:ext uri="{FF2B5EF4-FFF2-40B4-BE49-F238E27FC236}">
                <a16:creationId xmlns:a16="http://schemas.microsoft.com/office/drawing/2014/main" id="{09CD534B-2D56-0A41-94F9-B75C912F73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006DD9FA-B68E-494B-85DC-A425DDAD7A4A}" type="slidenum">
              <a:rPr lang="fr-FR" altLang="fr-FR" smtClean="0"/>
              <a:pPr>
                <a:spcBef>
                  <a:spcPct val="0"/>
                </a:spcBef>
              </a:pPr>
              <a:t>154</a:t>
            </a:fld>
            <a:endParaRPr lang="fr-FR" altLang="fr-FR"/>
          </a:p>
        </p:txBody>
      </p:sp>
      <p:sp>
        <p:nvSpPr>
          <p:cNvPr id="105474" name="Rectangle 2">
            <a:extLst>
              <a:ext uri="{FF2B5EF4-FFF2-40B4-BE49-F238E27FC236}">
                <a16:creationId xmlns:a16="http://schemas.microsoft.com/office/drawing/2014/main" id="{0820C8F5-57E0-F049-B9D9-3F0A4FDB463E}"/>
              </a:ext>
            </a:extLst>
          </p:cNvPr>
          <p:cNvSpPr>
            <a:spLocks noGrp="1" noRot="1" noChangeAspect="1" noChangeArrowheads="1" noTextEdit="1"/>
          </p:cNvSpPr>
          <p:nvPr>
            <p:ph type="sldImg"/>
          </p:nvPr>
        </p:nvSpPr>
        <p:spPr>
          <a:ln/>
        </p:spPr>
      </p:sp>
      <p:sp>
        <p:nvSpPr>
          <p:cNvPr id="105475" name="Rectangle 3">
            <a:extLst>
              <a:ext uri="{FF2B5EF4-FFF2-40B4-BE49-F238E27FC236}">
                <a16:creationId xmlns:a16="http://schemas.microsoft.com/office/drawing/2014/main" id="{8C5658D1-71C2-BC41-993F-B0FD04A496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46517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a:extLst>
              <a:ext uri="{FF2B5EF4-FFF2-40B4-BE49-F238E27FC236}">
                <a16:creationId xmlns:a16="http://schemas.microsoft.com/office/drawing/2014/main" id="{646D2ECB-818B-AD4D-BAF2-3EDCD80F92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157049B2-DB36-4840-8DFF-F4C5BADB787D}" type="slidenum">
              <a:rPr lang="fr-FR" altLang="fr-FR" smtClean="0"/>
              <a:pPr>
                <a:spcBef>
                  <a:spcPct val="0"/>
                </a:spcBef>
              </a:pPr>
              <a:t>155</a:t>
            </a:fld>
            <a:endParaRPr lang="fr-FR" altLang="fr-FR"/>
          </a:p>
        </p:txBody>
      </p:sp>
      <p:sp>
        <p:nvSpPr>
          <p:cNvPr id="107522" name="Rectangle 2">
            <a:extLst>
              <a:ext uri="{FF2B5EF4-FFF2-40B4-BE49-F238E27FC236}">
                <a16:creationId xmlns:a16="http://schemas.microsoft.com/office/drawing/2014/main" id="{0FBD746D-2E21-D04B-BE5F-F3303E11FBEB}"/>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77ECB88C-009A-E447-B2A9-E7BBCA51B5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525357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a:extLst>
              <a:ext uri="{FF2B5EF4-FFF2-40B4-BE49-F238E27FC236}">
                <a16:creationId xmlns:a16="http://schemas.microsoft.com/office/drawing/2014/main" id="{25943D49-2B4E-104F-AA96-736F852DB3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193E6825-1C0A-4B46-90F5-8FF032C57018}" type="slidenum">
              <a:rPr lang="fr-FR" altLang="fr-FR" smtClean="0"/>
              <a:pPr>
                <a:spcBef>
                  <a:spcPct val="0"/>
                </a:spcBef>
              </a:pPr>
              <a:t>156</a:t>
            </a:fld>
            <a:endParaRPr lang="fr-FR" altLang="fr-FR"/>
          </a:p>
        </p:txBody>
      </p:sp>
      <p:sp>
        <p:nvSpPr>
          <p:cNvPr id="109570" name="Rectangle 2">
            <a:extLst>
              <a:ext uri="{FF2B5EF4-FFF2-40B4-BE49-F238E27FC236}">
                <a16:creationId xmlns:a16="http://schemas.microsoft.com/office/drawing/2014/main" id="{8949CD84-50A3-3542-9D8E-91652DD75E38}"/>
              </a:ext>
            </a:extLst>
          </p:cNvPr>
          <p:cNvSpPr>
            <a:spLocks noGrp="1" noRot="1" noChangeAspect="1" noChangeArrowheads="1" noTextEdit="1"/>
          </p:cNvSpPr>
          <p:nvPr>
            <p:ph type="sldImg"/>
          </p:nvPr>
        </p:nvSpPr>
        <p:spPr>
          <a:ln/>
        </p:spPr>
      </p:sp>
      <p:sp>
        <p:nvSpPr>
          <p:cNvPr id="109571" name="Rectangle 3">
            <a:extLst>
              <a:ext uri="{FF2B5EF4-FFF2-40B4-BE49-F238E27FC236}">
                <a16:creationId xmlns:a16="http://schemas.microsoft.com/office/drawing/2014/main" id="{0357132E-7709-0A4A-BA5D-1DABB013B9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082549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a:extLst>
              <a:ext uri="{FF2B5EF4-FFF2-40B4-BE49-F238E27FC236}">
                <a16:creationId xmlns:a16="http://schemas.microsoft.com/office/drawing/2014/main" id="{B0721470-BC5B-D446-B9DC-3AECA06D57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9ED329D4-1DA7-A540-A99C-69F11EAE7750}" type="slidenum">
              <a:rPr lang="fr-FR" altLang="fr-FR" smtClean="0"/>
              <a:pPr>
                <a:spcBef>
                  <a:spcPct val="0"/>
                </a:spcBef>
              </a:pPr>
              <a:t>157</a:t>
            </a:fld>
            <a:endParaRPr lang="fr-FR" altLang="fr-FR"/>
          </a:p>
        </p:txBody>
      </p:sp>
      <p:sp>
        <p:nvSpPr>
          <p:cNvPr id="111618" name="Rectangle 2">
            <a:extLst>
              <a:ext uri="{FF2B5EF4-FFF2-40B4-BE49-F238E27FC236}">
                <a16:creationId xmlns:a16="http://schemas.microsoft.com/office/drawing/2014/main" id="{C36A4F87-BC05-404F-AA9F-704ACFA84132}"/>
              </a:ext>
            </a:extLst>
          </p:cNvPr>
          <p:cNvSpPr>
            <a:spLocks noGrp="1" noRot="1" noChangeAspect="1" noChangeArrowheads="1" noTextEdit="1"/>
          </p:cNvSpPr>
          <p:nvPr>
            <p:ph type="sldImg"/>
          </p:nvPr>
        </p:nvSpPr>
        <p:spPr>
          <a:ln/>
        </p:spPr>
      </p:sp>
      <p:sp>
        <p:nvSpPr>
          <p:cNvPr id="111619" name="Rectangle 3">
            <a:extLst>
              <a:ext uri="{FF2B5EF4-FFF2-40B4-BE49-F238E27FC236}">
                <a16:creationId xmlns:a16="http://schemas.microsoft.com/office/drawing/2014/main" id="{BAA6A538-4290-A04F-8A7A-E006FFEBBB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905078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a:extLst>
              <a:ext uri="{FF2B5EF4-FFF2-40B4-BE49-F238E27FC236}">
                <a16:creationId xmlns:a16="http://schemas.microsoft.com/office/drawing/2014/main" id="{0FFD1BE9-51F4-C342-B6E5-49F0456E26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CF0534C8-CB54-5B4C-8F5F-4FC70BA0E502}" type="slidenum">
              <a:rPr lang="fr-FR" altLang="fr-FR" smtClean="0"/>
              <a:pPr>
                <a:spcBef>
                  <a:spcPct val="0"/>
                </a:spcBef>
              </a:pPr>
              <a:t>158</a:t>
            </a:fld>
            <a:endParaRPr lang="fr-FR" altLang="fr-FR"/>
          </a:p>
        </p:txBody>
      </p:sp>
      <p:sp>
        <p:nvSpPr>
          <p:cNvPr id="113666" name="Rectangle 2">
            <a:extLst>
              <a:ext uri="{FF2B5EF4-FFF2-40B4-BE49-F238E27FC236}">
                <a16:creationId xmlns:a16="http://schemas.microsoft.com/office/drawing/2014/main" id="{C3391EB2-EE5B-3640-988F-74A00DDA43C1}"/>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CA15DF0E-2518-6C4A-9EAD-9552C5E939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487241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a:extLst>
              <a:ext uri="{FF2B5EF4-FFF2-40B4-BE49-F238E27FC236}">
                <a16:creationId xmlns:a16="http://schemas.microsoft.com/office/drawing/2014/main" id="{CE059B2E-6830-7049-982C-706DE3EEB1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16506445-1F59-FE4A-8F33-955ADA50A43B}" type="slidenum">
              <a:rPr lang="fr-FR" altLang="fr-FR" smtClean="0"/>
              <a:pPr>
                <a:spcBef>
                  <a:spcPct val="0"/>
                </a:spcBef>
              </a:pPr>
              <a:t>159</a:t>
            </a:fld>
            <a:endParaRPr lang="fr-FR" altLang="fr-FR"/>
          </a:p>
        </p:txBody>
      </p:sp>
      <p:sp>
        <p:nvSpPr>
          <p:cNvPr id="120834" name="Rectangle 2">
            <a:extLst>
              <a:ext uri="{FF2B5EF4-FFF2-40B4-BE49-F238E27FC236}">
                <a16:creationId xmlns:a16="http://schemas.microsoft.com/office/drawing/2014/main" id="{51E2EEC2-0B20-EC40-8145-A99341E04308}"/>
              </a:ext>
            </a:extLst>
          </p:cNvPr>
          <p:cNvSpPr>
            <a:spLocks noGrp="1" noRot="1" noChangeAspect="1" noChangeArrowheads="1" noTextEdit="1"/>
          </p:cNvSpPr>
          <p:nvPr>
            <p:ph type="sldImg"/>
          </p:nvPr>
        </p:nvSpPr>
        <p:spPr>
          <a:ln/>
        </p:spPr>
      </p:sp>
      <p:sp>
        <p:nvSpPr>
          <p:cNvPr id="120835" name="Rectangle 3">
            <a:extLst>
              <a:ext uri="{FF2B5EF4-FFF2-40B4-BE49-F238E27FC236}">
                <a16:creationId xmlns:a16="http://schemas.microsoft.com/office/drawing/2014/main" id="{25833125-8903-CE45-AC04-2D32D41FA1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5518840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a:extLst>
              <a:ext uri="{FF2B5EF4-FFF2-40B4-BE49-F238E27FC236}">
                <a16:creationId xmlns:a16="http://schemas.microsoft.com/office/drawing/2014/main" id="{70890B7F-22D9-4A46-93C7-6A3A8E2DD5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9CD165D8-29DA-0D4B-A60B-911CE47041A2}" type="slidenum">
              <a:rPr lang="fr-FR" altLang="fr-FR" smtClean="0"/>
              <a:pPr>
                <a:spcBef>
                  <a:spcPct val="0"/>
                </a:spcBef>
              </a:pPr>
              <a:t>160</a:t>
            </a:fld>
            <a:endParaRPr lang="fr-FR" altLang="fr-FR"/>
          </a:p>
        </p:txBody>
      </p:sp>
      <p:sp>
        <p:nvSpPr>
          <p:cNvPr id="122882" name="Rectangle 2">
            <a:extLst>
              <a:ext uri="{FF2B5EF4-FFF2-40B4-BE49-F238E27FC236}">
                <a16:creationId xmlns:a16="http://schemas.microsoft.com/office/drawing/2014/main" id="{6A37D725-DEE3-FD42-AE26-8AEDB5DB09AD}"/>
              </a:ext>
            </a:extLst>
          </p:cNvPr>
          <p:cNvSpPr>
            <a:spLocks noGrp="1" noRot="1" noChangeAspect="1" noChangeArrowheads="1" noTextEdit="1"/>
          </p:cNvSpPr>
          <p:nvPr>
            <p:ph type="sldImg"/>
          </p:nvPr>
        </p:nvSpPr>
        <p:spPr>
          <a:ln/>
        </p:spPr>
      </p:sp>
      <p:sp>
        <p:nvSpPr>
          <p:cNvPr id="122883" name="Rectangle 3">
            <a:extLst>
              <a:ext uri="{FF2B5EF4-FFF2-40B4-BE49-F238E27FC236}">
                <a16:creationId xmlns:a16="http://schemas.microsoft.com/office/drawing/2014/main" id="{06122AC1-B43D-6C45-A9C6-786B6C0D09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223311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a:extLst>
              <a:ext uri="{FF2B5EF4-FFF2-40B4-BE49-F238E27FC236}">
                <a16:creationId xmlns:a16="http://schemas.microsoft.com/office/drawing/2014/main" id="{CDD1BC5B-1537-384E-AEED-BF647DD54F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3AF36D12-1C4A-1F49-B420-83CDF144D09B}" type="slidenum">
              <a:rPr lang="fr-FR" altLang="fr-FR" smtClean="0"/>
              <a:pPr>
                <a:spcBef>
                  <a:spcPct val="0"/>
                </a:spcBef>
              </a:pPr>
              <a:t>161</a:t>
            </a:fld>
            <a:endParaRPr lang="fr-FR" altLang="fr-FR"/>
          </a:p>
        </p:txBody>
      </p:sp>
      <p:sp>
        <p:nvSpPr>
          <p:cNvPr id="124930" name="Rectangle 2">
            <a:extLst>
              <a:ext uri="{FF2B5EF4-FFF2-40B4-BE49-F238E27FC236}">
                <a16:creationId xmlns:a16="http://schemas.microsoft.com/office/drawing/2014/main" id="{86008BA6-504F-3141-B03E-5E32027A25C3}"/>
              </a:ext>
            </a:extLst>
          </p:cNvPr>
          <p:cNvSpPr>
            <a:spLocks noGrp="1" noRot="1" noChangeAspect="1" noChangeArrowheads="1" noTextEdit="1"/>
          </p:cNvSpPr>
          <p:nvPr>
            <p:ph type="sldImg"/>
          </p:nvPr>
        </p:nvSpPr>
        <p:spPr>
          <a:ln/>
        </p:spPr>
      </p:sp>
      <p:sp>
        <p:nvSpPr>
          <p:cNvPr id="124931" name="Rectangle 3">
            <a:extLst>
              <a:ext uri="{FF2B5EF4-FFF2-40B4-BE49-F238E27FC236}">
                <a16:creationId xmlns:a16="http://schemas.microsoft.com/office/drawing/2014/main" id="{0ECF1670-07D3-0846-93C9-C358CDBB48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017470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a:extLst>
              <a:ext uri="{FF2B5EF4-FFF2-40B4-BE49-F238E27FC236}">
                <a16:creationId xmlns:a16="http://schemas.microsoft.com/office/drawing/2014/main" id="{ECF92C50-1CBC-DC4B-9B9C-A44435E6EE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CC5D045-7F4C-AB41-A294-217F3AB987EF}" type="slidenum">
              <a:rPr lang="fr-FR" altLang="fr-FR" smtClean="0"/>
              <a:pPr>
                <a:spcBef>
                  <a:spcPct val="0"/>
                </a:spcBef>
              </a:pPr>
              <a:t>162</a:t>
            </a:fld>
            <a:endParaRPr lang="fr-FR" altLang="fr-FR"/>
          </a:p>
        </p:txBody>
      </p:sp>
      <p:sp>
        <p:nvSpPr>
          <p:cNvPr id="126978" name="Rectangle 2">
            <a:extLst>
              <a:ext uri="{FF2B5EF4-FFF2-40B4-BE49-F238E27FC236}">
                <a16:creationId xmlns:a16="http://schemas.microsoft.com/office/drawing/2014/main" id="{502AF491-8BE2-C044-989E-4896F2A2962A}"/>
              </a:ext>
            </a:extLst>
          </p:cNvPr>
          <p:cNvSpPr>
            <a:spLocks noGrp="1" noRot="1" noChangeAspect="1" noChangeArrowheads="1" noTextEdit="1"/>
          </p:cNvSpPr>
          <p:nvPr>
            <p:ph type="sldImg"/>
          </p:nvPr>
        </p:nvSpPr>
        <p:spPr>
          <a:ln/>
        </p:spPr>
      </p:sp>
      <p:sp>
        <p:nvSpPr>
          <p:cNvPr id="126979" name="Rectangle 3">
            <a:extLst>
              <a:ext uri="{FF2B5EF4-FFF2-40B4-BE49-F238E27FC236}">
                <a16:creationId xmlns:a16="http://schemas.microsoft.com/office/drawing/2014/main" id="{634860EC-B05A-DF42-B0B6-F93043565F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335552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a:extLst>
              <a:ext uri="{FF2B5EF4-FFF2-40B4-BE49-F238E27FC236}">
                <a16:creationId xmlns:a16="http://schemas.microsoft.com/office/drawing/2014/main" id="{1264172C-48BF-EF43-9E31-8A1167EADAD8}"/>
              </a:ext>
            </a:extLst>
          </p:cNvPr>
          <p:cNvSpPr>
            <a:spLocks noGrp="1" noRot="1" noChangeAspect="1" noChangeArrowheads="1" noTextEdit="1"/>
          </p:cNvSpPr>
          <p:nvPr>
            <p:ph type="sldImg"/>
          </p:nvPr>
        </p:nvSpPr>
        <p:spPr>
          <a:ln/>
        </p:spPr>
      </p:sp>
      <p:sp>
        <p:nvSpPr>
          <p:cNvPr id="12290" name="Rectangle 3">
            <a:extLst>
              <a:ext uri="{FF2B5EF4-FFF2-40B4-BE49-F238E27FC236}">
                <a16:creationId xmlns:a16="http://schemas.microsoft.com/office/drawing/2014/main" id="{08640494-75CF-AE43-82D9-A782630760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078782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a:extLst>
              <a:ext uri="{FF2B5EF4-FFF2-40B4-BE49-F238E27FC236}">
                <a16:creationId xmlns:a16="http://schemas.microsoft.com/office/drawing/2014/main" id="{BDB5594F-416D-154A-8642-9BD716D575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A1985291-24F8-3C46-BCAD-76AE51B78336}" type="slidenum">
              <a:rPr lang="fr-FR" altLang="fr-FR" smtClean="0"/>
              <a:pPr>
                <a:spcBef>
                  <a:spcPct val="0"/>
                </a:spcBef>
              </a:pPr>
              <a:t>163</a:t>
            </a:fld>
            <a:endParaRPr lang="fr-FR" altLang="fr-FR"/>
          </a:p>
        </p:txBody>
      </p:sp>
      <p:sp>
        <p:nvSpPr>
          <p:cNvPr id="129026" name="Rectangle 2">
            <a:extLst>
              <a:ext uri="{FF2B5EF4-FFF2-40B4-BE49-F238E27FC236}">
                <a16:creationId xmlns:a16="http://schemas.microsoft.com/office/drawing/2014/main" id="{B9EF9938-BE29-3748-AE5D-1F86F7CB5B5E}"/>
              </a:ext>
            </a:extLst>
          </p:cNvPr>
          <p:cNvSpPr>
            <a:spLocks noGrp="1" noRot="1" noChangeAspect="1" noChangeArrowheads="1" noTextEdit="1"/>
          </p:cNvSpPr>
          <p:nvPr>
            <p:ph type="sldImg"/>
          </p:nvPr>
        </p:nvSpPr>
        <p:spPr>
          <a:ln/>
        </p:spPr>
      </p:sp>
      <p:sp>
        <p:nvSpPr>
          <p:cNvPr id="129027" name="Rectangle 3">
            <a:extLst>
              <a:ext uri="{FF2B5EF4-FFF2-40B4-BE49-F238E27FC236}">
                <a16:creationId xmlns:a16="http://schemas.microsoft.com/office/drawing/2014/main" id="{3289BD0E-9738-634F-B612-BE86240041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0712983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a:extLst>
              <a:ext uri="{FF2B5EF4-FFF2-40B4-BE49-F238E27FC236}">
                <a16:creationId xmlns:a16="http://schemas.microsoft.com/office/drawing/2014/main" id="{11D507E5-4D2E-8F44-BCF8-8970AE2019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7D8321AD-4D6E-2146-9B5A-4FC3685C4D92}" type="slidenum">
              <a:rPr lang="fr-FR" altLang="fr-FR" smtClean="0"/>
              <a:pPr>
                <a:spcBef>
                  <a:spcPct val="0"/>
                </a:spcBef>
              </a:pPr>
              <a:t>164</a:t>
            </a:fld>
            <a:endParaRPr lang="fr-FR" altLang="fr-FR"/>
          </a:p>
        </p:txBody>
      </p:sp>
      <p:sp>
        <p:nvSpPr>
          <p:cNvPr id="131074" name="Rectangle 2">
            <a:extLst>
              <a:ext uri="{FF2B5EF4-FFF2-40B4-BE49-F238E27FC236}">
                <a16:creationId xmlns:a16="http://schemas.microsoft.com/office/drawing/2014/main" id="{1B345873-CBA7-354E-9979-1CA17A0EEA3E}"/>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ACB8EC8C-BF04-C246-A616-4D47C88C7A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559996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a:extLst>
              <a:ext uri="{FF2B5EF4-FFF2-40B4-BE49-F238E27FC236}">
                <a16:creationId xmlns:a16="http://schemas.microsoft.com/office/drawing/2014/main" id="{1DEBC6D2-C9B6-B146-9F5C-98975AF924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E82D93DF-A4E2-C244-99B5-B09234113CF9}" type="slidenum">
              <a:rPr lang="fr-FR" altLang="fr-FR" smtClean="0"/>
              <a:pPr>
                <a:spcBef>
                  <a:spcPct val="0"/>
                </a:spcBef>
              </a:pPr>
              <a:t>165</a:t>
            </a:fld>
            <a:endParaRPr lang="fr-FR" altLang="fr-FR"/>
          </a:p>
        </p:txBody>
      </p:sp>
      <p:sp>
        <p:nvSpPr>
          <p:cNvPr id="133122" name="Rectangle 2">
            <a:extLst>
              <a:ext uri="{FF2B5EF4-FFF2-40B4-BE49-F238E27FC236}">
                <a16:creationId xmlns:a16="http://schemas.microsoft.com/office/drawing/2014/main" id="{AB2746D8-C00B-FB48-9CDA-8F9F36A7E9E2}"/>
              </a:ext>
            </a:extLst>
          </p:cNvPr>
          <p:cNvSpPr>
            <a:spLocks noGrp="1" noRot="1" noChangeAspect="1" noChangeArrowheads="1" noTextEdit="1"/>
          </p:cNvSpPr>
          <p:nvPr>
            <p:ph type="sldImg"/>
          </p:nvPr>
        </p:nvSpPr>
        <p:spPr>
          <a:ln/>
        </p:spPr>
      </p:sp>
      <p:sp>
        <p:nvSpPr>
          <p:cNvPr id="133123" name="Rectangle 3">
            <a:extLst>
              <a:ext uri="{FF2B5EF4-FFF2-40B4-BE49-F238E27FC236}">
                <a16:creationId xmlns:a16="http://schemas.microsoft.com/office/drawing/2014/main" id="{408EF4E5-557D-DA48-97B5-74D8434944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2019955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a:extLst>
              <a:ext uri="{FF2B5EF4-FFF2-40B4-BE49-F238E27FC236}">
                <a16:creationId xmlns:a16="http://schemas.microsoft.com/office/drawing/2014/main" id="{5692F970-8299-C74E-BCB6-80C60D3552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1DEF7A88-B883-0545-A39C-3FAA893B01BA}" type="slidenum">
              <a:rPr lang="fr-FR" altLang="fr-FR" smtClean="0"/>
              <a:pPr>
                <a:spcBef>
                  <a:spcPct val="0"/>
                </a:spcBef>
              </a:pPr>
              <a:t>166</a:t>
            </a:fld>
            <a:endParaRPr lang="fr-FR" altLang="fr-FR"/>
          </a:p>
        </p:txBody>
      </p:sp>
      <p:sp>
        <p:nvSpPr>
          <p:cNvPr id="135170" name="Rectangle 2">
            <a:extLst>
              <a:ext uri="{FF2B5EF4-FFF2-40B4-BE49-F238E27FC236}">
                <a16:creationId xmlns:a16="http://schemas.microsoft.com/office/drawing/2014/main" id="{CFBA3F51-507B-A24A-A92D-8BDA99F3EAC3}"/>
              </a:ext>
            </a:extLst>
          </p:cNvPr>
          <p:cNvSpPr>
            <a:spLocks noGrp="1" noRot="1" noChangeAspect="1" noChangeArrowheads="1" noTextEdit="1"/>
          </p:cNvSpPr>
          <p:nvPr>
            <p:ph type="sldImg"/>
          </p:nvPr>
        </p:nvSpPr>
        <p:spPr>
          <a:ln/>
        </p:spPr>
      </p:sp>
      <p:sp>
        <p:nvSpPr>
          <p:cNvPr id="135171" name="Rectangle 3">
            <a:extLst>
              <a:ext uri="{FF2B5EF4-FFF2-40B4-BE49-F238E27FC236}">
                <a16:creationId xmlns:a16="http://schemas.microsoft.com/office/drawing/2014/main" id="{26E9C90B-D684-1D48-BCF9-0E38F65F7A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0464668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a:extLst>
              <a:ext uri="{FF2B5EF4-FFF2-40B4-BE49-F238E27FC236}">
                <a16:creationId xmlns:a16="http://schemas.microsoft.com/office/drawing/2014/main" id="{2BDD05A4-E92E-8046-8355-E5B73E6067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89108CDC-A60C-A547-9B00-7A9FD3447395}" type="slidenum">
              <a:rPr lang="fr-FR" altLang="fr-FR" smtClean="0"/>
              <a:pPr>
                <a:spcBef>
                  <a:spcPct val="0"/>
                </a:spcBef>
              </a:pPr>
              <a:t>167</a:t>
            </a:fld>
            <a:endParaRPr lang="fr-FR" altLang="fr-FR"/>
          </a:p>
        </p:txBody>
      </p:sp>
      <p:sp>
        <p:nvSpPr>
          <p:cNvPr id="137218" name="Rectangle 2">
            <a:extLst>
              <a:ext uri="{FF2B5EF4-FFF2-40B4-BE49-F238E27FC236}">
                <a16:creationId xmlns:a16="http://schemas.microsoft.com/office/drawing/2014/main" id="{86DE0611-3413-474E-A311-CE52B0FB5358}"/>
              </a:ext>
            </a:extLst>
          </p:cNvPr>
          <p:cNvSpPr>
            <a:spLocks noGrp="1" noRot="1" noChangeAspect="1" noChangeArrowheads="1" noTextEdit="1"/>
          </p:cNvSpPr>
          <p:nvPr>
            <p:ph type="sldImg"/>
          </p:nvPr>
        </p:nvSpPr>
        <p:spPr>
          <a:ln/>
        </p:spPr>
      </p:sp>
      <p:sp>
        <p:nvSpPr>
          <p:cNvPr id="137219" name="Rectangle 3">
            <a:extLst>
              <a:ext uri="{FF2B5EF4-FFF2-40B4-BE49-F238E27FC236}">
                <a16:creationId xmlns:a16="http://schemas.microsoft.com/office/drawing/2014/main" id="{32E733B8-F35E-184E-94F3-F747D56219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6418345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a:extLst>
              <a:ext uri="{FF2B5EF4-FFF2-40B4-BE49-F238E27FC236}">
                <a16:creationId xmlns:a16="http://schemas.microsoft.com/office/drawing/2014/main" id="{A37C2B2D-BAD9-DF4B-A502-7A09F19AD9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EE491207-5514-6345-9663-C1189AADE082}" type="slidenum">
              <a:rPr lang="fr-FR" altLang="fr-FR" smtClean="0"/>
              <a:pPr>
                <a:spcBef>
                  <a:spcPct val="0"/>
                </a:spcBef>
              </a:pPr>
              <a:t>168</a:t>
            </a:fld>
            <a:endParaRPr lang="fr-FR" altLang="fr-FR"/>
          </a:p>
        </p:txBody>
      </p:sp>
      <p:sp>
        <p:nvSpPr>
          <p:cNvPr id="139266" name="Rectangle 2">
            <a:extLst>
              <a:ext uri="{FF2B5EF4-FFF2-40B4-BE49-F238E27FC236}">
                <a16:creationId xmlns:a16="http://schemas.microsoft.com/office/drawing/2014/main" id="{B2835B98-0362-B043-846C-83061AC40D89}"/>
              </a:ext>
            </a:extLst>
          </p:cNvPr>
          <p:cNvSpPr>
            <a:spLocks noGrp="1" noRot="1" noChangeAspect="1" noChangeArrowheads="1" noTextEdit="1"/>
          </p:cNvSpPr>
          <p:nvPr>
            <p:ph type="sldImg"/>
          </p:nvPr>
        </p:nvSpPr>
        <p:spPr>
          <a:ln/>
        </p:spPr>
      </p:sp>
      <p:sp>
        <p:nvSpPr>
          <p:cNvPr id="139267" name="Rectangle 3">
            <a:extLst>
              <a:ext uri="{FF2B5EF4-FFF2-40B4-BE49-F238E27FC236}">
                <a16:creationId xmlns:a16="http://schemas.microsoft.com/office/drawing/2014/main" id="{0CAB059A-193D-C847-A2AE-A3B382FABB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4714222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a:extLst>
              <a:ext uri="{FF2B5EF4-FFF2-40B4-BE49-F238E27FC236}">
                <a16:creationId xmlns:a16="http://schemas.microsoft.com/office/drawing/2014/main" id="{A80929F4-D167-FF40-B062-B5025C1A3C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27713E24-CD1E-C147-8E05-BB03BDCCEF9C}" type="slidenum">
              <a:rPr lang="fr-FR" altLang="fr-FR" smtClean="0"/>
              <a:pPr>
                <a:spcBef>
                  <a:spcPct val="0"/>
                </a:spcBef>
              </a:pPr>
              <a:t>170</a:t>
            </a:fld>
            <a:endParaRPr lang="fr-FR" altLang="fr-FR"/>
          </a:p>
        </p:txBody>
      </p:sp>
      <p:sp>
        <p:nvSpPr>
          <p:cNvPr id="143362" name="Rectangle 2">
            <a:extLst>
              <a:ext uri="{FF2B5EF4-FFF2-40B4-BE49-F238E27FC236}">
                <a16:creationId xmlns:a16="http://schemas.microsoft.com/office/drawing/2014/main" id="{DD33F7B3-2F02-BF49-9224-DA49CDD225F4}"/>
              </a:ext>
            </a:extLst>
          </p:cNvPr>
          <p:cNvSpPr>
            <a:spLocks noGrp="1" noRot="1" noChangeAspect="1" noChangeArrowheads="1" noTextEdit="1"/>
          </p:cNvSpPr>
          <p:nvPr>
            <p:ph type="sldImg"/>
          </p:nvPr>
        </p:nvSpPr>
        <p:spPr>
          <a:ln/>
        </p:spPr>
      </p:sp>
      <p:sp>
        <p:nvSpPr>
          <p:cNvPr id="143363" name="Rectangle 3">
            <a:extLst>
              <a:ext uri="{FF2B5EF4-FFF2-40B4-BE49-F238E27FC236}">
                <a16:creationId xmlns:a16="http://schemas.microsoft.com/office/drawing/2014/main" id="{EB922697-E1A6-DD46-B9A0-B2946D53D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1091666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a:extLst>
              <a:ext uri="{FF2B5EF4-FFF2-40B4-BE49-F238E27FC236}">
                <a16:creationId xmlns:a16="http://schemas.microsoft.com/office/drawing/2014/main" id="{6DD07EAC-4C1F-CA4C-B4D5-45E77559C6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21BB9D93-6FCC-924E-A8AC-3A6D07A00F51}" type="slidenum">
              <a:rPr lang="fr-FR" altLang="fr-FR" smtClean="0"/>
              <a:pPr>
                <a:spcBef>
                  <a:spcPct val="0"/>
                </a:spcBef>
              </a:pPr>
              <a:t>171</a:t>
            </a:fld>
            <a:endParaRPr lang="fr-FR" altLang="fr-FR"/>
          </a:p>
        </p:txBody>
      </p:sp>
      <p:sp>
        <p:nvSpPr>
          <p:cNvPr id="145410" name="Rectangle 2">
            <a:extLst>
              <a:ext uri="{FF2B5EF4-FFF2-40B4-BE49-F238E27FC236}">
                <a16:creationId xmlns:a16="http://schemas.microsoft.com/office/drawing/2014/main" id="{8E391A81-A46D-DF4C-8ADA-DEC49C0CDC2B}"/>
              </a:ext>
            </a:extLst>
          </p:cNvPr>
          <p:cNvSpPr>
            <a:spLocks noGrp="1" noRot="1" noChangeAspect="1" noChangeArrowheads="1" noTextEdit="1"/>
          </p:cNvSpPr>
          <p:nvPr>
            <p:ph type="sldImg"/>
          </p:nvPr>
        </p:nvSpPr>
        <p:spPr>
          <a:ln/>
        </p:spPr>
      </p:sp>
      <p:sp>
        <p:nvSpPr>
          <p:cNvPr id="145411" name="Rectangle 3">
            <a:extLst>
              <a:ext uri="{FF2B5EF4-FFF2-40B4-BE49-F238E27FC236}">
                <a16:creationId xmlns:a16="http://schemas.microsoft.com/office/drawing/2014/main" id="{F41A45CB-1B16-2C42-8E52-1BC3AE9D9C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3427619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a:extLst>
              <a:ext uri="{FF2B5EF4-FFF2-40B4-BE49-F238E27FC236}">
                <a16:creationId xmlns:a16="http://schemas.microsoft.com/office/drawing/2014/main" id="{2608CCF8-E9B9-8D42-8B34-B3C0789DF0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251BBE62-508B-D24C-B193-91309BE1629C}" type="slidenum">
              <a:rPr lang="fr-FR" altLang="fr-FR" smtClean="0"/>
              <a:pPr>
                <a:spcBef>
                  <a:spcPct val="0"/>
                </a:spcBef>
              </a:pPr>
              <a:t>172</a:t>
            </a:fld>
            <a:endParaRPr lang="fr-FR" altLang="fr-FR"/>
          </a:p>
        </p:txBody>
      </p:sp>
      <p:sp>
        <p:nvSpPr>
          <p:cNvPr id="147458" name="Rectangle 2">
            <a:extLst>
              <a:ext uri="{FF2B5EF4-FFF2-40B4-BE49-F238E27FC236}">
                <a16:creationId xmlns:a16="http://schemas.microsoft.com/office/drawing/2014/main" id="{302A8DE5-979F-4A45-8DB2-0CDA971311DA}"/>
              </a:ext>
            </a:extLst>
          </p:cNvPr>
          <p:cNvSpPr>
            <a:spLocks noGrp="1" noRot="1" noChangeAspect="1" noChangeArrowheads="1" noTextEdit="1"/>
          </p:cNvSpPr>
          <p:nvPr>
            <p:ph type="sldImg"/>
          </p:nvPr>
        </p:nvSpPr>
        <p:spPr>
          <a:ln/>
        </p:spPr>
      </p:sp>
      <p:sp>
        <p:nvSpPr>
          <p:cNvPr id="147459" name="Rectangle 3">
            <a:extLst>
              <a:ext uri="{FF2B5EF4-FFF2-40B4-BE49-F238E27FC236}">
                <a16:creationId xmlns:a16="http://schemas.microsoft.com/office/drawing/2014/main" id="{841C74B3-FDCB-0641-A5AA-7CE316940C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9479825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a:extLst>
              <a:ext uri="{FF2B5EF4-FFF2-40B4-BE49-F238E27FC236}">
                <a16:creationId xmlns:a16="http://schemas.microsoft.com/office/drawing/2014/main" id="{EA3B922B-4DC4-F140-90B3-E40B9874FF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00E69D55-CD89-6948-9626-5AC79B51EB07}" type="slidenum">
              <a:rPr lang="fr-FR" altLang="fr-FR" smtClean="0"/>
              <a:pPr>
                <a:spcBef>
                  <a:spcPct val="0"/>
                </a:spcBef>
              </a:pPr>
              <a:t>173</a:t>
            </a:fld>
            <a:endParaRPr lang="fr-FR" altLang="fr-FR"/>
          </a:p>
        </p:txBody>
      </p:sp>
      <p:sp>
        <p:nvSpPr>
          <p:cNvPr id="151554" name="Rectangle 2">
            <a:extLst>
              <a:ext uri="{FF2B5EF4-FFF2-40B4-BE49-F238E27FC236}">
                <a16:creationId xmlns:a16="http://schemas.microsoft.com/office/drawing/2014/main" id="{4220E053-0479-1748-976A-46C14940399D}"/>
              </a:ext>
            </a:extLst>
          </p:cNvPr>
          <p:cNvSpPr>
            <a:spLocks noGrp="1" noRot="1" noChangeAspect="1" noChangeArrowheads="1" noTextEdit="1"/>
          </p:cNvSpPr>
          <p:nvPr>
            <p:ph type="sldImg"/>
          </p:nvPr>
        </p:nvSpPr>
        <p:spPr>
          <a:ln/>
        </p:spPr>
      </p:sp>
      <p:sp>
        <p:nvSpPr>
          <p:cNvPr id="151555" name="Rectangle 3">
            <a:extLst>
              <a:ext uri="{FF2B5EF4-FFF2-40B4-BE49-F238E27FC236}">
                <a16:creationId xmlns:a16="http://schemas.microsoft.com/office/drawing/2014/main" id="{25144B00-B746-D942-8623-5A9A6CA658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94586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C93AC378-B39D-8F48-B343-90FE8F705F68}"/>
              </a:ext>
            </a:extLst>
          </p:cNvPr>
          <p:cNvSpPr>
            <a:spLocks noGrp="1" noRot="1" noChangeAspect="1" noChangeArrowheads="1" noTextEdit="1"/>
          </p:cNvSpPr>
          <p:nvPr>
            <p:ph type="sldImg"/>
          </p:nvPr>
        </p:nvSpPr>
        <p:spPr>
          <a:ln/>
        </p:spPr>
      </p:sp>
      <p:sp>
        <p:nvSpPr>
          <p:cNvPr id="14338" name="Rectangle 3">
            <a:extLst>
              <a:ext uri="{FF2B5EF4-FFF2-40B4-BE49-F238E27FC236}">
                <a16:creationId xmlns:a16="http://schemas.microsoft.com/office/drawing/2014/main" id="{254D604E-CA27-C948-9D49-3C98A04BC0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8853250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a:extLst>
              <a:ext uri="{FF2B5EF4-FFF2-40B4-BE49-F238E27FC236}">
                <a16:creationId xmlns:a16="http://schemas.microsoft.com/office/drawing/2014/main" id="{9EB6F5F4-A925-8F47-8DB4-700B5485BC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2C207607-6EEF-1042-81C1-1B58CCEFD0B6}" type="slidenum">
              <a:rPr lang="fr-FR" altLang="fr-FR" smtClean="0"/>
              <a:pPr>
                <a:spcBef>
                  <a:spcPct val="0"/>
                </a:spcBef>
              </a:pPr>
              <a:t>174</a:t>
            </a:fld>
            <a:endParaRPr lang="fr-FR" altLang="fr-FR"/>
          </a:p>
        </p:txBody>
      </p:sp>
      <p:sp>
        <p:nvSpPr>
          <p:cNvPr id="153602" name="Rectangle 2">
            <a:extLst>
              <a:ext uri="{FF2B5EF4-FFF2-40B4-BE49-F238E27FC236}">
                <a16:creationId xmlns:a16="http://schemas.microsoft.com/office/drawing/2014/main" id="{B01B5BA7-33AA-1849-BB9D-28C29FF75ED8}"/>
              </a:ext>
            </a:extLst>
          </p:cNvPr>
          <p:cNvSpPr>
            <a:spLocks noGrp="1" noRot="1" noChangeAspect="1" noChangeArrowheads="1" noTextEdit="1"/>
          </p:cNvSpPr>
          <p:nvPr>
            <p:ph type="sldImg"/>
          </p:nvPr>
        </p:nvSpPr>
        <p:spPr>
          <a:ln/>
        </p:spPr>
      </p:sp>
      <p:sp>
        <p:nvSpPr>
          <p:cNvPr id="153603" name="Rectangle 3">
            <a:extLst>
              <a:ext uri="{FF2B5EF4-FFF2-40B4-BE49-F238E27FC236}">
                <a16:creationId xmlns:a16="http://schemas.microsoft.com/office/drawing/2014/main" id="{1CAC7C65-8914-BE4E-9F8D-FB110EE091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9089913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8658" name="Rectangle 7">
            <a:extLst>
              <a:ext uri="{FF2B5EF4-FFF2-40B4-BE49-F238E27FC236}">
                <a16:creationId xmlns:a16="http://schemas.microsoft.com/office/drawing/2014/main" id="{905F57A4-EAF9-D64C-85F5-DB50678842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E80B03BF-CDF0-D940-B186-39EFB529EC3B}" type="slidenum">
              <a:rPr lang="fr-FR" altLang="fr-FR" smtClean="0">
                <a:latin typeface="Times New Roman" panose="02020603050405020304" pitchFamily="18" charset="0"/>
              </a:rPr>
              <a:pPr>
                <a:spcBef>
                  <a:spcPct val="0"/>
                </a:spcBef>
              </a:pPr>
              <a:t>205</a:t>
            </a:fld>
            <a:endParaRPr lang="fr-FR" altLang="fr-FR">
              <a:latin typeface="Times New Roman" panose="02020603050405020304" pitchFamily="18" charset="0"/>
            </a:endParaRPr>
          </a:p>
        </p:txBody>
      </p:sp>
      <p:sp>
        <p:nvSpPr>
          <p:cNvPr id="198659" name="Rectangle 2">
            <a:extLst>
              <a:ext uri="{FF2B5EF4-FFF2-40B4-BE49-F238E27FC236}">
                <a16:creationId xmlns:a16="http://schemas.microsoft.com/office/drawing/2014/main" id="{F8BB058F-A96C-D14E-929D-C5ED9777E210}"/>
              </a:ext>
            </a:extLst>
          </p:cNvPr>
          <p:cNvSpPr>
            <a:spLocks noGrp="1" noRot="1" noChangeAspect="1" noChangeArrowheads="1" noTextEdit="1"/>
          </p:cNvSpPr>
          <p:nvPr>
            <p:ph type="sldImg"/>
          </p:nvPr>
        </p:nvSpPr>
        <p:spPr>
          <a:xfrm>
            <a:off x="615950" y="877888"/>
            <a:ext cx="5626100" cy="3165475"/>
          </a:xfrm>
          <a:ln/>
        </p:spPr>
      </p:sp>
      <p:sp>
        <p:nvSpPr>
          <p:cNvPr id="198660" name="Rectangle 3">
            <a:extLst>
              <a:ext uri="{FF2B5EF4-FFF2-40B4-BE49-F238E27FC236}">
                <a16:creationId xmlns:a16="http://schemas.microsoft.com/office/drawing/2014/main" id="{D086A4B8-9106-2B4D-821D-10FE7ABBBA21}"/>
              </a:ext>
            </a:extLst>
          </p:cNvPr>
          <p:cNvSpPr>
            <a:spLocks noGrp="1" noChangeArrowheads="1"/>
          </p:cNvSpPr>
          <p:nvPr>
            <p:ph type="body" idx="1"/>
          </p:nvPr>
        </p:nvSpPr>
        <p:spPr>
          <a:xfrm>
            <a:off x="1060450" y="4351338"/>
            <a:ext cx="4741863" cy="3435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38" tIns="41318" rIns="82638" bIns="41318" anchor="ctr"/>
          <a:lstStyle/>
          <a:p>
            <a:endParaRPr lang="fr-FR" altLang="fr-FR">
              <a:latin typeface="Times New Roman" panose="02020603050405020304" pitchFamily="18"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4207777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0706" name="Rectangle 7">
            <a:extLst>
              <a:ext uri="{FF2B5EF4-FFF2-40B4-BE49-F238E27FC236}">
                <a16:creationId xmlns:a16="http://schemas.microsoft.com/office/drawing/2014/main" id="{A8C83067-158E-4447-A5CD-16E3D287E9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BB580204-C774-CA48-908E-E69FA962C050}" type="slidenum">
              <a:rPr lang="fr-FR" altLang="fr-FR" smtClean="0">
                <a:latin typeface="Times New Roman" panose="02020603050405020304" pitchFamily="18" charset="0"/>
              </a:rPr>
              <a:pPr>
                <a:spcBef>
                  <a:spcPct val="0"/>
                </a:spcBef>
              </a:pPr>
              <a:t>206</a:t>
            </a:fld>
            <a:endParaRPr lang="fr-FR" altLang="fr-FR">
              <a:latin typeface="Times New Roman" panose="02020603050405020304" pitchFamily="18" charset="0"/>
            </a:endParaRPr>
          </a:p>
        </p:txBody>
      </p:sp>
      <p:sp>
        <p:nvSpPr>
          <p:cNvPr id="200707" name="Rectangle 2">
            <a:extLst>
              <a:ext uri="{FF2B5EF4-FFF2-40B4-BE49-F238E27FC236}">
                <a16:creationId xmlns:a16="http://schemas.microsoft.com/office/drawing/2014/main" id="{BEF72F57-6F4E-804F-850E-91783A501144}"/>
              </a:ext>
            </a:extLst>
          </p:cNvPr>
          <p:cNvSpPr>
            <a:spLocks noGrp="1" noRot="1" noChangeAspect="1" noChangeArrowheads="1" noTextEdit="1"/>
          </p:cNvSpPr>
          <p:nvPr>
            <p:ph type="sldImg"/>
          </p:nvPr>
        </p:nvSpPr>
        <p:spPr>
          <a:xfrm>
            <a:off x="615950" y="877888"/>
            <a:ext cx="5626100" cy="3165475"/>
          </a:xfrm>
          <a:ln/>
        </p:spPr>
      </p:sp>
      <p:sp>
        <p:nvSpPr>
          <p:cNvPr id="200708" name="Rectangle 3">
            <a:extLst>
              <a:ext uri="{FF2B5EF4-FFF2-40B4-BE49-F238E27FC236}">
                <a16:creationId xmlns:a16="http://schemas.microsoft.com/office/drawing/2014/main" id="{983C7F35-EBC6-BB4E-97EB-1C64135CCC89}"/>
              </a:ext>
            </a:extLst>
          </p:cNvPr>
          <p:cNvSpPr>
            <a:spLocks noGrp="1" noChangeArrowheads="1"/>
          </p:cNvSpPr>
          <p:nvPr>
            <p:ph type="body" idx="1"/>
          </p:nvPr>
        </p:nvSpPr>
        <p:spPr>
          <a:xfrm>
            <a:off x="1060450" y="4351338"/>
            <a:ext cx="4741863" cy="3435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38" tIns="41318" rIns="82638" bIns="41318" anchor="ctr"/>
          <a:lstStyle/>
          <a:p>
            <a:endParaRPr lang="fr-FR" altLang="fr-FR">
              <a:latin typeface="Times New Roman" panose="02020603050405020304" pitchFamily="18"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6510268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2754" name="Rectangle 7">
            <a:extLst>
              <a:ext uri="{FF2B5EF4-FFF2-40B4-BE49-F238E27FC236}">
                <a16:creationId xmlns:a16="http://schemas.microsoft.com/office/drawing/2014/main" id="{B71CAF50-F115-A644-8DD6-FF29A06EB2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D8487D2F-58F8-C14F-AAA2-C505AB0DF8F0}" type="slidenum">
              <a:rPr lang="fr-FR" altLang="fr-FR" smtClean="0">
                <a:latin typeface="Times New Roman" panose="02020603050405020304" pitchFamily="18" charset="0"/>
              </a:rPr>
              <a:pPr>
                <a:spcBef>
                  <a:spcPct val="0"/>
                </a:spcBef>
              </a:pPr>
              <a:t>207</a:t>
            </a:fld>
            <a:endParaRPr lang="fr-FR" altLang="fr-FR">
              <a:latin typeface="Times New Roman" panose="02020603050405020304" pitchFamily="18" charset="0"/>
            </a:endParaRPr>
          </a:p>
        </p:txBody>
      </p:sp>
      <p:sp>
        <p:nvSpPr>
          <p:cNvPr id="202755" name="Rectangle 2">
            <a:extLst>
              <a:ext uri="{FF2B5EF4-FFF2-40B4-BE49-F238E27FC236}">
                <a16:creationId xmlns:a16="http://schemas.microsoft.com/office/drawing/2014/main" id="{533E3E1E-92CD-9B4E-99AF-49D6C9FFBD24}"/>
              </a:ext>
            </a:extLst>
          </p:cNvPr>
          <p:cNvSpPr>
            <a:spLocks noGrp="1" noRot="1" noChangeAspect="1" noChangeArrowheads="1" noTextEdit="1"/>
          </p:cNvSpPr>
          <p:nvPr>
            <p:ph type="sldImg"/>
          </p:nvPr>
        </p:nvSpPr>
        <p:spPr>
          <a:xfrm>
            <a:off x="615950" y="877888"/>
            <a:ext cx="5626100" cy="3165475"/>
          </a:xfrm>
          <a:ln/>
        </p:spPr>
      </p:sp>
      <p:sp>
        <p:nvSpPr>
          <p:cNvPr id="202756" name="Rectangle 3">
            <a:extLst>
              <a:ext uri="{FF2B5EF4-FFF2-40B4-BE49-F238E27FC236}">
                <a16:creationId xmlns:a16="http://schemas.microsoft.com/office/drawing/2014/main" id="{BF5EC74D-2A89-8548-97F0-7F120BABB56D}"/>
              </a:ext>
            </a:extLst>
          </p:cNvPr>
          <p:cNvSpPr>
            <a:spLocks noGrp="1" noChangeArrowheads="1"/>
          </p:cNvSpPr>
          <p:nvPr>
            <p:ph type="body" idx="1"/>
          </p:nvPr>
        </p:nvSpPr>
        <p:spPr>
          <a:xfrm>
            <a:off x="1060450" y="4351338"/>
            <a:ext cx="4741863" cy="3435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38" tIns="41318" rIns="82638" bIns="41318" anchor="ctr"/>
          <a:lstStyle/>
          <a:p>
            <a:endParaRPr lang="fr-FR" altLang="fr-FR">
              <a:latin typeface="Times New Roman" panose="02020603050405020304" pitchFamily="18"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8738426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02" name="Rectangle 7">
            <a:extLst>
              <a:ext uri="{FF2B5EF4-FFF2-40B4-BE49-F238E27FC236}">
                <a16:creationId xmlns:a16="http://schemas.microsoft.com/office/drawing/2014/main" id="{9D63C82A-1D2E-384A-817C-E84101CAB2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E18442B7-0E75-6E43-8FBF-768A514FDEE2}" type="slidenum">
              <a:rPr lang="fr-FR" altLang="fr-FR" smtClean="0">
                <a:latin typeface="Times New Roman" panose="02020603050405020304" pitchFamily="18" charset="0"/>
              </a:rPr>
              <a:pPr>
                <a:spcBef>
                  <a:spcPct val="0"/>
                </a:spcBef>
              </a:pPr>
              <a:t>208</a:t>
            </a:fld>
            <a:endParaRPr lang="fr-FR" altLang="fr-FR">
              <a:latin typeface="Times New Roman" panose="02020603050405020304" pitchFamily="18" charset="0"/>
            </a:endParaRPr>
          </a:p>
        </p:txBody>
      </p:sp>
      <p:sp>
        <p:nvSpPr>
          <p:cNvPr id="204803" name="Rectangle 2">
            <a:extLst>
              <a:ext uri="{FF2B5EF4-FFF2-40B4-BE49-F238E27FC236}">
                <a16:creationId xmlns:a16="http://schemas.microsoft.com/office/drawing/2014/main" id="{3E447000-7C31-184B-8ECF-0706B3B621CD}"/>
              </a:ext>
            </a:extLst>
          </p:cNvPr>
          <p:cNvSpPr>
            <a:spLocks noGrp="1" noRot="1" noChangeAspect="1" noChangeArrowheads="1" noTextEdit="1"/>
          </p:cNvSpPr>
          <p:nvPr>
            <p:ph type="sldImg"/>
          </p:nvPr>
        </p:nvSpPr>
        <p:spPr>
          <a:xfrm>
            <a:off x="615950" y="877888"/>
            <a:ext cx="5626100" cy="3165475"/>
          </a:xfrm>
          <a:ln/>
        </p:spPr>
      </p:sp>
      <p:sp>
        <p:nvSpPr>
          <p:cNvPr id="204804" name="Rectangle 3">
            <a:extLst>
              <a:ext uri="{FF2B5EF4-FFF2-40B4-BE49-F238E27FC236}">
                <a16:creationId xmlns:a16="http://schemas.microsoft.com/office/drawing/2014/main" id="{DCBBBBF6-92E1-D24F-A2A8-49AD41055C8D}"/>
              </a:ext>
            </a:extLst>
          </p:cNvPr>
          <p:cNvSpPr>
            <a:spLocks noGrp="1" noChangeArrowheads="1"/>
          </p:cNvSpPr>
          <p:nvPr>
            <p:ph type="body" idx="1"/>
          </p:nvPr>
        </p:nvSpPr>
        <p:spPr>
          <a:xfrm>
            <a:off x="1060450" y="4351338"/>
            <a:ext cx="4741863" cy="3435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38" tIns="41318" rIns="82638" bIns="41318" anchor="ctr"/>
          <a:lstStyle/>
          <a:p>
            <a:endParaRPr lang="fr-FR" altLang="fr-FR">
              <a:latin typeface="Times New Roman" panose="02020603050405020304" pitchFamily="18"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4167961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6850" name="Rectangle 7">
            <a:extLst>
              <a:ext uri="{FF2B5EF4-FFF2-40B4-BE49-F238E27FC236}">
                <a16:creationId xmlns:a16="http://schemas.microsoft.com/office/drawing/2014/main" id="{1E58A4AE-A421-C140-BD5C-39B896FAAF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DD214736-CD51-E543-9964-6411D6A30AA3}" type="slidenum">
              <a:rPr lang="fr-FR" altLang="fr-FR" smtClean="0">
                <a:latin typeface="Times New Roman" panose="02020603050405020304" pitchFamily="18" charset="0"/>
              </a:rPr>
              <a:pPr>
                <a:spcBef>
                  <a:spcPct val="0"/>
                </a:spcBef>
              </a:pPr>
              <a:t>209</a:t>
            </a:fld>
            <a:endParaRPr lang="fr-FR" altLang="fr-FR">
              <a:latin typeface="Times New Roman" panose="02020603050405020304" pitchFamily="18" charset="0"/>
            </a:endParaRPr>
          </a:p>
        </p:txBody>
      </p:sp>
      <p:sp>
        <p:nvSpPr>
          <p:cNvPr id="206851" name="Rectangle 2">
            <a:extLst>
              <a:ext uri="{FF2B5EF4-FFF2-40B4-BE49-F238E27FC236}">
                <a16:creationId xmlns:a16="http://schemas.microsoft.com/office/drawing/2014/main" id="{B17205FE-4B13-D241-9664-6C324FD15067}"/>
              </a:ext>
            </a:extLst>
          </p:cNvPr>
          <p:cNvSpPr>
            <a:spLocks noGrp="1" noRot="1" noChangeAspect="1" noChangeArrowheads="1" noTextEdit="1"/>
          </p:cNvSpPr>
          <p:nvPr>
            <p:ph type="sldImg"/>
          </p:nvPr>
        </p:nvSpPr>
        <p:spPr>
          <a:xfrm>
            <a:off x="615950" y="877888"/>
            <a:ext cx="5626100" cy="3165475"/>
          </a:xfrm>
          <a:ln/>
        </p:spPr>
      </p:sp>
      <p:sp>
        <p:nvSpPr>
          <p:cNvPr id="206852" name="Rectangle 3">
            <a:extLst>
              <a:ext uri="{FF2B5EF4-FFF2-40B4-BE49-F238E27FC236}">
                <a16:creationId xmlns:a16="http://schemas.microsoft.com/office/drawing/2014/main" id="{31F4B923-AB5A-DA49-ACDB-A1DFDCD42B92}"/>
              </a:ext>
            </a:extLst>
          </p:cNvPr>
          <p:cNvSpPr>
            <a:spLocks noGrp="1" noChangeArrowheads="1"/>
          </p:cNvSpPr>
          <p:nvPr>
            <p:ph type="body" idx="1"/>
          </p:nvPr>
        </p:nvSpPr>
        <p:spPr>
          <a:xfrm>
            <a:off x="1060450" y="4351338"/>
            <a:ext cx="4741863" cy="3435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38" tIns="41318" rIns="82638" bIns="41318" anchor="ctr"/>
          <a:lstStyle/>
          <a:p>
            <a:endParaRPr lang="fr-FR" altLang="fr-FR">
              <a:latin typeface="Times New Roman" panose="02020603050405020304" pitchFamily="18"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1545252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6B012C3-77BA-0842-89A7-B713C1DD5914}" type="slidenum">
              <a:rPr lang="fr-FR" smtClean="0"/>
              <a:t>230</a:t>
            </a:fld>
            <a:endParaRPr lang="fr-FR"/>
          </a:p>
        </p:txBody>
      </p:sp>
    </p:spTree>
    <p:extLst>
      <p:ext uri="{BB962C8B-B14F-4D97-AF65-F5344CB8AC3E}">
        <p14:creationId xmlns:p14="http://schemas.microsoft.com/office/powerpoint/2010/main" val="4245005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Espace réservé de l'image des diapositives 1">
            <a:extLst>
              <a:ext uri="{FF2B5EF4-FFF2-40B4-BE49-F238E27FC236}">
                <a16:creationId xmlns:a16="http://schemas.microsoft.com/office/drawing/2014/main" id="{A1B1F37D-F7F4-5943-89F0-01C282927CD6}"/>
              </a:ext>
            </a:extLst>
          </p:cNvPr>
          <p:cNvSpPr>
            <a:spLocks noGrp="1" noRot="1" noChangeAspect="1" noChangeArrowheads="1" noTextEdit="1"/>
          </p:cNvSpPr>
          <p:nvPr>
            <p:ph type="sldImg"/>
          </p:nvPr>
        </p:nvSpPr>
        <p:spPr>
          <a:ln/>
        </p:spPr>
      </p:sp>
      <p:sp>
        <p:nvSpPr>
          <p:cNvPr id="236546" name="Espace réservé des commentaires 2">
            <a:extLst>
              <a:ext uri="{FF2B5EF4-FFF2-40B4-BE49-F238E27FC236}">
                <a16:creationId xmlns:a16="http://schemas.microsoft.com/office/drawing/2014/main" id="{B2645DF6-12D1-4F4B-A056-D7F17F99D6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a:latin typeface="Arial" panose="020B0604020202020204" pitchFamily="34" charset="0"/>
              <a:ea typeface="ＭＳ Ｐゴシック" panose="020B0600070205080204" pitchFamily="34" charset="-128"/>
              <a:cs typeface="Arial" panose="020B0604020202020204" pitchFamily="34" charset="0"/>
            </a:endParaRPr>
          </a:p>
        </p:txBody>
      </p:sp>
      <p:sp>
        <p:nvSpPr>
          <p:cNvPr id="236547" name="Espace réservé du numéro de diapositive 3">
            <a:extLst>
              <a:ext uri="{FF2B5EF4-FFF2-40B4-BE49-F238E27FC236}">
                <a16:creationId xmlns:a16="http://schemas.microsoft.com/office/drawing/2014/main" id="{605DC633-9C31-F849-AD9F-4592C0D1D97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pPr>
            <a:fld id="{DC39AD72-A770-8542-80CE-D9F554187A57}" type="slidenum">
              <a:rPr lang="fr-FR" altLang="fr-FR" b="0">
                <a:latin typeface="Calibri" panose="020F0502020204030204" pitchFamily="34" charset="0"/>
              </a:rPr>
              <a:pPr algn="r" eaLnBrk="1" hangingPunct="1">
                <a:spcBef>
                  <a:spcPct val="0"/>
                </a:spcBef>
              </a:pPr>
              <a:t>237</a:t>
            </a:fld>
            <a:endParaRPr lang="fr-FR" altLang="fr-FR" b="0">
              <a:latin typeface="Calibri" panose="020F0502020204030204" pitchFamily="34" charset="0"/>
            </a:endParaRPr>
          </a:p>
        </p:txBody>
      </p:sp>
    </p:spTree>
    <p:extLst>
      <p:ext uri="{BB962C8B-B14F-4D97-AF65-F5344CB8AC3E}">
        <p14:creationId xmlns:p14="http://schemas.microsoft.com/office/powerpoint/2010/main" val="13133214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7">
            <a:extLst>
              <a:ext uri="{FF2B5EF4-FFF2-40B4-BE49-F238E27FC236}">
                <a16:creationId xmlns:a16="http://schemas.microsoft.com/office/drawing/2014/main" id="{6CA9ADAE-4C56-DF46-AEDF-86AEA398FB2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pPr>
            <a:fld id="{49D1C218-30B4-6344-BECA-D077399D81B8}" type="slidenum">
              <a:rPr lang="fr-FR" altLang="fr-FR" b="0"/>
              <a:pPr algn="r" eaLnBrk="1" hangingPunct="1">
                <a:spcBef>
                  <a:spcPct val="0"/>
                </a:spcBef>
              </a:pPr>
              <a:t>246</a:t>
            </a:fld>
            <a:endParaRPr lang="fr-FR" altLang="fr-FR" b="0"/>
          </a:p>
        </p:txBody>
      </p:sp>
      <p:sp>
        <p:nvSpPr>
          <p:cNvPr id="246786" name="Rectangle 2">
            <a:extLst>
              <a:ext uri="{FF2B5EF4-FFF2-40B4-BE49-F238E27FC236}">
                <a16:creationId xmlns:a16="http://schemas.microsoft.com/office/drawing/2014/main" id="{016FDBC8-3860-3C4F-9DA3-EEE3EB5389AA}"/>
              </a:ext>
            </a:extLst>
          </p:cNvPr>
          <p:cNvSpPr>
            <a:spLocks noGrp="1" noRot="1" noChangeAspect="1" noChangeArrowheads="1" noTextEdit="1"/>
          </p:cNvSpPr>
          <p:nvPr>
            <p:ph type="sldImg"/>
          </p:nvPr>
        </p:nvSpPr>
        <p:spPr>
          <a:ln/>
        </p:spPr>
      </p:sp>
      <p:sp>
        <p:nvSpPr>
          <p:cNvPr id="246787" name="Rectangle 3">
            <a:extLst>
              <a:ext uri="{FF2B5EF4-FFF2-40B4-BE49-F238E27FC236}">
                <a16:creationId xmlns:a16="http://schemas.microsoft.com/office/drawing/2014/main" id="{48D8887A-401A-0E45-A36F-F8DEF39718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0539137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7">
            <a:extLst>
              <a:ext uri="{FF2B5EF4-FFF2-40B4-BE49-F238E27FC236}">
                <a16:creationId xmlns:a16="http://schemas.microsoft.com/office/drawing/2014/main" id="{EDB2BC6F-BAE9-9244-8EEE-AF9A1AE1225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pPr>
            <a:fld id="{B37851A7-56D8-BB4F-AE35-5A6E305B3A99}" type="slidenum">
              <a:rPr lang="fr-FR" altLang="fr-FR" b="0"/>
              <a:pPr algn="r" eaLnBrk="1" hangingPunct="1">
                <a:spcBef>
                  <a:spcPct val="0"/>
                </a:spcBef>
              </a:pPr>
              <a:t>247</a:t>
            </a:fld>
            <a:endParaRPr lang="fr-FR" altLang="fr-FR" b="0"/>
          </a:p>
        </p:txBody>
      </p:sp>
      <p:sp>
        <p:nvSpPr>
          <p:cNvPr id="248834" name="Rectangle 2">
            <a:extLst>
              <a:ext uri="{FF2B5EF4-FFF2-40B4-BE49-F238E27FC236}">
                <a16:creationId xmlns:a16="http://schemas.microsoft.com/office/drawing/2014/main" id="{45CCD390-C8C0-684A-BB65-5739EC320933}"/>
              </a:ext>
            </a:extLst>
          </p:cNvPr>
          <p:cNvSpPr>
            <a:spLocks noGrp="1" noRot="1" noChangeAspect="1" noChangeArrowheads="1" noTextEdit="1"/>
          </p:cNvSpPr>
          <p:nvPr>
            <p:ph type="sldImg"/>
          </p:nvPr>
        </p:nvSpPr>
        <p:spPr>
          <a:ln/>
        </p:spPr>
      </p:sp>
      <p:sp>
        <p:nvSpPr>
          <p:cNvPr id="248835" name="Rectangle 3">
            <a:extLst>
              <a:ext uri="{FF2B5EF4-FFF2-40B4-BE49-F238E27FC236}">
                <a16:creationId xmlns:a16="http://schemas.microsoft.com/office/drawing/2014/main" id="{F2D1BA5E-B979-9F40-835D-F5BF7E3924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357321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81316A66-7CC4-4E4A-B1BA-285AC15B46E9}"/>
              </a:ext>
            </a:extLst>
          </p:cNvPr>
          <p:cNvSpPr>
            <a:spLocks noGrp="1" noRot="1" noChangeAspect="1" noChangeArrowheads="1" noTextEdit="1"/>
          </p:cNvSpPr>
          <p:nvPr>
            <p:ph type="sldImg"/>
          </p:nvPr>
        </p:nvSpPr>
        <p:spPr>
          <a:ln/>
        </p:spPr>
      </p:sp>
      <p:sp>
        <p:nvSpPr>
          <p:cNvPr id="16386" name="Rectangle 3">
            <a:extLst>
              <a:ext uri="{FF2B5EF4-FFF2-40B4-BE49-F238E27FC236}">
                <a16:creationId xmlns:a16="http://schemas.microsoft.com/office/drawing/2014/main" id="{29BD4B28-B0FB-FD4F-A832-2BE325CDA2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714577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34514842-2017-F140-B084-5C5B29F2BE4F}"/>
              </a:ext>
            </a:extLst>
          </p:cNvPr>
          <p:cNvSpPr>
            <a:spLocks noGrp="1" noRot="1" noChangeAspect="1" noChangeArrowheads="1" noTextEdit="1"/>
          </p:cNvSpPr>
          <p:nvPr>
            <p:ph type="sldImg"/>
          </p:nvPr>
        </p:nvSpPr>
        <p:spPr>
          <a:ln/>
        </p:spPr>
      </p:sp>
      <p:sp>
        <p:nvSpPr>
          <p:cNvPr id="18434" name="Rectangle 3">
            <a:extLst>
              <a:ext uri="{FF2B5EF4-FFF2-40B4-BE49-F238E27FC236}">
                <a16:creationId xmlns:a16="http://schemas.microsoft.com/office/drawing/2014/main" id="{B37475F0-FA11-8946-8396-7D1D1F8BF65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149775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79D09724-FE2C-B545-ACCF-092D3861E140}"/>
              </a:ext>
            </a:extLst>
          </p:cNvPr>
          <p:cNvSpPr>
            <a:spLocks noGrp="1" noRot="1" noChangeAspect="1" noChangeArrowheads="1" noTextEdit="1"/>
          </p:cNvSpPr>
          <p:nvPr>
            <p:ph type="sldImg"/>
          </p:nvPr>
        </p:nvSpPr>
        <p:spPr>
          <a:ln/>
        </p:spPr>
      </p:sp>
      <p:sp>
        <p:nvSpPr>
          <p:cNvPr id="20482" name="Rectangle 3">
            <a:extLst>
              <a:ext uri="{FF2B5EF4-FFF2-40B4-BE49-F238E27FC236}">
                <a16:creationId xmlns:a16="http://schemas.microsoft.com/office/drawing/2014/main" id="{CE35CFAD-AF2F-E646-AC93-1ABAC518CD3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775201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6B012C3-77BA-0842-89A7-B713C1DD5914}" type="slidenum">
              <a:rPr lang="fr-FR" smtClean="0"/>
              <a:t>19</a:t>
            </a:fld>
            <a:endParaRPr lang="fr-FR"/>
          </a:p>
        </p:txBody>
      </p:sp>
    </p:spTree>
    <p:extLst>
      <p:ext uri="{BB962C8B-B14F-4D97-AF65-F5344CB8AC3E}">
        <p14:creationId xmlns:p14="http://schemas.microsoft.com/office/powerpoint/2010/main" val="2236854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D1CCE833-83C1-2D41-A185-A7BD3B8B58ED}"/>
              </a:ext>
            </a:extLst>
          </p:cNvPr>
          <p:cNvSpPr>
            <a:spLocks noGrp="1" noRot="1" noChangeAspect="1" noChangeArrowheads="1" noTextEdit="1"/>
          </p:cNvSpPr>
          <p:nvPr>
            <p:ph type="sldImg"/>
          </p:nvPr>
        </p:nvSpPr>
        <p:spPr>
          <a:ln/>
        </p:spPr>
      </p:sp>
      <p:sp>
        <p:nvSpPr>
          <p:cNvPr id="26626" name="Rectangle 3">
            <a:extLst>
              <a:ext uri="{FF2B5EF4-FFF2-40B4-BE49-F238E27FC236}">
                <a16:creationId xmlns:a16="http://schemas.microsoft.com/office/drawing/2014/main" id="{8948D345-6E40-4949-B42E-F4165761D23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1944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09FB8E-3D5D-214C-BD16-742F9DFC13F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8F5250D-F0A0-814B-8253-E71DF49C13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BE39362-5964-3844-A8D3-F7DF0F0C88C9}"/>
              </a:ext>
            </a:extLst>
          </p:cNvPr>
          <p:cNvSpPr>
            <a:spLocks noGrp="1"/>
          </p:cNvSpPr>
          <p:nvPr>
            <p:ph type="dt" sz="half" idx="10"/>
          </p:nvPr>
        </p:nvSpPr>
        <p:spPr/>
        <p:txBody>
          <a:bodyPr/>
          <a:lstStyle/>
          <a:p>
            <a:r>
              <a:rPr lang="fr-FR"/>
              <a:t>Cours G.Zara version 2020-2021</a:t>
            </a:r>
          </a:p>
        </p:txBody>
      </p:sp>
      <p:sp>
        <p:nvSpPr>
          <p:cNvPr id="5" name="Espace réservé du pied de page 4">
            <a:extLst>
              <a:ext uri="{FF2B5EF4-FFF2-40B4-BE49-F238E27FC236}">
                <a16:creationId xmlns:a16="http://schemas.microsoft.com/office/drawing/2014/main" id="{9B08FF53-A3E5-034A-A6D7-00BCDCF1588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0530DE9-A13B-1941-B850-DC92A5469A06}"/>
              </a:ext>
            </a:extLst>
          </p:cNvPr>
          <p:cNvSpPr>
            <a:spLocks noGrp="1"/>
          </p:cNvSpPr>
          <p:nvPr>
            <p:ph type="sldNum" sz="quarter" idx="12"/>
          </p:nvPr>
        </p:nvSpPr>
        <p:spPr/>
        <p:txBody>
          <a:bodyPr/>
          <a:lstStyle/>
          <a:p>
            <a:fld id="{6D1A6996-9A38-354D-9398-FBE9F4077E8B}" type="slidenum">
              <a:rPr lang="fr-FR" smtClean="0"/>
              <a:t>‹N°›</a:t>
            </a:fld>
            <a:endParaRPr lang="fr-FR"/>
          </a:p>
        </p:txBody>
      </p:sp>
    </p:spTree>
    <p:extLst>
      <p:ext uri="{BB962C8B-B14F-4D97-AF65-F5344CB8AC3E}">
        <p14:creationId xmlns:p14="http://schemas.microsoft.com/office/powerpoint/2010/main" val="2004256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60438E-9F88-904C-AA14-593041D0F1A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1E2E977-9E8D-9C4D-B3D8-69F1EC0BB86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A94484C-56DF-8944-83D5-E4C39208C03E}"/>
              </a:ext>
            </a:extLst>
          </p:cNvPr>
          <p:cNvSpPr>
            <a:spLocks noGrp="1"/>
          </p:cNvSpPr>
          <p:nvPr>
            <p:ph type="dt" sz="half" idx="10"/>
          </p:nvPr>
        </p:nvSpPr>
        <p:spPr/>
        <p:txBody>
          <a:bodyPr/>
          <a:lstStyle/>
          <a:p>
            <a:r>
              <a:rPr lang="fr-FR"/>
              <a:t>Cours G.Zara version 2020-2021</a:t>
            </a:r>
          </a:p>
        </p:txBody>
      </p:sp>
      <p:sp>
        <p:nvSpPr>
          <p:cNvPr id="5" name="Espace réservé du pied de page 4">
            <a:extLst>
              <a:ext uri="{FF2B5EF4-FFF2-40B4-BE49-F238E27FC236}">
                <a16:creationId xmlns:a16="http://schemas.microsoft.com/office/drawing/2014/main" id="{9597434B-0725-D748-96CA-4DE585A8D8F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3625150-29E7-5542-B0E9-431E37C00F9F}"/>
              </a:ext>
            </a:extLst>
          </p:cNvPr>
          <p:cNvSpPr>
            <a:spLocks noGrp="1"/>
          </p:cNvSpPr>
          <p:nvPr>
            <p:ph type="sldNum" sz="quarter" idx="12"/>
          </p:nvPr>
        </p:nvSpPr>
        <p:spPr/>
        <p:txBody>
          <a:bodyPr/>
          <a:lstStyle/>
          <a:p>
            <a:fld id="{6D1A6996-9A38-354D-9398-FBE9F4077E8B}" type="slidenum">
              <a:rPr lang="fr-FR" smtClean="0"/>
              <a:t>‹N°›</a:t>
            </a:fld>
            <a:endParaRPr lang="fr-FR"/>
          </a:p>
        </p:txBody>
      </p:sp>
    </p:spTree>
    <p:extLst>
      <p:ext uri="{BB962C8B-B14F-4D97-AF65-F5344CB8AC3E}">
        <p14:creationId xmlns:p14="http://schemas.microsoft.com/office/powerpoint/2010/main" val="2122146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1D46B81-567F-4540-89A4-BC99A388AFE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779CC70-BBBE-9546-97B2-BE785709726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4F6AB90-E429-3A42-AFD5-256413EA7BB7}"/>
              </a:ext>
            </a:extLst>
          </p:cNvPr>
          <p:cNvSpPr>
            <a:spLocks noGrp="1"/>
          </p:cNvSpPr>
          <p:nvPr>
            <p:ph type="dt" sz="half" idx="10"/>
          </p:nvPr>
        </p:nvSpPr>
        <p:spPr/>
        <p:txBody>
          <a:bodyPr/>
          <a:lstStyle/>
          <a:p>
            <a:r>
              <a:rPr lang="fr-FR"/>
              <a:t>Cours G.Zara version 2020-2021</a:t>
            </a:r>
          </a:p>
        </p:txBody>
      </p:sp>
      <p:sp>
        <p:nvSpPr>
          <p:cNvPr id="5" name="Espace réservé du pied de page 4">
            <a:extLst>
              <a:ext uri="{FF2B5EF4-FFF2-40B4-BE49-F238E27FC236}">
                <a16:creationId xmlns:a16="http://schemas.microsoft.com/office/drawing/2014/main" id="{8C021418-D2E0-BD49-9829-0C5ADCB1101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BD29CAC-FB54-FE4C-A3B3-AEFC0AF74737}"/>
              </a:ext>
            </a:extLst>
          </p:cNvPr>
          <p:cNvSpPr>
            <a:spLocks noGrp="1"/>
          </p:cNvSpPr>
          <p:nvPr>
            <p:ph type="sldNum" sz="quarter" idx="12"/>
          </p:nvPr>
        </p:nvSpPr>
        <p:spPr/>
        <p:txBody>
          <a:bodyPr/>
          <a:lstStyle/>
          <a:p>
            <a:fld id="{6D1A6996-9A38-354D-9398-FBE9F4077E8B}" type="slidenum">
              <a:rPr lang="fr-FR" smtClean="0"/>
              <a:t>‹N°›</a:t>
            </a:fld>
            <a:endParaRPr lang="fr-FR"/>
          </a:p>
        </p:txBody>
      </p:sp>
    </p:spTree>
    <p:extLst>
      <p:ext uri="{BB962C8B-B14F-4D97-AF65-F5344CB8AC3E}">
        <p14:creationId xmlns:p14="http://schemas.microsoft.com/office/powerpoint/2010/main" val="2481896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p>
            <a:r>
              <a:rPr lang="fr-FR"/>
              <a:t>Cliquez et modifiez le titre</a:t>
            </a:r>
          </a:p>
        </p:txBody>
      </p:sp>
      <p:sp>
        <p:nvSpPr>
          <p:cNvPr id="3" name="Espace réservé du contenu 2"/>
          <p:cNvSpPr>
            <a:spLocks noGrp="1"/>
          </p:cNvSpPr>
          <p:nvPr>
            <p:ph sz="half" idx="1"/>
          </p:nvPr>
        </p:nvSpPr>
        <p:spPr>
          <a:xfrm>
            <a:off x="609600" y="1600201"/>
            <a:ext cx="53848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6197600" y="1600200"/>
            <a:ext cx="5384800" cy="21859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6197600" y="3938589"/>
            <a:ext cx="5384800" cy="21875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92965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p>
            <a:r>
              <a:rPr lang="fr-FR"/>
              <a:t>Cliquez et modifiez le titre</a:t>
            </a:r>
          </a:p>
        </p:txBody>
      </p:sp>
      <p:sp>
        <p:nvSpPr>
          <p:cNvPr id="3" name="Espace réservé du texte 2"/>
          <p:cNvSpPr>
            <a:spLocks noGrp="1"/>
          </p:cNvSpPr>
          <p:nvPr>
            <p:ph type="body" sz="half" idx="1"/>
          </p:nvPr>
        </p:nvSpPr>
        <p:spPr>
          <a:xfrm>
            <a:off x="609600" y="1600201"/>
            <a:ext cx="53848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6197600" y="1600200"/>
            <a:ext cx="5384800" cy="21859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6197600" y="3938589"/>
            <a:ext cx="5384800" cy="21875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75158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p>
            <a:r>
              <a:rPr lang="fr-FR"/>
              <a:t>Cliquez et modifiez le titre</a:t>
            </a:r>
          </a:p>
        </p:txBody>
      </p:sp>
      <p:sp>
        <p:nvSpPr>
          <p:cNvPr id="3" name="Espace réservé du texte 2"/>
          <p:cNvSpPr>
            <a:spLocks noGrp="1"/>
          </p:cNvSpPr>
          <p:nvPr>
            <p:ph type="body" sz="half" idx="1"/>
          </p:nvPr>
        </p:nvSpPr>
        <p:spPr>
          <a:xfrm>
            <a:off x="609600" y="1600201"/>
            <a:ext cx="53848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50616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9DD385-2D52-1B4B-95D8-25E43007A9B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AF4B07E-C63B-C848-8CA2-1D7FF3F3169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44F52B6-3876-874A-B5CC-016E49CC8AE7}"/>
              </a:ext>
            </a:extLst>
          </p:cNvPr>
          <p:cNvSpPr>
            <a:spLocks noGrp="1"/>
          </p:cNvSpPr>
          <p:nvPr>
            <p:ph type="dt" sz="half" idx="10"/>
          </p:nvPr>
        </p:nvSpPr>
        <p:spPr/>
        <p:txBody>
          <a:bodyPr/>
          <a:lstStyle/>
          <a:p>
            <a:r>
              <a:rPr lang="fr-FR"/>
              <a:t>Cours G.Zara version 2020-2021</a:t>
            </a:r>
          </a:p>
        </p:txBody>
      </p:sp>
      <p:sp>
        <p:nvSpPr>
          <p:cNvPr id="5" name="Espace réservé du pied de page 4">
            <a:extLst>
              <a:ext uri="{FF2B5EF4-FFF2-40B4-BE49-F238E27FC236}">
                <a16:creationId xmlns:a16="http://schemas.microsoft.com/office/drawing/2014/main" id="{4DD5D153-AE47-C14E-A441-A70A73F0A0D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B916EAD-0BCD-8D45-9B11-A4368BA4BCF1}"/>
              </a:ext>
            </a:extLst>
          </p:cNvPr>
          <p:cNvSpPr>
            <a:spLocks noGrp="1"/>
          </p:cNvSpPr>
          <p:nvPr>
            <p:ph type="sldNum" sz="quarter" idx="12"/>
          </p:nvPr>
        </p:nvSpPr>
        <p:spPr/>
        <p:txBody>
          <a:bodyPr/>
          <a:lstStyle/>
          <a:p>
            <a:fld id="{6D1A6996-9A38-354D-9398-FBE9F4077E8B}" type="slidenum">
              <a:rPr lang="fr-FR" smtClean="0"/>
              <a:t>‹N°›</a:t>
            </a:fld>
            <a:endParaRPr lang="fr-FR"/>
          </a:p>
        </p:txBody>
      </p:sp>
    </p:spTree>
    <p:extLst>
      <p:ext uri="{BB962C8B-B14F-4D97-AF65-F5344CB8AC3E}">
        <p14:creationId xmlns:p14="http://schemas.microsoft.com/office/powerpoint/2010/main" val="996817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C82B7B-2CBF-D344-A2C2-C85E9041B04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C37B025-D054-3B4F-BE17-E321BC7B11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9BD7B01-A622-6A49-8148-2464B49E800B}"/>
              </a:ext>
            </a:extLst>
          </p:cNvPr>
          <p:cNvSpPr>
            <a:spLocks noGrp="1"/>
          </p:cNvSpPr>
          <p:nvPr>
            <p:ph type="dt" sz="half" idx="10"/>
          </p:nvPr>
        </p:nvSpPr>
        <p:spPr/>
        <p:txBody>
          <a:bodyPr/>
          <a:lstStyle/>
          <a:p>
            <a:r>
              <a:rPr lang="fr-FR"/>
              <a:t>Cours G.Zara version 2020-2021</a:t>
            </a:r>
          </a:p>
        </p:txBody>
      </p:sp>
      <p:sp>
        <p:nvSpPr>
          <p:cNvPr id="5" name="Espace réservé du pied de page 4">
            <a:extLst>
              <a:ext uri="{FF2B5EF4-FFF2-40B4-BE49-F238E27FC236}">
                <a16:creationId xmlns:a16="http://schemas.microsoft.com/office/drawing/2014/main" id="{519CF1AD-1DAE-854B-B9A7-63DCF58C48F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6F75CD3-21FB-8347-AC68-C3297B41030B}"/>
              </a:ext>
            </a:extLst>
          </p:cNvPr>
          <p:cNvSpPr>
            <a:spLocks noGrp="1"/>
          </p:cNvSpPr>
          <p:nvPr>
            <p:ph type="sldNum" sz="quarter" idx="12"/>
          </p:nvPr>
        </p:nvSpPr>
        <p:spPr/>
        <p:txBody>
          <a:bodyPr/>
          <a:lstStyle/>
          <a:p>
            <a:fld id="{6D1A6996-9A38-354D-9398-FBE9F4077E8B}" type="slidenum">
              <a:rPr lang="fr-FR" smtClean="0"/>
              <a:t>‹N°›</a:t>
            </a:fld>
            <a:endParaRPr lang="fr-FR"/>
          </a:p>
        </p:txBody>
      </p:sp>
    </p:spTree>
    <p:extLst>
      <p:ext uri="{BB962C8B-B14F-4D97-AF65-F5344CB8AC3E}">
        <p14:creationId xmlns:p14="http://schemas.microsoft.com/office/powerpoint/2010/main" val="2942383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198556-164A-6B44-B951-7CDE3CEBFEF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7EE2E9B-E3D9-BC41-86EB-11D32779205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20BCE06-47F9-5C4C-A509-B9F91984866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C0A87D9-3DF9-4344-AEA5-FFE1C597C2C0}"/>
              </a:ext>
            </a:extLst>
          </p:cNvPr>
          <p:cNvSpPr>
            <a:spLocks noGrp="1"/>
          </p:cNvSpPr>
          <p:nvPr>
            <p:ph type="dt" sz="half" idx="10"/>
          </p:nvPr>
        </p:nvSpPr>
        <p:spPr/>
        <p:txBody>
          <a:bodyPr/>
          <a:lstStyle/>
          <a:p>
            <a:r>
              <a:rPr lang="fr-FR"/>
              <a:t>Cours G.Zara version 2020-2021</a:t>
            </a:r>
          </a:p>
        </p:txBody>
      </p:sp>
      <p:sp>
        <p:nvSpPr>
          <p:cNvPr id="6" name="Espace réservé du pied de page 5">
            <a:extLst>
              <a:ext uri="{FF2B5EF4-FFF2-40B4-BE49-F238E27FC236}">
                <a16:creationId xmlns:a16="http://schemas.microsoft.com/office/drawing/2014/main" id="{396F3A85-DC6C-F246-9FDC-30F1B99A2CE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112AC8F-3F89-DE49-93E6-86D5864B39A6}"/>
              </a:ext>
            </a:extLst>
          </p:cNvPr>
          <p:cNvSpPr>
            <a:spLocks noGrp="1"/>
          </p:cNvSpPr>
          <p:nvPr>
            <p:ph type="sldNum" sz="quarter" idx="12"/>
          </p:nvPr>
        </p:nvSpPr>
        <p:spPr/>
        <p:txBody>
          <a:bodyPr/>
          <a:lstStyle/>
          <a:p>
            <a:fld id="{6D1A6996-9A38-354D-9398-FBE9F4077E8B}" type="slidenum">
              <a:rPr lang="fr-FR" smtClean="0"/>
              <a:t>‹N°›</a:t>
            </a:fld>
            <a:endParaRPr lang="fr-FR"/>
          </a:p>
        </p:txBody>
      </p:sp>
    </p:spTree>
    <p:extLst>
      <p:ext uri="{BB962C8B-B14F-4D97-AF65-F5344CB8AC3E}">
        <p14:creationId xmlns:p14="http://schemas.microsoft.com/office/powerpoint/2010/main" val="491446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8C3BFB-2BF6-0943-8178-7AA7FB76ADD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7AC7478-1805-084A-B2BB-FD1E7472FE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03FB1DE-09A0-5047-8D04-1FA0812980C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4DBFD2D-A5E6-0E42-A55C-28A76495B1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60321CE-FC19-6B4C-9CCF-335E2781BFF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4EC723A-D582-934B-BCE3-639EAA1CBA3A}"/>
              </a:ext>
            </a:extLst>
          </p:cNvPr>
          <p:cNvSpPr>
            <a:spLocks noGrp="1"/>
          </p:cNvSpPr>
          <p:nvPr>
            <p:ph type="dt" sz="half" idx="10"/>
          </p:nvPr>
        </p:nvSpPr>
        <p:spPr/>
        <p:txBody>
          <a:bodyPr/>
          <a:lstStyle/>
          <a:p>
            <a:r>
              <a:rPr lang="fr-FR"/>
              <a:t>Cours G.Zara version 2020-2021</a:t>
            </a:r>
          </a:p>
        </p:txBody>
      </p:sp>
      <p:sp>
        <p:nvSpPr>
          <p:cNvPr id="8" name="Espace réservé du pied de page 7">
            <a:extLst>
              <a:ext uri="{FF2B5EF4-FFF2-40B4-BE49-F238E27FC236}">
                <a16:creationId xmlns:a16="http://schemas.microsoft.com/office/drawing/2014/main" id="{82114BE1-00C4-E145-BC62-49B678B187A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DE97C57-DD33-C14E-9EB2-2E9C06A2DAEB}"/>
              </a:ext>
            </a:extLst>
          </p:cNvPr>
          <p:cNvSpPr>
            <a:spLocks noGrp="1"/>
          </p:cNvSpPr>
          <p:nvPr>
            <p:ph type="sldNum" sz="quarter" idx="12"/>
          </p:nvPr>
        </p:nvSpPr>
        <p:spPr/>
        <p:txBody>
          <a:bodyPr/>
          <a:lstStyle/>
          <a:p>
            <a:fld id="{6D1A6996-9A38-354D-9398-FBE9F4077E8B}" type="slidenum">
              <a:rPr lang="fr-FR" smtClean="0"/>
              <a:t>‹N°›</a:t>
            </a:fld>
            <a:endParaRPr lang="fr-FR"/>
          </a:p>
        </p:txBody>
      </p:sp>
    </p:spTree>
    <p:extLst>
      <p:ext uri="{BB962C8B-B14F-4D97-AF65-F5344CB8AC3E}">
        <p14:creationId xmlns:p14="http://schemas.microsoft.com/office/powerpoint/2010/main" val="1793433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F67FFD-88F9-1F41-8C1D-0EB5A6217F3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8A6721D-1FE2-284B-A32F-39AE635E6A21}"/>
              </a:ext>
            </a:extLst>
          </p:cNvPr>
          <p:cNvSpPr>
            <a:spLocks noGrp="1"/>
          </p:cNvSpPr>
          <p:nvPr>
            <p:ph type="dt" sz="half" idx="10"/>
          </p:nvPr>
        </p:nvSpPr>
        <p:spPr/>
        <p:txBody>
          <a:bodyPr/>
          <a:lstStyle/>
          <a:p>
            <a:r>
              <a:rPr lang="fr-FR"/>
              <a:t>Cours G.Zara version 2020-2021</a:t>
            </a:r>
          </a:p>
        </p:txBody>
      </p:sp>
      <p:sp>
        <p:nvSpPr>
          <p:cNvPr id="4" name="Espace réservé du pied de page 3">
            <a:extLst>
              <a:ext uri="{FF2B5EF4-FFF2-40B4-BE49-F238E27FC236}">
                <a16:creationId xmlns:a16="http://schemas.microsoft.com/office/drawing/2014/main" id="{D3623F6C-BC14-F946-80AA-7A1049B99AF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1E9685D-9C88-D94B-A72F-61FA84F635B0}"/>
              </a:ext>
            </a:extLst>
          </p:cNvPr>
          <p:cNvSpPr>
            <a:spLocks noGrp="1"/>
          </p:cNvSpPr>
          <p:nvPr>
            <p:ph type="sldNum" sz="quarter" idx="12"/>
          </p:nvPr>
        </p:nvSpPr>
        <p:spPr/>
        <p:txBody>
          <a:bodyPr/>
          <a:lstStyle/>
          <a:p>
            <a:fld id="{6D1A6996-9A38-354D-9398-FBE9F4077E8B}" type="slidenum">
              <a:rPr lang="fr-FR" smtClean="0"/>
              <a:t>‹N°›</a:t>
            </a:fld>
            <a:endParaRPr lang="fr-FR"/>
          </a:p>
        </p:txBody>
      </p:sp>
    </p:spTree>
    <p:extLst>
      <p:ext uri="{BB962C8B-B14F-4D97-AF65-F5344CB8AC3E}">
        <p14:creationId xmlns:p14="http://schemas.microsoft.com/office/powerpoint/2010/main" val="175087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B0877D8-2CFE-4B48-A1F1-CD0E63DD2385}"/>
              </a:ext>
            </a:extLst>
          </p:cNvPr>
          <p:cNvSpPr>
            <a:spLocks noGrp="1"/>
          </p:cNvSpPr>
          <p:nvPr>
            <p:ph type="dt" sz="half" idx="10"/>
          </p:nvPr>
        </p:nvSpPr>
        <p:spPr/>
        <p:txBody>
          <a:bodyPr/>
          <a:lstStyle/>
          <a:p>
            <a:r>
              <a:rPr lang="fr-FR"/>
              <a:t>Cours G.Zara version 2020-2021</a:t>
            </a:r>
          </a:p>
        </p:txBody>
      </p:sp>
      <p:sp>
        <p:nvSpPr>
          <p:cNvPr id="3" name="Espace réservé du pied de page 2">
            <a:extLst>
              <a:ext uri="{FF2B5EF4-FFF2-40B4-BE49-F238E27FC236}">
                <a16:creationId xmlns:a16="http://schemas.microsoft.com/office/drawing/2014/main" id="{13D9A51B-46C8-FB43-A802-16FF7934C1D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1DEE80B-B367-F040-AE56-FF1F0B68E504}"/>
              </a:ext>
            </a:extLst>
          </p:cNvPr>
          <p:cNvSpPr>
            <a:spLocks noGrp="1"/>
          </p:cNvSpPr>
          <p:nvPr>
            <p:ph type="sldNum" sz="quarter" idx="12"/>
          </p:nvPr>
        </p:nvSpPr>
        <p:spPr/>
        <p:txBody>
          <a:bodyPr/>
          <a:lstStyle/>
          <a:p>
            <a:fld id="{6D1A6996-9A38-354D-9398-FBE9F4077E8B}" type="slidenum">
              <a:rPr lang="fr-FR" smtClean="0"/>
              <a:t>‹N°›</a:t>
            </a:fld>
            <a:endParaRPr lang="fr-FR"/>
          </a:p>
        </p:txBody>
      </p:sp>
    </p:spTree>
    <p:extLst>
      <p:ext uri="{BB962C8B-B14F-4D97-AF65-F5344CB8AC3E}">
        <p14:creationId xmlns:p14="http://schemas.microsoft.com/office/powerpoint/2010/main" val="775300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D4638D-F01E-7B4E-B908-40F9607F82F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532CCF5-6AFE-5D4E-9422-B34F4353E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0819187-20B2-374B-9D9B-87E23603CC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4F7B554-E5FF-9C48-962B-ECA767AE999F}"/>
              </a:ext>
            </a:extLst>
          </p:cNvPr>
          <p:cNvSpPr>
            <a:spLocks noGrp="1"/>
          </p:cNvSpPr>
          <p:nvPr>
            <p:ph type="dt" sz="half" idx="10"/>
          </p:nvPr>
        </p:nvSpPr>
        <p:spPr/>
        <p:txBody>
          <a:bodyPr/>
          <a:lstStyle/>
          <a:p>
            <a:r>
              <a:rPr lang="fr-FR"/>
              <a:t>Cours G.Zara version 2020-2021</a:t>
            </a:r>
          </a:p>
        </p:txBody>
      </p:sp>
      <p:sp>
        <p:nvSpPr>
          <p:cNvPr id="6" name="Espace réservé du pied de page 5">
            <a:extLst>
              <a:ext uri="{FF2B5EF4-FFF2-40B4-BE49-F238E27FC236}">
                <a16:creationId xmlns:a16="http://schemas.microsoft.com/office/drawing/2014/main" id="{042784BF-9F9F-CA48-88DD-C874F15D768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EFA3E59-09E3-DD43-AC19-EBF08AD52CB2}"/>
              </a:ext>
            </a:extLst>
          </p:cNvPr>
          <p:cNvSpPr>
            <a:spLocks noGrp="1"/>
          </p:cNvSpPr>
          <p:nvPr>
            <p:ph type="sldNum" sz="quarter" idx="12"/>
          </p:nvPr>
        </p:nvSpPr>
        <p:spPr/>
        <p:txBody>
          <a:bodyPr/>
          <a:lstStyle/>
          <a:p>
            <a:fld id="{6D1A6996-9A38-354D-9398-FBE9F4077E8B}" type="slidenum">
              <a:rPr lang="fr-FR" smtClean="0"/>
              <a:t>‹N°›</a:t>
            </a:fld>
            <a:endParaRPr lang="fr-FR"/>
          </a:p>
        </p:txBody>
      </p:sp>
    </p:spTree>
    <p:extLst>
      <p:ext uri="{BB962C8B-B14F-4D97-AF65-F5344CB8AC3E}">
        <p14:creationId xmlns:p14="http://schemas.microsoft.com/office/powerpoint/2010/main" val="2947364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345935-EB68-C04E-B32C-A3B43F8F030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2772EFF-B524-F344-8259-EC6CEB3090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2481DD5-40E7-7945-B3B6-D91702BE7F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467360B-1B68-A342-96AB-71E004696EC7}"/>
              </a:ext>
            </a:extLst>
          </p:cNvPr>
          <p:cNvSpPr>
            <a:spLocks noGrp="1"/>
          </p:cNvSpPr>
          <p:nvPr>
            <p:ph type="dt" sz="half" idx="10"/>
          </p:nvPr>
        </p:nvSpPr>
        <p:spPr/>
        <p:txBody>
          <a:bodyPr/>
          <a:lstStyle/>
          <a:p>
            <a:r>
              <a:rPr lang="fr-FR"/>
              <a:t>Cours G.Zara version 2020-2021</a:t>
            </a:r>
          </a:p>
        </p:txBody>
      </p:sp>
      <p:sp>
        <p:nvSpPr>
          <p:cNvPr id="6" name="Espace réservé du pied de page 5">
            <a:extLst>
              <a:ext uri="{FF2B5EF4-FFF2-40B4-BE49-F238E27FC236}">
                <a16:creationId xmlns:a16="http://schemas.microsoft.com/office/drawing/2014/main" id="{1C82E15F-E878-1041-B05B-D6BA7E58697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6DC9EA4-1DEE-F040-94A0-F12ABE2E0CC2}"/>
              </a:ext>
            </a:extLst>
          </p:cNvPr>
          <p:cNvSpPr>
            <a:spLocks noGrp="1"/>
          </p:cNvSpPr>
          <p:nvPr>
            <p:ph type="sldNum" sz="quarter" idx="12"/>
          </p:nvPr>
        </p:nvSpPr>
        <p:spPr/>
        <p:txBody>
          <a:bodyPr/>
          <a:lstStyle/>
          <a:p>
            <a:fld id="{6D1A6996-9A38-354D-9398-FBE9F4077E8B}" type="slidenum">
              <a:rPr lang="fr-FR" smtClean="0"/>
              <a:t>‹N°›</a:t>
            </a:fld>
            <a:endParaRPr lang="fr-FR"/>
          </a:p>
        </p:txBody>
      </p:sp>
    </p:spTree>
    <p:extLst>
      <p:ext uri="{BB962C8B-B14F-4D97-AF65-F5344CB8AC3E}">
        <p14:creationId xmlns:p14="http://schemas.microsoft.com/office/powerpoint/2010/main" val="9534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2A3D084-C660-C14F-9A7A-F4178FED14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72E0D80-38E8-B740-846A-0059E7B46B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340FD7D-62B5-714C-933F-B08E7B00FC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Cours G.Zara version 2020-2021</a:t>
            </a:r>
          </a:p>
        </p:txBody>
      </p:sp>
      <p:sp>
        <p:nvSpPr>
          <p:cNvPr id="5" name="Espace réservé du pied de page 4">
            <a:extLst>
              <a:ext uri="{FF2B5EF4-FFF2-40B4-BE49-F238E27FC236}">
                <a16:creationId xmlns:a16="http://schemas.microsoft.com/office/drawing/2014/main" id="{24757D47-6024-CF48-8A30-4E1BFF2807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0A28DD1-EEDF-8C4A-883D-F0BAF87522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1A6996-9A38-354D-9398-FBE9F4077E8B}" type="slidenum">
              <a:rPr lang="fr-FR" smtClean="0"/>
              <a:t>‹N°›</a:t>
            </a:fld>
            <a:endParaRPr lang="fr-FR"/>
          </a:p>
        </p:txBody>
      </p:sp>
    </p:spTree>
    <p:extLst>
      <p:ext uri="{BB962C8B-B14F-4D97-AF65-F5344CB8AC3E}">
        <p14:creationId xmlns:p14="http://schemas.microsoft.com/office/powerpoint/2010/main" val="1512915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res-homini.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hyperlink" Target="https://www.manager-go.com/strategie-entreprise/dossiers-methodes/strategie-entreprise/dossiers-methodes/diagnostic-strategique-swot" TargetMode="External"/><Relationship Id="rId2" Type="http://schemas.openxmlformats.org/officeDocument/2006/relationships/hyperlink" Target="https://www.manager-go.com/strategie-entreprise/dossiers-methodes/strategie-entreprise/diagnostic-strategique.htm"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hyperlink" Target="https://www.manager-go.com/strategie-entreprise/dossiers-methodes/strategie-entreprise/chaine-de-valeur.htm" TargetMode="Externa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hyperlink" Target="https://www.manager-go.com/strategie-entreprise/dossiers-methodes/organisation-entreprise/" TargetMode="Externa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petite-entreprise.net/R-146-D1-0-gestion-du-personnel.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a:extLst>
              <a:ext uri="{FF2B5EF4-FFF2-40B4-BE49-F238E27FC236}">
                <a16:creationId xmlns:a16="http://schemas.microsoft.com/office/drawing/2014/main" id="{EFBE447C-FD23-AC43-ADF8-9D20F8CD6F34}"/>
              </a:ext>
            </a:extLst>
          </p:cNvPr>
          <p:cNvSpPr>
            <a:spLocks noGrp="1" noChangeArrowheads="1"/>
          </p:cNvSpPr>
          <p:nvPr>
            <p:ph type="title" idx="4294967295"/>
          </p:nvPr>
        </p:nvSpPr>
        <p:spPr/>
        <p:txBody>
          <a:bodyPr/>
          <a:lstStyle/>
          <a:p>
            <a:endParaRPr lang="fr-FR" altLang="fr-FR">
              <a:ea typeface="ＭＳ Ｐゴシック" panose="020B0600070205080204" pitchFamily="34" charset="-128"/>
            </a:endParaRPr>
          </a:p>
        </p:txBody>
      </p:sp>
      <p:sp>
        <p:nvSpPr>
          <p:cNvPr id="155650" name="Rectangle 3">
            <a:extLst>
              <a:ext uri="{FF2B5EF4-FFF2-40B4-BE49-F238E27FC236}">
                <a16:creationId xmlns:a16="http://schemas.microsoft.com/office/drawing/2014/main" id="{77D8257E-64A2-C441-8E4C-02A3CFEDB5AC}"/>
              </a:ext>
            </a:extLst>
          </p:cNvPr>
          <p:cNvSpPr>
            <a:spLocks noGrp="1" noChangeArrowheads="1"/>
          </p:cNvSpPr>
          <p:nvPr>
            <p:ph type="body" idx="4294967295"/>
          </p:nvPr>
        </p:nvSpPr>
        <p:spPr/>
        <p:txBody>
          <a:bodyPr/>
          <a:lstStyle/>
          <a:p>
            <a:pPr algn="ctr">
              <a:defRPr/>
            </a:pPr>
            <a:r>
              <a:rPr lang="fr-FR" sz="5400" b="1" dirty="0">
                <a:hlinkClick r:id="rId2">
                  <a:extLst>
                    <a:ext uri="{A12FA001-AC4F-418D-AE19-62706E023703}">
                      <ahyp:hlinkClr xmlns:ahyp="http://schemas.microsoft.com/office/drawing/2018/hyperlinkcolor" val="tx"/>
                    </a:ext>
                  </a:extLst>
                </a:hlinkClick>
              </a:rPr>
              <a:t>www.res-homini.com</a:t>
            </a:r>
            <a:endParaRPr lang="fr-FR" sz="5400" b="1" dirty="0"/>
          </a:p>
          <a:p>
            <a:pPr algn="ctr">
              <a:defRPr/>
            </a:pPr>
            <a:r>
              <a:rPr lang="fr-FR" sz="5400" b="1" dirty="0"/>
              <a:t>g.zara1@esgrh.fr</a:t>
            </a:r>
          </a:p>
        </p:txBody>
      </p:sp>
      <p:sp>
        <p:nvSpPr>
          <p:cNvPr id="2" name="Espace réservé de la date 1">
            <a:extLst>
              <a:ext uri="{FF2B5EF4-FFF2-40B4-BE49-F238E27FC236}">
                <a16:creationId xmlns:a16="http://schemas.microsoft.com/office/drawing/2014/main" id="{537EF306-0103-774D-BAFC-8B58A952449D}"/>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1F2F358D-6C7C-3A42-9661-953EBD33682C}"/>
              </a:ext>
            </a:extLst>
          </p:cNvPr>
          <p:cNvSpPr>
            <a:spLocks noGrp="1"/>
          </p:cNvSpPr>
          <p:nvPr>
            <p:ph type="sldNum" sz="quarter" idx="12"/>
          </p:nvPr>
        </p:nvSpPr>
        <p:spPr/>
        <p:txBody>
          <a:bodyPr/>
          <a:lstStyle/>
          <a:p>
            <a:fld id="{6D1A6996-9A38-354D-9398-FBE9F4077E8B}" type="slidenum">
              <a:rPr lang="fr-FR" smtClean="0"/>
              <a:t>1</a:t>
            </a:fld>
            <a:endParaRPr lang="fr-FR"/>
          </a:p>
        </p:txBody>
      </p:sp>
    </p:spTree>
    <p:extLst>
      <p:ext uri="{BB962C8B-B14F-4D97-AF65-F5344CB8AC3E}">
        <p14:creationId xmlns:p14="http://schemas.microsoft.com/office/powerpoint/2010/main" val="2435885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re 1">
            <a:extLst>
              <a:ext uri="{FF2B5EF4-FFF2-40B4-BE49-F238E27FC236}">
                <a16:creationId xmlns:a16="http://schemas.microsoft.com/office/drawing/2014/main" id="{C9FF910E-9D08-1540-A92E-1EDB736E9A49}"/>
              </a:ext>
            </a:extLst>
          </p:cNvPr>
          <p:cNvSpPr>
            <a:spLocks noGrp="1" noChangeArrowheads="1"/>
          </p:cNvSpPr>
          <p:nvPr>
            <p:ph type="title"/>
          </p:nvPr>
        </p:nvSpPr>
        <p:spPr/>
        <p:txBody>
          <a:bodyPr/>
          <a:lstStyle/>
          <a:p>
            <a:pPr algn="ctr" eaLnBrk="1" hangingPunct="1"/>
            <a:r>
              <a:rPr lang="fr-FR" altLang="fr-FR" b="1" dirty="0">
                <a:ea typeface="ＭＳ Ｐゴシック" panose="020B0600070205080204" pitchFamily="34" charset="-128"/>
              </a:rPr>
              <a:t>Définition d’</a:t>
            </a:r>
            <a:r>
              <a:rPr lang="fr-FR" altLang="ja-JP" b="1" dirty="0">
                <a:ea typeface="ＭＳ Ｐゴシック" panose="020B0600070205080204" pitchFamily="34" charset="-128"/>
              </a:rPr>
              <a:t>organisation</a:t>
            </a:r>
            <a:endParaRPr lang="fr-FR" altLang="fr-FR" b="1" dirty="0">
              <a:ea typeface="ＭＳ Ｐゴシック" panose="020B0600070205080204" pitchFamily="34" charset="-128"/>
            </a:endParaRPr>
          </a:p>
        </p:txBody>
      </p:sp>
      <p:sp>
        <p:nvSpPr>
          <p:cNvPr id="54274" name="Espace réservé du contenu 2">
            <a:extLst>
              <a:ext uri="{FF2B5EF4-FFF2-40B4-BE49-F238E27FC236}">
                <a16:creationId xmlns:a16="http://schemas.microsoft.com/office/drawing/2014/main" id="{34B0F14A-5F74-C94F-9A9C-DCCDF31B7787}"/>
              </a:ext>
            </a:extLst>
          </p:cNvPr>
          <p:cNvSpPr>
            <a:spLocks noGrp="1" noChangeArrowheads="1"/>
          </p:cNvSpPr>
          <p:nvPr>
            <p:ph idx="1"/>
          </p:nvPr>
        </p:nvSpPr>
        <p:spPr>
          <a:xfrm>
            <a:off x="419656" y="1576755"/>
            <a:ext cx="11023044" cy="4525963"/>
          </a:xfrm>
        </p:spPr>
        <p:txBody>
          <a:bodyPr/>
          <a:lstStyle/>
          <a:p>
            <a:pPr eaLnBrk="1" hangingPunct="1">
              <a:lnSpc>
                <a:spcPct val="100000"/>
              </a:lnSpc>
              <a:defRPr/>
            </a:pPr>
            <a:r>
              <a:rPr lang="fr-FR" altLang="fr-FR" dirty="0">
                <a:ea typeface="ＭＳ Ｐゴシック" panose="020B0600070205080204" pitchFamily="34" charset="-128"/>
              </a:rPr>
              <a:t>La plupart des organisations humaines s’</a:t>
            </a:r>
            <a:r>
              <a:rPr lang="fr-FR" altLang="ja-JP" dirty="0">
                <a:ea typeface="ＭＳ Ｐゴシック" panose="020B0600070205080204" pitchFamily="34" charset="-128"/>
              </a:rPr>
              <a:t>autorégulent au niveau de leurs fonctionnement (souvent traduit par un organigramme)</a:t>
            </a:r>
          </a:p>
          <a:p>
            <a:pPr eaLnBrk="1" hangingPunct="1">
              <a:lnSpc>
                <a:spcPct val="100000"/>
              </a:lnSpc>
              <a:defRPr/>
            </a:pPr>
            <a:endParaRPr lang="fr-FR" altLang="ja-JP" dirty="0">
              <a:ea typeface="ＭＳ Ｐゴシック" panose="020B0600070205080204" pitchFamily="34" charset="-128"/>
            </a:endParaRPr>
          </a:p>
          <a:p>
            <a:pPr eaLnBrk="1" hangingPunct="1">
              <a:lnSpc>
                <a:spcPct val="100000"/>
              </a:lnSpc>
              <a:defRPr/>
            </a:pPr>
            <a:r>
              <a:rPr lang="fr-FR" altLang="ja-JP" dirty="0">
                <a:ea typeface="ＭＳ Ｐゴシック" panose="020B0600070205080204" pitchFamily="34" charset="-128"/>
              </a:rPr>
              <a:t>et se "</a:t>
            </a:r>
            <a:r>
              <a:rPr lang="fr-FR" altLang="ja-JP" b="1" u="sng" dirty="0">
                <a:ea typeface="ＭＳ Ｐゴシック" panose="020B0600070205080204" pitchFamily="34" charset="-128"/>
              </a:rPr>
              <a:t>STRUCTURENT" </a:t>
            </a:r>
            <a:r>
              <a:rPr lang="fr-FR" altLang="ja-JP" dirty="0">
                <a:ea typeface="ＭＳ Ｐゴシック" panose="020B0600070205080204" pitchFamily="34" charset="-128"/>
              </a:rPr>
              <a:t>en plusieurs type d’organisation.</a:t>
            </a:r>
          </a:p>
          <a:p>
            <a:pPr eaLnBrk="1" hangingPunct="1">
              <a:lnSpc>
                <a:spcPct val="100000"/>
              </a:lnSpc>
              <a:defRPr/>
            </a:pPr>
            <a:endParaRPr lang="fr-FR" altLang="fr-FR" dirty="0">
              <a:ea typeface="ＭＳ Ｐゴシック" panose="020B0600070205080204" pitchFamily="34" charset="-128"/>
            </a:endParaRPr>
          </a:p>
          <a:p>
            <a:pPr marL="0" indent="0">
              <a:lnSpc>
                <a:spcPct val="100000"/>
              </a:lnSpc>
              <a:buNone/>
              <a:defRPr/>
            </a:pPr>
            <a:r>
              <a:rPr lang="fr-FR" altLang="fr-FR" dirty="0">
                <a:ea typeface="ＭＳ Ｐゴシック" panose="020B0600070205080204" pitchFamily="34" charset="-128"/>
              </a:rPr>
              <a:t>Dans notre cours, nous retiendrons quatre principaux types de structure d’</a:t>
            </a:r>
            <a:r>
              <a:rPr lang="fr-FR" altLang="ja-JP" dirty="0">
                <a:ea typeface="ＭＳ Ｐゴシック" panose="020B0600070205080204" pitchFamily="34" charset="-128"/>
              </a:rPr>
              <a:t>organisation.</a:t>
            </a:r>
          </a:p>
          <a:p>
            <a:pPr eaLnBrk="1" hangingPunct="1">
              <a:lnSpc>
                <a:spcPct val="100000"/>
              </a:lnSpc>
              <a:defRPr/>
            </a:pPr>
            <a:endParaRPr lang="fr-FR" altLang="fr-FR"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673C7A58-B03D-EF4A-921E-5E276775AE29}"/>
              </a:ext>
            </a:extLst>
          </p:cNvPr>
          <p:cNvSpPr>
            <a:spLocks noGrp="1"/>
          </p:cNvSpPr>
          <p:nvPr>
            <p:ph type="dt" sz="half" idx="10"/>
          </p:nvPr>
        </p:nvSpPr>
        <p:spPr/>
        <p:txBody>
          <a:bodyPr/>
          <a:lstStyle/>
          <a:p>
            <a:r>
              <a:rPr lang="fr-FR" dirty="0"/>
              <a:t>Cours </a:t>
            </a:r>
            <a:r>
              <a:rPr lang="fr-FR" dirty="0" err="1"/>
              <a:t>G.Zara</a:t>
            </a:r>
            <a:r>
              <a:rPr lang="fr-FR" dirty="0"/>
              <a:t> version 2020-2021</a:t>
            </a:r>
          </a:p>
        </p:txBody>
      </p:sp>
      <p:sp>
        <p:nvSpPr>
          <p:cNvPr id="3" name="Espace réservé du numéro de diapositive 2">
            <a:extLst>
              <a:ext uri="{FF2B5EF4-FFF2-40B4-BE49-F238E27FC236}">
                <a16:creationId xmlns:a16="http://schemas.microsoft.com/office/drawing/2014/main" id="{45995E77-7B6F-0C47-ADD8-2D0ECCA977FF}"/>
              </a:ext>
            </a:extLst>
          </p:cNvPr>
          <p:cNvSpPr>
            <a:spLocks noGrp="1"/>
          </p:cNvSpPr>
          <p:nvPr>
            <p:ph type="sldNum" sz="quarter" idx="12"/>
          </p:nvPr>
        </p:nvSpPr>
        <p:spPr/>
        <p:txBody>
          <a:bodyPr/>
          <a:lstStyle/>
          <a:p>
            <a:fld id="{6D1A6996-9A38-354D-9398-FBE9F4077E8B}" type="slidenum">
              <a:rPr lang="fr-FR" smtClean="0"/>
              <a:t>10</a:t>
            </a:fld>
            <a:endParaRPr lang="fr-FR"/>
          </a:p>
        </p:txBody>
      </p:sp>
    </p:spTree>
    <p:extLst>
      <p:ext uri="{BB962C8B-B14F-4D97-AF65-F5344CB8AC3E}">
        <p14:creationId xmlns:p14="http://schemas.microsoft.com/office/powerpoint/2010/main" val="7932329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A0EA1B4-ADD4-5C46-B641-5203502070C1}"/>
              </a:ext>
            </a:extLst>
          </p:cNvPr>
          <p:cNvSpPr>
            <a:spLocks noGrp="1"/>
          </p:cNvSpPr>
          <p:nvPr>
            <p:ph idx="1"/>
          </p:nvPr>
        </p:nvSpPr>
        <p:spPr>
          <a:xfrm>
            <a:off x="838200" y="911229"/>
            <a:ext cx="10515600" cy="4351338"/>
          </a:xfrm>
        </p:spPr>
        <p:txBody>
          <a:bodyPr>
            <a:normAutofit/>
          </a:bodyPr>
          <a:lstStyle/>
          <a:p>
            <a:pPr marL="0" indent="0" algn="ctr">
              <a:buNone/>
            </a:pPr>
            <a:r>
              <a:rPr lang="fr-FR" sz="6000" dirty="0"/>
              <a:t>SECONDE PARTIE</a:t>
            </a:r>
          </a:p>
          <a:p>
            <a:pPr marL="0" indent="0" algn="ctr">
              <a:buNone/>
            </a:pPr>
            <a:r>
              <a:rPr lang="fr-FR" sz="6000" dirty="0"/>
              <a:t>LA STRATÈGIE D’ENTREPRISE</a:t>
            </a:r>
          </a:p>
          <a:p>
            <a:pPr marL="0" indent="0" algn="ctr">
              <a:buNone/>
            </a:pPr>
            <a:r>
              <a:rPr lang="fr-FR" sz="6000" dirty="0"/>
              <a:t>ET </a:t>
            </a:r>
          </a:p>
          <a:p>
            <a:pPr marL="0" indent="0" algn="ctr">
              <a:buNone/>
            </a:pPr>
            <a:r>
              <a:rPr lang="fr-FR" sz="6000" dirty="0"/>
              <a:t>LA POLITIQUE R.H.</a:t>
            </a:r>
          </a:p>
        </p:txBody>
      </p:sp>
      <p:sp>
        <p:nvSpPr>
          <p:cNvPr id="4" name="Espace réservé de la date 3">
            <a:extLst>
              <a:ext uri="{FF2B5EF4-FFF2-40B4-BE49-F238E27FC236}">
                <a16:creationId xmlns:a16="http://schemas.microsoft.com/office/drawing/2014/main" id="{00DDEA9A-BC80-0F4E-9947-20881AD1BF81}"/>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416697BE-6D00-D644-A561-6F6E2427FF60}"/>
              </a:ext>
            </a:extLst>
          </p:cNvPr>
          <p:cNvSpPr>
            <a:spLocks noGrp="1"/>
          </p:cNvSpPr>
          <p:nvPr>
            <p:ph type="sldNum" sz="quarter" idx="12"/>
          </p:nvPr>
        </p:nvSpPr>
        <p:spPr/>
        <p:txBody>
          <a:bodyPr/>
          <a:lstStyle/>
          <a:p>
            <a:fld id="{6D1A6996-9A38-354D-9398-FBE9F4077E8B}" type="slidenum">
              <a:rPr lang="fr-FR" smtClean="0"/>
              <a:t>100</a:t>
            </a:fld>
            <a:endParaRPr lang="fr-FR"/>
          </a:p>
        </p:txBody>
      </p:sp>
    </p:spTree>
    <p:extLst>
      <p:ext uri="{BB962C8B-B14F-4D97-AF65-F5344CB8AC3E}">
        <p14:creationId xmlns:p14="http://schemas.microsoft.com/office/powerpoint/2010/main" val="16020527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re 1">
            <a:extLst>
              <a:ext uri="{FF2B5EF4-FFF2-40B4-BE49-F238E27FC236}">
                <a16:creationId xmlns:a16="http://schemas.microsoft.com/office/drawing/2014/main" id="{767D0465-9E44-C242-9593-6A9868A8370A}"/>
              </a:ext>
            </a:extLst>
          </p:cNvPr>
          <p:cNvSpPr>
            <a:spLocks noGrp="1" noChangeArrowheads="1"/>
          </p:cNvSpPr>
          <p:nvPr>
            <p:ph type="title"/>
          </p:nvPr>
        </p:nvSpPr>
        <p:spPr/>
        <p:txBody>
          <a:bodyPr/>
          <a:lstStyle/>
          <a:p>
            <a:r>
              <a:rPr lang="fr-FR" altLang="fr-FR" b="1" dirty="0">
                <a:ea typeface="ＭＳ Ｐゴシック" panose="020B0600070205080204" pitchFamily="34" charset="-128"/>
              </a:rPr>
              <a:t>La Stratégie d’entreprise et la politique R.H.</a:t>
            </a:r>
          </a:p>
        </p:txBody>
      </p:sp>
      <p:sp>
        <p:nvSpPr>
          <p:cNvPr id="48130" name="Espace réservé du contenu 2">
            <a:extLst>
              <a:ext uri="{FF2B5EF4-FFF2-40B4-BE49-F238E27FC236}">
                <a16:creationId xmlns:a16="http://schemas.microsoft.com/office/drawing/2014/main" id="{C29F1D75-5804-D747-9777-C36193317102}"/>
              </a:ext>
            </a:extLst>
          </p:cNvPr>
          <p:cNvSpPr>
            <a:spLocks noGrp="1" noChangeArrowheads="1"/>
          </p:cNvSpPr>
          <p:nvPr>
            <p:ph idx="1"/>
          </p:nvPr>
        </p:nvSpPr>
        <p:spPr>
          <a:xfrm>
            <a:off x="937846" y="2924174"/>
            <a:ext cx="9800492" cy="2503611"/>
          </a:xfrm>
        </p:spPr>
        <p:txBody>
          <a:bodyPr>
            <a:noAutofit/>
          </a:bodyPr>
          <a:lstStyle/>
          <a:p>
            <a:pPr marL="0" indent="0" algn="ctr">
              <a:buNone/>
            </a:pPr>
            <a:r>
              <a:rPr lang="fr-FR" altLang="fr-FR" sz="3600" b="1" dirty="0">
                <a:ea typeface="ＭＳ Ｐゴシック" panose="020B0600070205080204" pitchFamily="34" charset="-128"/>
              </a:rPr>
              <a:t>Introduction générale</a:t>
            </a:r>
          </a:p>
          <a:p>
            <a:pPr marL="0" indent="0" algn="ctr">
              <a:buNone/>
            </a:pPr>
            <a:r>
              <a:rPr lang="fr-FR" altLang="fr-FR" sz="3600" dirty="0">
                <a:ea typeface="ＭＳ Ｐゴシック" panose="020B0600070205080204" pitchFamily="34" charset="-128"/>
              </a:rPr>
              <a:t>Pourquoi comprendre l’approche stratégique est-il important?</a:t>
            </a:r>
          </a:p>
        </p:txBody>
      </p:sp>
      <p:sp>
        <p:nvSpPr>
          <p:cNvPr id="2" name="Espace réservé de la date 1">
            <a:extLst>
              <a:ext uri="{FF2B5EF4-FFF2-40B4-BE49-F238E27FC236}">
                <a16:creationId xmlns:a16="http://schemas.microsoft.com/office/drawing/2014/main" id="{26E928E7-1C89-7B4E-B1F9-693FE95B88F7}"/>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2DE27108-CC2C-2D4D-85A6-D3C2B924C0B2}"/>
              </a:ext>
            </a:extLst>
          </p:cNvPr>
          <p:cNvSpPr>
            <a:spLocks noGrp="1"/>
          </p:cNvSpPr>
          <p:nvPr>
            <p:ph type="sldNum" sz="quarter" idx="12"/>
          </p:nvPr>
        </p:nvSpPr>
        <p:spPr/>
        <p:txBody>
          <a:bodyPr/>
          <a:lstStyle/>
          <a:p>
            <a:fld id="{6D1A6996-9A38-354D-9398-FBE9F4077E8B}" type="slidenum">
              <a:rPr lang="fr-FR" smtClean="0"/>
              <a:t>101</a:t>
            </a:fld>
            <a:endParaRPr lang="fr-FR"/>
          </a:p>
        </p:txBody>
      </p:sp>
    </p:spTree>
    <p:extLst>
      <p:ext uri="{BB962C8B-B14F-4D97-AF65-F5344CB8AC3E}">
        <p14:creationId xmlns:p14="http://schemas.microsoft.com/office/powerpoint/2010/main" val="169688865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69F662-41D2-5A4D-99C0-18C9C31F59EC}"/>
              </a:ext>
            </a:extLst>
          </p:cNvPr>
          <p:cNvSpPr>
            <a:spLocks noGrp="1"/>
          </p:cNvSpPr>
          <p:nvPr>
            <p:ph type="title"/>
          </p:nvPr>
        </p:nvSpPr>
        <p:spPr>
          <a:xfrm>
            <a:off x="410308" y="365125"/>
            <a:ext cx="10943492" cy="1325563"/>
          </a:xfrm>
        </p:spPr>
        <p:txBody>
          <a:bodyPr>
            <a:normAutofit fontScale="90000"/>
          </a:bodyPr>
          <a:lstStyle/>
          <a:p>
            <a:r>
              <a:rPr lang="fr-FR" b="1" dirty="0"/>
              <a:t>Préalable: </a:t>
            </a:r>
            <a:br>
              <a:rPr lang="fr-FR" dirty="0"/>
            </a:br>
            <a:r>
              <a:rPr lang="fr-FR" dirty="0"/>
              <a:t>La différence entre stratégie et politique d’entreprise</a:t>
            </a:r>
          </a:p>
        </p:txBody>
      </p:sp>
      <p:sp>
        <p:nvSpPr>
          <p:cNvPr id="3" name="Espace réservé du contenu 2">
            <a:extLst>
              <a:ext uri="{FF2B5EF4-FFF2-40B4-BE49-F238E27FC236}">
                <a16:creationId xmlns:a16="http://schemas.microsoft.com/office/drawing/2014/main" id="{4CFD8B16-D63C-6944-A7A5-5F8BFE65B867}"/>
              </a:ext>
            </a:extLst>
          </p:cNvPr>
          <p:cNvSpPr>
            <a:spLocks noGrp="1"/>
          </p:cNvSpPr>
          <p:nvPr>
            <p:ph idx="1"/>
          </p:nvPr>
        </p:nvSpPr>
        <p:spPr>
          <a:xfrm>
            <a:off x="838200" y="2142146"/>
            <a:ext cx="10515600" cy="2265729"/>
          </a:xfrm>
        </p:spPr>
        <p:txBody>
          <a:bodyPr/>
          <a:lstStyle/>
          <a:p>
            <a:pPr marL="0" indent="0" fontAlgn="base">
              <a:buNone/>
            </a:pPr>
            <a:r>
              <a:rPr lang="fr-FR" dirty="0"/>
              <a:t>Le dirigeant doit avoir "La Vision" pour son entreprise, vision de la </a:t>
            </a:r>
            <a:r>
              <a:rPr lang="fr-FR" i="1" dirty="0"/>
              <a:t>Mission</a:t>
            </a:r>
            <a:r>
              <a:rPr lang="fr-FR" dirty="0"/>
              <a:t> qu'il se donne, qui restera inchangée sur le fonds et dans le temps.</a:t>
            </a:r>
          </a:p>
          <a:p>
            <a:pPr marL="0" indent="0" fontAlgn="base">
              <a:buNone/>
            </a:pPr>
            <a:r>
              <a:rPr lang="fr-FR" dirty="0"/>
              <a:t>Cette </a:t>
            </a:r>
            <a:r>
              <a:rPr lang="fr-FR" i="1" dirty="0"/>
              <a:t>Mission</a:t>
            </a:r>
            <a:r>
              <a:rPr lang="fr-FR" dirty="0"/>
              <a:t> contribuera notamment à fédérer les salariés autour du projet de l'entreprise.</a:t>
            </a:r>
          </a:p>
        </p:txBody>
      </p:sp>
      <p:sp>
        <p:nvSpPr>
          <p:cNvPr id="4" name="Espace réservé de la date 3">
            <a:extLst>
              <a:ext uri="{FF2B5EF4-FFF2-40B4-BE49-F238E27FC236}">
                <a16:creationId xmlns:a16="http://schemas.microsoft.com/office/drawing/2014/main" id="{6766D65A-AA1D-6241-9F50-F0FD26947B24}"/>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63B757C8-42AB-A041-B97D-EC7782D3B1B1}"/>
              </a:ext>
            </a:extLst>
          </p:cNvPr>
          <p:cNvSpPr>
            <a:spLocks noGrp="1"/>
          </p:cNvSpPr>
          <p:nvPr>
            <p:ph type="sldNum" sz="quarter" idx="12"/>
          </p:nvPr>
        </p:nvSpPr>
        <p:spPr/>
        <p:txBody>
          <a:bodyPr/>
          <a:lstStyle/>
          <a:p>
            <a:fld id="{6D1A6996-9A38-354D-9398-FBE9F4077E8B}" type="slidenum">
              <a:rPr lang="fr-FR" smtClean="0"/>
              <a:t>102</a:t>
            </a:fld>
            <a:endParaRPr lang="fr-FR"/>
          </a:p>
        </p:txBody>
      </p:sp>
    </p:spTree>
    <p:extLst>
      <p:ext uri="{BB962C8B-B14F-4D97-AF65-F5344CB8AC3E}">
        <p14:creationId xmlns:p14="http://schemas.microsoft.com/office/powerpoint/2010/main" val="20183569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69F662-41D2-5A4D-99C0-18C9C31F59EC}"/>
              </a:ext>
            </a:extLst>
          </p:cNvPr>
          <p:cNvSpPr>
            <a:spLocks noGrp="1"/>
          </p:cNvSpPr>
          <p:nvPr>
            <p:ph type="title"/>
          </p:nvPr>
        </p:nvSpPr>
        <p:spPr>
          <a:xfrm>
            <a:off x="410308" y="155213"/>
            <a:ext cx="10943492" cy="1325563"/>
          </a:xfrm>
        </p:spPr>
        <p:txBody>
          <a:bodyPr>
            <a:normAutofit fontScale="90000"/>
          </a:bodyPr>
          <a:lstStyle/>
          <a:p>
            <a:r>
              <a:rPr lang="fr-FR" b="1" dirty="0"/>
              <a:t>Préalable: </a:t>
            </a:r>
            <a:br>
              <a:rPr lang="fr-FR" dirty="0"/>
            </a:br>
            <a:r>
              <a:rPr lang="fr-FR" dirty="0"/>
              <a:t>La différence entre stratégie et politique d’entreprise</a:t>
            </a:r>
          </a:p>
        </p:txBody>
      </p:sp>
      <p:sp>
        <p:nvSpPr>
          <p:cNvPr id="3" name="Espace réservé du contenu 2">
            <a:extLst>
              <a:ext uri="{FF2B5EF4-FFF2-40B4-BE49-F238E27FC236}">
                <a16:creationId xmlns:a16="http://schemas.microsoft.com/office/drawing/2014/main" id="{4CFD8B16-D63C-6944-A7A5-5F8BFE65B867}"/>
              </a:ext>
            </a:extLst>
          </p:cNvPr>
          <p:cNvSpPr>
            <a:spLocks noGrp="1"/>
          </p:cNvSpPr>
          <p:nvPr>
            <p:ph idx="1"/>
          </p:nvPr>
        </p:nvSpPr>
        <p:spPr>
          <a:xfrm>
            <a:off x="838200" y="1473573"/>
            <a:ext cx="10515600" cy="4891695"/>
          </a:xfrm>
        </p:spPr>
        <p:txBody>
          <a:bodyPr>
            <a:normAutofit fontScale="70000" lnSpcReduction="20000"/>
          </a:bodyPr>
          <a:lstStyle/>
          <a:p>
            <a:pPr marL="0" indent="0">
              <a:lnSpc>
                <a:spcPct val="120000"/>
              </a:lnSpc>
              <a:buNone/>
            </a:pPr>
            <a:r>
              <a:rPr lang="fr-FR" sz="2900" dirty="0"/>
              <a:t>La stratégie et la politique sont deux concepts souvent mêlées, portées ensemble par des personnes qui, si elles finissent par les confondre, induisent ainsi des positionnements complexes, des orientations peu claires, mal perçues en interne comme en externe, générant ainsi des déperditions d'énergies.</a:t>
            </a:r>
          </a:p>
          <a:p>
            <a:pPr fontAlgn="base">
              <a:lnSpc>
                <a:spcPct val="120000"/>
              </a:lnSpc>
            </a:pPr>
            <a:r>
              <a:rPr lang="fr-FR" sz="2900" b="1" dirty="0"/>
              <a:t>La stratégie représente le monde de l'action </a:t>
            </a:r>
            <a:r>
              <a:rPr lang="fr-FR" sz="2900" dirty="0"/>
              <a:t>: le stratège met en place des plans d'actions en fonction d'objectifs qu'il a déterminés.</a:t>
            </a:r>
          </a:p>
          <a:p>
            <a:pPr lvl="1" fontAlgn="base">
              <a:lnSpc>
                <a:spcPct val="120000"/>
              </a:lnSpc>
            </a:pPr>
            <a:r>
              <a:rPr lang="fr-FR" sz="2900" dirty="0"/>
              <a:t>Le rôle de la stratégie est avant tout de définir les actions, déployer les ressources nécessaires et les optimiser afin d'atteindre ses objectifs.</a:t>
            </a:r>
          </a:p>
          <a:p>
            <a:pPr fontAlgn="base">
              <a:lnSpc>
                <a:spcPct val="120000"/>
              </a:lnSpc>
            </a:pPr>
            <a:endParaRPr lang="fr-FR" sz="2900" dirty="0"/>
          </a:p>
          <a:p>
            <a:pPr fontAlgn="base">
              <a:lnSpc>
                <a:spcPct val="120000"/>
              </a:lnSpc>
            </a:pPr>
            <a:r>
              <a:rPr lang="fr-FR" sz="2900" b="1" dirty="0"/>
              <a:t>Le politique représente le monde de la décision </a:t>
            </a:r>
            <a:r>
              <a:rPr lang="fr-FR" sz="2900" dirty="0"/>
              <a:t>: le politique décide d'orientations sur la base des propositions du stratège, établies elles-mêmes sur la base d'objectifs déterminés. </a:t>
            </a:r>
          </a:p>
          <a:p>
            <a:pPr lvl="1" fontAlgn="base">
              <a:lnSpc>
                <a:spcPct val="120000"/>
              </a:lnSpc>
            </a:pPr>
            <a:r>
              <a:rPr lang="fr-FR" sz="2900" dirty="0"/>
              <a:t>Le politique prend ses décisions en fonction de la Vision qu'il a des devenirs possibles de l'exploitation et des valeurs afférentes, pour lesquelles il doit clairement prendre position.</a:t>
            </a:r>
          </a:p>
          <a:p>
            <a:pPr marL="0" indent="0">
              <a:lnSpc>
                <a:spcPct val="120000"/>
              </a:lnSpc>
              <a:buNone/>
            </a:pPr>
            <a:endParaRPr lang="fr-FR" dirty="0"/>
          </a:p>
        </p:txBody>
      </p:sp>
      <p:sp>
        <p:nvSpPr>
          <p:cNvPr id="4" name="Espace réservé de la date 3">
            <a:extLst>
              <a:ext uri="{FF2B5EF4-FFF2-40B4-BE49-F238E27FC236}">
                <a16:creationId xmlns:a16="http://schemas.microsoft.com/office/drawing/2014/main" id="{6766D65A-AA1D-6241-9F50-F0FD26947B24}"/>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63B757C8-42AB-A041-B97D-EC7782D3B1B1}"/>
              </a:ext>
            </a:extLst>
          </p:cNvPr>
          <p:cNvSpPr>
            <a:spLocks noGrp="1"/>
          </p:cNvSpPr>
          <p:nvPr>
            <p:ph type="sldNum" sz="quarter" idx="12"/>
          </p:nvPr>
        </p:nvSpPr>
        <p:spPr/>
        <p:txBody>
          <a:bodyPr/>
          <a:lstStyle/>
          <a:p>
            <a:fld id="{6D1A6996-9A38-354D-9398-FBE9F4077E8B}" type="slidenum">
              <a:rPr lang="fr-FR" smtClean="0"/>
              <a:t>103</a:t>
            </a:fld>
            <a:endParaRPr lang="fr-FR"/>
          </a:p>
        </p:txBody>
      </p:sp>
    </p:spTree>
    <p:extLst>
      <p:ext uri="{BB962C8B-B14F-4D97-AF65-F5344CB8AC3E}">
        <p14:creationId xmlns:p14="http://schemas.microsoft.com/office/powerpoint/2010/main" val="37791529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re 1">
            <a:extLst>
              <a:ext uri="{FF2B5EF4-FFF2-40B4-BE49-F238E27FC236}">
                <a16:creationId xmlns:a16="http://schemas.microsoft.com/office/drawing/2014/main" id="{53A24C1E-3250-7540-A9C5-B204DD685D51}"/>
              </a:ext>
            </a:extLst>
          </p:cNvPr>
          <p:cNvSpPr>
            <a:spLocks noGrp="1" noChangeArrowheads="1"/>
          </p:cNvSpPr>
          <p:nvPr>
            <p:ph type="title"/>
          </p:nvPr>
        </p:nvSpPr>
        <p:spPr>
          <a:xfrm>
            <a:off x="2043113" y="174622"/>
            <a:ext cx="8229600" cy="1143000"/>
          </a:xfrm>
        </p:spPr>
        <p:txBody>
          <a:bodyPr/>
          <a:lstStyle/>
          <a:p>
            <a:r>
              <a:rPr lang="fr-FR" altLang="fr-FR" dirty="0">
                <a:ea typeface="ＭＳ Ｐゴシック" panose="020B0600070205080204" pitchFamily="34" charset="-128"/>
              </a:rPr>
              <a:t>La notion de stratégie</a:t>
            </a:r>
          </a:p>
        </p:txBody>
      </p:sp>
      <p:sp>
        <p:nvSpPr>
          <p:cNvPr id="51202" name="Espace réservé du contenu 2">
            <a:extLst>
              <a:ext uri="{FF2B5EF4-FFF2-40B4-BE49-F238E27FC236}">
                <a16:creationId xmlns:a16="http://schemas.microsoft.com/office/drawing/2014/main" id="{04FC44CC-C12D-CD4B-9643-AFA4C9DD7E17}"/>
              </a:ext>
            </a:extLst>
          </p:cNvPr>
          <p:cNvSpPr>
            <a:spLocks noGrp="1" noChangeArrowheads="1"/>
          </p:cNvSpPr>
          <p:nvPr>
            <p:ph idx="1"/>
          </p:nvPr>
        </p:nvSpPr>
        <p:spPr>
          <a:xfrm>
            <a:off x="585787" y="1196976"/>
            <a:ext cx="10658475" cy="4525963"/>
          </a:xfrm>
        </p:spPr>
        <p:txBody>
          <a:bodyPr/>
          <a:lstStyle/>
          <a:p>
            <a:endParaRPr lang="fr-FR" altLang="fr-FR" dirty="0">
              <a:ea typeface="ＭＳ Ｐゴシック" panose="020B0600070205080204" pitchFamily="34" charset="-128"/>
            </a:endParaRPr>
          </a:p>
          <a:p>
            <a:r>
              <a:rPr lang="fr-FR" altLang="fr-FR" dirty="0">
                <a:ea typeface="ＭＳ Ｐゴシック" panose="020B0600070205080204" pitchFamily="34" charset="-128"/>
              </a:rPr>
              <a:t>Qu’est ce que la stratégie ?</a:t>
            </a:r>
          </a:p>
          <a:p>
            <a:r>
              <a:rPr lang="fr-FR" altLang="fr-FR" dirty="0">
                <a:ea typeface="ＭＳ Ｐゴシック" panose="020B0600070205080204" pitchFamily="34" charset="-128"/>
              </a:rPr>
              <a:t>Un peu d’histoire</a:t>
            </a:r>
          </a:p>
          <a:p>
            <a:r>
              <a:rPr lang="fr-FR" altLang="fr-FR" dirty="0">
                <a:ea typeface="ＭＳ Ｐゴシック" panose="020B0600070205080204" pitchFamily="34" charset="-128"/>
              </a:rPr>
              <a:t>Définition de la stratégie d’entreprise</a:t>
            </a:r>
          </a:p>
          <a:p>
            <a:r>
              <a:rPr lang="fr-FR" altLang="fr-FR" dirty="0">
                <a:ea typeface="ＭＳ Ｐゴシック" panose="020B0600070205080204" pitchFamily="34" charset="-128"/>
              </a:rPr>
              <a:t>Grandes approches de la stratégie d’entreprise</a:t>
            </a:r>
          </a:p>
          <a:p>
            <a:endParaRPr lang="fr-FR" altLang="fr-FR"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0648A751-9A29-CE4A-B144-F4FAECA233DC}"/>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7D7D5EB9-F48C-4B44-82E9-AB8CE9D2DEDE}"/>
              </a:ext>
            </a:extLst>
          </p:cNvPr>
          <p:cNvSpPr>
            <a:spLocks noGrp="1"/>
          </p:cNvSpPr>
          <p:nvPr>
            <p:ph type="sldNum" sz="quarter" idx="12"/>
          </p:nvPr>
        </p:nvSpPr>
        <p:spPr/>
        <p:txBody>
          <a:bodyPr/>
          <a:lstStyle/>
          <a:p>
            <a:fld id="{6D1A6996-9A38-354D-9398-FBE9F4077E8B}" type="slidenum">
              <a:rPr lang="fr-FR" smtClean="0"/>
              <a:t>104</a:t>
            </a:fld>
            <a:endParaRPr lang="fr-FR"/>
          </a:p>
        </p:txBody>
      </p:sp>
    </p:spTree>
    <p:extLst>
      <p:ext uri="{BB962C8B-B14F-4D97-AF65-F5344CB8AC3E}">
        <p14:creationId xmlns:p14="http://schemas.microsoft.com/office/powerpoint/2010/main" val="837767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re 1">
            <a:extLst>
              <a:ext uri="{FF2B5EF4-FFF2-40B4-BE49-F238E27FC236}">
                <a16:creationId xmlns:a16="http://schemas.microsoft.com/office/drawing/2014/main" id="{FDC59A32-DC0F-3743-804C-0CF93EB715E7}"/>
              </a:ext>
            </a:extLst>
          </p:cNvPr>
          <p:cNvSpPr>
            <a:spLocks noGrp="1" noChangeArrowheads="1"/>
          </p:cNvSpPr>
          <p:nvPr>
            <p:ph type="title"/>
          </p:nvPr>
        </p:nvSpPr>
        <p:spPr>
          <a:xfrm>
            <a:off x="1981200" y="557213"/>
            <a:ext cx="8229600" cy="1143000"/>
          </a:xfrm>
        </p:spPr>
        <p:txBody>
          <a:bodyPr>
            <a:normAutofit fontScale="90000"/>
          </a:bodyPr>
          <a:lstStyle/>
          <a:p>
            <a:r>
              <a:rPr lang="fr-FR" altLang="fr-FR">
                <a:ea typeface="ＭＳ Ｐゴシック" panose="020B0600070205080204" pitchFamily="34" charset="-128"/>
              </a:rPr>
              <a:t>Qu’est ce que la stratégie ?</a:t>
            </a:r>
            <a:br>
              <a:rPr lang="fr-FR" altLang="fr-FR">
                <a:ea typeface="ＭＳ Ｐゴシック" panose="020B0600070205080204" pitchFamily="34" charset="-128"/>
              </a:rPr>
            </a:br>
            <a:endParaRPr lang="fr-FR" altLang="fr-FR">
              <a:ea typeface="ＭＳ Ｐゴシック" panose="020B0600070205080204" pitchFamily="34" charset="-128"/>
            </a:endParaRPr>
          </a:p>
        </p:txBody>
      </p:sp>
      <p:sp>
        <p:nvSpPr>
          <p:cNvPr id="52226" name="Espace réservé du contenu 2">
            <a:extLst>
              <a:ext uri="{FF2B5EF4-FFF2-40B4-BE49-F238E27FC236}">
                <a16:creationId xmlns:a16="http://schemas.microsoft.com/office/drawing/2014/main" id="{F3904BCE-7229-B947-9F9A-877D36AB2CCD}"/>
              </a:ext>
            </a:extLst>
          </p:cNvPr>
          <p:cNvSpPr>
            <a:spLocks noGrp="1" noChangeArrowheads="1"/>
          </p:cNvSpPr>
          <p:nvPr>
            <p:ph idx="1"/>
          </p:nvPr>
        </p:nvSpPr>
        <p:spPr>
          <a:xfrm>
            <a:off x="838200" y="1412876"/>
            <a:ext cx="10943492" cy="3889375"/>
          </a:xfrm>
        </p:spPr>
        <p:txBody>
          <a:bodyPr/>
          <a:lstStyle/>
          <a:p>
            <a:endParaRPr lang="fr-FR" altLang="fr-FR" dirty="0">
              <a:ea typeface="ＭＳ Ｐゴシック" panose="020B0600070205080204" pitchFamily="34" charset="-128"/>
            </a:endParaRPr>
          </a:p>
          <a:p>
            <a:r>
              <a:rPr lang="fr-FR" altLang="fr-FR" dirty="0">
                <a:ea typeface="ＭＳ Ｐゴシック" panose="020B0600070205080204" pitchFamily="34" charset="-128"/>
              </a:rPr>
              <a:t>Le mot </a:t>
            </a:r>
            <a:r>
              <a:rPr lang="fr-FR" altLang="fr-FR" i="1" dirty="0">
                <a:ea typeface="ＭＳ Ｐゴシック" panose="020B0600070205080204" pitchFamily="34" charset="-128"/>
              </a:rPr>
              <a:t>stratégie</a:t>
            </a:r>
            <a:r>
              <a:rPr lang="fr-FR" altLang="fr-FR" dirty="0">
                <a:ea typeface="ＭＳ Ｐゴシック" panose="020B0600070205080204" pitchFamily="34" charset="-128"/>
              </a:rPr>
              <a:t> vient du grec </a:t>
            </a:r>
            <a:r>
              <a:rPr lang="fr-FR" altLang="fr-FR" b="1" dirty="0">
                <a:ea typeface="ＭＳ Ｐゴシック" panose="020B0600070205080204" pitchFamily="34" charset="-128"/>
              </a:rPr>
              <a:t> </a:t>
            </a:r>
            <a:r>
              <a:rPr lang="fr-FR" altLang="fr-FR" b="1" u="sng" dirty="0" err="1">
                <a:solidFill>
                  <a:srgbClr val="FF0000"/>
                </a:solidFill>
                <a:ea typeface="ＭＳ Ｐゴシック" panose="020B0600070205080204" pitchFamily="34" charset="-128"/>
              </a:rPr>
              <a:t>Stratos</a:t>
            </a:r>
            <a:r>
              <a:rPr lang="fr-FR" altLang="fr-FR" b="1" u="sng" dirty="0">
                <a:solidFill>
                  <a:srgbClr val="FF0000"/>
                </a:solidFill>
                <a:ea typeface="ＭＳ Ｐゴシック" panose="020B0600070205080204" pitchFamily="34" charset="-128"/>
              </a:rPr>
              <a:t> </a:t>
            </a:r>
            <a:r>
              <a:rPr lang="fr-FR" altLang="fr-FR" dirty="0">
                <a:ea typeface="ＭＳ Ｐゴシック" panose="020B0600070205080204" pitchFamily="34" charset="-128"/>
              </a:rPr>
              <a:t>qui signifie "armée" et  </a:t>
            </a:r>
            <a:r>
              <a:rPr lang="fr-FR" altLang="fr-FR" b="1" dirty="0" err="1">
                <a:solidFill>
                  <a:srgbClr val="FF0000"/>
                </a:solidFill>
                <a:ea typeface="ＭＳ Ｐゴシック" panose="020B0600070205080204" pitchFamily="34" charset="-128"/>
              </a:rPr>
              <a:t>Ageîn</a:t>
            </a:r>
            <a:r>
              <a:rPr lang="fr-FR" altLang="fr-FR" dirty="0">
                <a:solidFill>
                  <a:srgbClr val="FF0000"/>
                </a:solidFill>
                <a:ea typeface="ＭＳ Ｐゴシック" panose="020B0600070205080204" pitchFamily="34" charset="-128"/>
              </a:rPr>
              <a:t> </a:t>
            </a:r>
            <a:r>
              <a:rPr lang="fr-FR" altLang="fr-FR" dirty="0">
                <a:ea typeface="ＭＳ Ｐゴシック" panose="020B0600070205080204" pitchFamily="34" charset="-128"/>
              </a:rPr>
              <a:t>qui signifie "conduire"</a:t>
            </a:r>
          </a:p>
          <a:p>
            <a:pPr>
              <a:buFontTx/>
              <a:buNone/>
            </a:pPr>
            <a:endParaRPr lang="fr-FR" altLang="fr-FR" dirty="0">
              <a:ea typeface="ＭＳ Ｐゴシック" panose="020B0600070205080204" pitchFamily="34" charset="-128"/>
            </a:endParaRPr>
          </a:p>
          <a:p>
            <a:r>
              <a:rPr lang="fr-FR" altLang="fr-FR" dirty="0">
                <a:ea typeface="ＭＳ Ｐゴシック" panose="020B0600070205080204" pitchFamily="34" charset="-128"/>
              </a:rPr>
              <a:t>Dans le domaine militaire la stratégie est l'art de coordonner l'action de l'ensemble des forces de la Nation pour conduire une guerre, gérer une crise ou préserver la paix</a:t>
            </a:r>
          </a:p>
        </p:txBody>
      </p:sp>
      <p:sp>
        <p:nvSpPr>
          <p:cNvPr id="2" name="Espace réservé de la date 1">
            <a:extLst>
              <a:ext uri="{FF2B5EF4-FFF2-40B4-BE49-F238E27FC236}">
                <a16:creationId xmlns:a16="http://schemas.microsoft.com/office/drawing/2014/main" id="{AED6C5A1-4B5B-0E42-806E-3D9B36EAA132}"/>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5D6EFABD-A083-8545-820B-229B0B250774}"/>
              </a:ext>
            </a:extLst>
          </p:cNvPr>
          <p:cNvSpPr>
            <a:spLocks noGrp="1"/>
          </p:cNvSpPr>
          <p:nvPr>
            <p:ph type="sldNum" sz="quarter" idx="12"/>
          </p:nvPr>
        </p:nvSpPr>
        <p:spPr/>
        <p:txBody>
          <a:bodyPr/>
          <a:lstStyle/>
          <a:p>
            <a:fld id="{6D1A6996-9A38-354D-9398-FBE9F4077E8B}" type="slidenum">
              <a:rPr lang="fr-FR" smtClean="0"/>
              <a:t>105</a:t>
            </a:fld>
            <a:endParaRPr lang="fr-FR"/>
          </a:p>
        </p:txBody>
      </p:sp>
    </p:spTree>
    <p:extLst>
      <p:ext uri="{BB962C8B-B14F-4D97-AF65-F5344CB8AC3E}">
        <p14:creationId xmlns:p14="http://schemas.microsoft.com/office/powerpoint/2010/main" val="24468264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re 1">
            <a:extLst>
              <a:ext uri="{FF2B5EF4-FFF2-40B4-BE49-F238E27FC236}">
                <a16:creationId xmlns:a16="http://schemas.microsoft.com/office/drawing/2014/main" id="{D9B1C4D9-87B8-BD47-A9E7-A0F6CDAADB45}"/>
              </a:ext>
            </a:extLst>
          </p:cNvPr>
          <p:cNvSpPr>
            <a:spLocks noGrp="1" noChangeArrowheads="1"/>
          </p:cNvSpPr>
          <p:nvPr>
            <p:ph type="title"/>
          </p:nvPr>
        </p:nvSpPr>
        <p:spPr/>
        <p:txBody>
          <a:bodyPr>
            <a:normAutofit fontScale="90000"/>
          </a:bodyPr>
          <a:lstStyle/>
          <a:p>
            <a:br>
              <a:rPr lang="fr-FR" altLang="fr-FR" sz="4000">
                <a:ea typeface="ＭＳ Ｐゴシック" panose="020B0600070205080204" pitchFamily="34" charset="-128"/>
              </a:rPr>
            </a:br>
            <a:br>
              <a:rPr lang="fr-FR" altLang="fr-FR" sz="4000">
                <a:ea typeface="ＭＳ Ｐゴシック" panose="020B0600070205080204" pitchFamily="34" charset="-128"/>
              </a:rPr>
            </a:br>
            <a:r>
              <a:rPr lang="fr-FR" altLang="fr-FR" sz="4000">
                <a:ea typeface="ＭＳ Ｐゴシック" panose="020B0600070205080204" pitchFamily="34" charset="-128"/>
              </a:rPr>
              <a:t>Un peu d’histoire</a:t>
            </a:r>
            <a:br>
              <a:rPr lang="fr-FR" altLang="fr-FR" sz="4000">
                <a:ea typeface="ＭＳ Ｐゴシック" panose="020B0600070205080204" pitchFamily="34" charset="-128"/>
              </a:rPr>
            </a:br>
            <a:r>
              <a:rPr lang="fr-FR" altLang="fr-FR" sz="4000" b="1">
                <a:ea typeface="ＭＳ Ｐゴシック" panose="020B0600070205080204" pitchFamily="34" charset="-128"/>
              </a:rPr>
              <a:t>Les origines militaires</a:t>
            </a:r>
            <a:br>
              <a:rPr lang="fr-FR" altLang="fr-FR" sz="4000" b="1">
                <a:ea typeface="ＭＳ Ｐゴシック" panose="020B0600070205080204" pitchFamily="34" charset="-128"/>
              </a:rPr>
            </a:br>
            <a:br>
              <a:rPr lang="fr-FR" altLang="fr-FR" sz="4000">
                <a:ea typeface="ＭＳ Ｐゴシック" panose="020B0600070205080204" pitchFamily="34" charset="-128"/>
              </a:rPr>
            </a:br>
            <a:endParaRPr lang="fr-FR" altLang="fr-FR" sz="4000">
              <a:ea typeface="ＭＳ Ｐゴシック" panose="020B0600070205080204" pitchFamily="34" charset="-128"/>
            </a:endParaRPr>
          </a:p>
        </p:txBody>
      </p:sp>
      <p:sp>
        <p:nvSpPr>
          <p:cNvPr id="53250" name="Espace réservé du contenu 2">
            <a:extLst>
              <a:ext uri="{FF2B5EF4-FFF2-40B4-BE49-F238E27FC236}">
                <a16:creationId xmlns:a16="http://schemas.microsoft.com/office/drawing/2014/main" id="{53EEEC82-A687-274F-8101-28195A605706}"/>
              </a:ext>
            </a:extLst>
          </p:cNvPr>
          <p:cNvSpPr>
            <a:spLocks noGrp="1" noChangeArrowheads="1"/>
          </p:cNvSpPr>
          <p:nvPr>
            <p:ph idx="1"/>
          </p:nvPr>
        </p:nvSpPr>
        <p:spPr>
          <a:xfrm>
            <a:off x="633046" y="2105026"/>
            <a:ext cx="10949354" cy="3268663"/>
          </a:xfrm>
        </p:spPr>
        <p:txBody>
          <a:bodyPr/>
          <a:lstStyle/>
          <a:p>
            <a:pPr marL="0" indent="0">
              <a:buNone/>
            </a:pPr>
            <a:r>
              <a:rPr lang="fr-FR" altLang="fr-FR" dirty="0">
                <a:ea typeface="ＭＳ Ｐゴシック" panose="020B0600070205080204" pitchFamily="34" charset="-128"/>
              </a:rPr>
              <a:t>Dans l’approche militaire:</a:t>
            </a:r>
          </a:p>
          <a:p>
            <a:pPr marL="0" indent="0"/>
            <a:r>
              <a:rPr lang="fr-FR" altLang="fr-FR" dirty="0">
                <a:ea typeface="ＭＳ Ｐゴシック" panose="020B0600070205080204" pitchFamily="34" charset="-128"/>
              </a:rPr>
              <a:t> </a:t>
            </a:r>
            <a:r>
              <a:rPr lang="fr-FR" altLang="fr-FR" b="1" dirty="0">
                <a:ea typeface="ＭＳ Ｐゴシック" panose="020B0600070205080204" pitchFamily="34" charset="-128"/>
              </a:rPr>
              <a:t>La stratégie </a:t>
            </a:r>
            <a:r>
              <a:rPr lang="fr-FR" altLang="fr-FR" dirty="0">
                <a:ea typeface="ＭＳ Ｐゴシック" panose="020B0600070205080204" pitchFamily="34" charset="-128"/>
              </a:rPr>
              <a:t>consiste à étudier la répartition des moyens, le mouvement des armés avant la guerre. </a:t>
            </a:r>
          </a:p>
          <a:p>
            <a:pPr marL="0" indent="0"/>
            <a:r>
              <a:rPr lang="fr-FR" altLang="fr-FR" dirty="0">
                <a:ea typeface="ＭＳ Ｐゴシック" panose="020B0600070205080204" pitchFamily="34" charset="-128"/>
              </a:rPr>
              <a:t> </a:t>
            </a:r>
            <a:r>
              <a:rPr lang="fr-FR" altLang="fr-FR" b="1" dirty="0">
                <a:ea typeface="ＭＳ Ｐゴシック" panose="020B0600070205080204" pitchFamily="34" charset="-128"/>
              </a:rPr>
              <a:t>La tactique </a:t>
            </a:r>
            <a:r>
              <a:rPr lang="fr-FR" altLang="fr-FR" dirty="0">
                <a:ea typeface="ＭＳ Ｐゴシック" panose="020B0600070205080204" pitchFamily="34" charset="-128"/>
              </a:rPr>
              <a:t>étudie les mouvements effectués pendant le combat.</a:t>
            </a:r>
          </a:p>
        </p:txBody>
      </p:sp>
      <p:sp>
        <p:nvSpPr>
          <p:cNvPr id="2" name="Espace réservé de la date 1">
            <a:extLst>
              <a:ext uri="{FF2B5EF4-FFF2-40B4-BE49-F238E27FC236}">
                <a16:creationId xmlns:a16="http://schemas.microsoft.com/office/drawing/2014/main" id="{B5E1D01A-5BFF-3D4A-974E-9A8406EA0BA2}"/>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9431957B-0336-9D47-A5BF-B83A8128DBC9}"/>
              </a:ext>
            </a:extLst>
          </p:cNvPr>
          <p:cNvSpPr>
            <a:spLocks noGrp="1"/>
          </p:cNvSpPr>
          <p:nvPr>
            <p:ph type="sldNum" sz="quarter" idx="12"/>
          </p:nvPr>
        </p:nvSpPr>
        <p:spPr/>
        <p:txBody>
          <a:bodyPr/>
          <a:lstStyle/>
          <a:p>
            <a:fld id="{6D1A6996-9A38-354D-9398-FBE9F4077E8B}" type="slidenum">
              <a:rPr lang="fr-FR" smtClean="0"/>
              <a:t>106</a:t>
            </a:fld>
            <a:endParaRPr lang="fr-FR"/>
          </a:p>
        </p:txBody>
      </p:sp>
    </p:spTree>
    <p:extLst>
      <p:ext uri="{BB962C8B-B14F-4D97-AF65-F5344CB8AC3E}">
        <p14:creationId xmlns:p14="http://schemas.microsoft.com/office/powerpoint/2010/main" val="394717507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re 1">
            <a:extLst>
              <a:ext uri="{FF2B5EF4-FFF2-40B4-BE49-F238E27FC236}">
                <a16:creationId xmlns:a16="http://schemas.microsoft.com/office/drawing/2014/main" id="{F41B3593-D7F8-0D44-8770-1D648A59F9A7}"/>
              </a:ext>
            </a:extLst>
          </p:cNvPr>
          <p:cNvSpPr>
            <a:spLocks noGrp="1" noChangeArrowheads="1"/>
          </p:cNvSpPr>
          <p:nvPr>
            <p:ph type="title"/>
          </p:nvPr>
        </p:nvSpPr>
        <p:spPr/>
        <p:txBody>
          <a:bodyPr>
            <a:normAutofit fontScale="90000"/>
          </a:bodyPr>
          <a:lstStyle/>
          <a:p>
            <a:br>
              <a:rPr lang="fr-FR" altLang="fr-FR" sz="4000">
                <a:ea typeface="ＭＳ Ｐゴシック" panose="020B0600070205080204" pitchFamily="34" charset="-128"/>
              </a:rPr>
            </a:br>
            <a:br>
              <a:rPr lang="fr-FR" altLang="fr-FR" sz="4000">
                <a:ea typeface="ＭＳ Ｐゴシック" panose="020B0600070205080204" pitchFamily="34" charset="-128"/>
              </a:rPr>
            </a:br>
            <a:r>
              <a:rPr lang="fr-FR" altLang="fr-FR" sz="4000">
                <a:ea typeface="ＭＳ Ｐゴシック" panose="020B0600070205080204" pitchFamily="34" charset="-128"/>
              </a:rPr>
              <a:t>Un peu d’histoire</a:t>
            </a:r>
            <a:br>
              <a:rPr lang="fr-FR" altLang="fr-FR" sz="4000">
                <a:ea typeface="ＭＳ Ｐゴシック" panose="020B0600070205080204" pitchFamily="34" charset="-128"/>
              </a:rPr>
            </a:br>
            <a:r>
              <a:rPr lang="fr-FR" altLang="fr-FR" sz="4000" b="1">
                <a:ea typeface="ＭＳ Ｐゴシック" panose="020B0600070205080204" pitchFamily="34" charset="-128"/>
              </a:rPr>
              <a:t>Les origines militaires</a:t>
            </a:r>
            <a:br>
              <a:rPr lang="fr-FR" altLang="fr-FR" sz="4000" b="1">
                <a:ea typeface="ＭＳ Ｐゴシック" panose="020B0600070205080204" pitchFamily="34" charset="-128"/>
              </a:rPr>
            </a:br>
            <a:br>
              <a:rPr lang="fr-FR" altLang="fr-FR" sz="4000">
                <a:ea typeface="ＭＳ Ｐゴシック" panose="020B0600070205080204" pitchFamily="34" charset="-128"/>
              </a:rPr>
            </a:br>
            <a:endParaRPr lang="fr-FR" altLang="fr-FR" sz="4000">
              <a:ea typeface="ＭＳ Ｐゴシック" panose="020B0600070205080204" pitchFamily="34" charset="-128"/>
            </a:endParaRPr>
          </a:p>
        </p:txBody>
      </p:sp>
      <p:sp>
        <p:nvSpPr>
          <p:cNvPr id="54274" name="Espace réservé du contenu 2">
            <a:extLst>
              <a:ext uri="{FF2B5EF4-FFF2-40B4-BE49-F238E27FC236}">
                <a16:creationId xmlns:a16="http://schemas.microsoft.com/office/drawing/2014/main" id="{53E8D017-3910-DC4C-A007-BCA79A33F2FB}"/>
              </a:ext>
            </a:extLst>
          </p:cNvPr>
          <p:cNvSpPr>
            <a:spLocks noGrp="1" noChangeArrowheads="1"/>
          </p:cNvSpPr>
          <p:nvPr>
            <p:ph idx="1"/>
          </p:nvPr>
        </p:nvSpPr>
        <p:spPr>
          <a:xfrm>
            <a:off x="1125411" y="1887539"/>
            <a:ext cx="10667999" cy="3557587"/>
          </a:xfrm>
        </p:spPr>
        <p:txBody>
          <a:bodyPr/>
          <a:lstStyle/>
          <a:p>
            <a:pPr marL="0" indent="0">
              <a:buNone/>
            </a:pPr>
            <a:r>
              <a:rPr lang="fr-FR" altLang="fr-FR" dirty="0">
                <a:ea typeface="ＭＳ Ｐゴシック" panose="020B0600070205080204" pitchFamily="34" charset="-128"/>
              </a:rPr>
              <a:t>Dans l’approche militaire: 4 grands principes :</a:t>
            </a:r>
          </a:p>
          <a:p>
            <a:pPr marL="0" indent="0">
              <a:buFontTx/>
              <a:buAutoNum type="arabicPeriod"/>
            </a:pPr>
            <a:r>
              <a:rPr lang="fr-FR" altLang="fr-FR" dirty="0">
                <a:ea typeface="ＭＳ Ｐゴシック" panose="020B0600070205080204" pitchFamily="34" charset="-128"/>
              </a:rPr>
              <a:t> L’économie des moyens : ne pas gaspiller les ressources, les rendre le plus efficace possible.</a:t>
            </a:r>
          </a:p>
          <a:p>
            <a:pPr marL="0" indent="0">
              <a:buFontTx/>
              <a:buAutoNum type="arabicPeriod"/>
            </a:pPr>
            <a:r>
              <a:rPr lang="fr-FR" altLang="fr-FR" dirty="0">
                <a:ea typeface="ＭＳ Ｐゴシック" panose="020B0600070205080204" pitchFamily="34" charset="-128"/>
              </a:rPr>
              <a:t> Rapidité : Prendre l’ennemi de court</a:t>
            </a:r>
          </a:p>
          <a:p>
            <a:pPr marL="0" indent="0">
              <a:buFontTx/>
              <a:buAutoNum type="arabicPeriod"/>
            </a:pPr>
            <a:r>
              <a:rPr lang="fr-FR" altLang="fr-FR" dirty="0">
                <a:ea typeface="ＭＳ Ｐゴシック" panose="020B0600070205080204" pitchFamily="34" charset="-128"/>
              </a:rPr>
              <a:t> Disponibilité des moyens mis en jeu : saisir les opportunités</a:t>
            </a:r>
          </a:p>
          <a:p>
            <a:pPr marL="0" indent="0">
              <a:buFontTx/>
              <a:buAutoNum type="arabicPeriod"/>
            </a:pPr>
            <a:r>
              <a:rPr lang="fr-FR" altLang="fr-FR" dirty="0">
                <a:ea typeface="ＭＳ Ｐゴシック" panose="020B0600070205080204" pitchFamily="34" charset="-128"/>
              </a:rPr>
              <a:t> Motivation</a:t>
            </a:r>
          </a:p>
          <a:p>
            <a:pPr marL="0" indent="0">
              <a:buNone/>
            </a:pPr>
            <a:endParaRPr lang="fr-FR" altLang="fr-FR"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E2363A79-6FFC-824C-898B-73DBF24F52B7}"/>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CC838BAB-2965-3247-AB21-12284B677368}"/>
              </a:ext>
            </a:extLst>
          </p:cNvPr>
          <p:cNvSpPr>
            <a:spLocks noGrp="1"/>
          </p:cNvSpPr>
          <p:nvPr>
            <p:ph type="sldNum" sz="quarter" idx="12"/>
          </p:nvPr>
        </p:nvSpPr>
        <p:spPr/>
        <p:txBody>
          <a:bodyPr/>
          <a:lstStyle/>
          <a:p>
            <a:fld id="{6D1A6996-9A38-354D-9398-FBE9F4077E8B}" type="slidenum">
              <a:rPr lang="fr-FR" smtClean="0"/>
              <a:t>107</a:t>
            </a:fld>
            <a:endParaRPr lang="fr-FR"/>
          </a:p>
        </p:txBody>
      </p:sp>
    </p:spTree>
    <p:extLst>
      <p:ext uri="{BB962C8B-B14F-4D97-AF65-F5344CB8AC3E}">
        <p14:creationId xmlns:p14="http://schemas.microsoft.com/office/powerpoint/2010/main" val="48304634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re 1">
            <a:extLst>
              <a:ext uri="{FF2B5EF4-FFF2-40B4-BE49-F238E27FC236}">
                <a16:creationId xmlns:a16="http://schemas.microsoft.com/office/drawing/2014/main" id="{2AD987EE-AAB2-F44E-A3FD-AB94D3BA9976}"/>
              </a:ext>
            </a:extLst>
          </p:cNvPr>
          <p:cNvSpPr>
            <a:spLocks noGrp="1" noChangeArrowheads="1"/>
          </p:cNvSpPr>
          <p:nvPr>
            <p:ph type="title"/>
          </p:nvPr>
        </p:nvSpPr>
        <p:spPr/>
        <p:txBody>
          <a:bodyPr>
            <a:normAutofit fontScale="90000"/>
          </a:bodyPr>
          <a:lstStyle/>
          <a:p>
            <a:br>
              <a:rPr lang="fr-FR" altLang="fr-FR" sz="3200">
                <a:ea typeface="ＭＳ Ｐゴシック" panose="020B0600070205080204" pitchFamily="34" charset="-128"/>
              </a:rPr>
            </a:br>
            <a:br>
              <a:rPr lang="fr-FR" altLang="fr-FR" sz="3200">
                <a:ea typeface="ＭＳ Ｐゴシック" panose="020B0600070205080204" pitchFamily="34" charset="-128"/>
              </a:rPr>
            </a:br>
            <a:r>
              <a:rPr lang="fr-FR" altLang="fr-FR" sz="3200">
                <a:ea typeface="ＭＳ Ｐゴシック" panose="020B0600070205080204" pitchFamily="34" charset="-128"/>
              </a:rPr>
              <a:t>Un peu d’histoire</a:t>
            </a:r>
            <a:br>
              <a:rPr lang="fr-FR" altLang="fr-FR" sz="3200">
                <a:ea typeface="ＭＳ Ｐゴシック" panose="020B0600070205080204" pitchFamily="34" charset="-128"/>
              </a:rPr>
            </a:br>
            <a:r>
              <a:rPr lang="fr-FR" altLang="fr-FR" sz="3200" b="1">
                <a:ea typeface="ＭＳ Ｐゴシック" panose="020B0600070205080204" pitchFamily="34" charset="-128"/>
              </a:rPr>
              <a:t>La stratégie d’entreprise des années 60</a:t>
            </a:r>
            <a:br>
              <a:rPr lang="fr-FR" altLang="fr-FR" sz="3200" b="1">
                <a:ea typeface="ＭＳ Ｐゴシック" panose="020B0600070205080204" pitchFamily="34" charset="-128"/>
              </a:rPr>
            </a:br>
            <a:br>
              <a:rPr lang="fr-FR" altLang="fr-FR" sz="3200">
                <a:ea typeface="ＭＳ Ｐゴシック" panose="020B0600070205080204" pitchFamily="34" charset="-128"/>
              </a:rPr>
            </a:br>
            <a:endParaRPr lang="fr-FR" altLang="fr-FR" sz="3200">
              <a:ea typeface="ＭＳ Ｐゴシック" panose="020B0600070205080204" pitchFamily="34" charset="-128"/>
            </a:endParaRPr>
          </a:p>
        </p:txBody>
      </p:sp>
      <p:sp>
        <p:nvSpPr>
          <p:cNvPr id="55298" name="Espace réservé du contenu 2">
            <a:extLst>
              <a:ext uri="{FF2B5EF4-FFF2-40B4-BE49-F238E27FC236}">
                <a16:creationId xmlns:a16="http://schemas.microsoft.com/office/drawing/2014/main" id="{C0B5605C-3A5A-6545-9E93-B407EFA8BF10}"/>
              </a:ext>
            </a:extLst>
          </p:cNvPr>
          <p:cNvSpPr>
            <a:spLocks noGrp="1" noChangeArrowheads="1"/>
          </p:cNvSpPr>
          <p:nvPr>
            <p:ph idx="1"/>
          </p:nvPr>
        </p:nvSpPr>
        <p:spPr>
          <a:xfrm>
            <a:off x="468923" y="1600201"/>
            <a:ext cx="11242431" cy="4525963"/>
          </a:xfrm>
        </p:spPr>
        <p:txBody>
          <a:bodyPr/>
          <a:lstStyle/>
          <a:p>
            <a:r>
              <a:rPr lang="fr-FR" altLang="fr-FR" dirty="0">
                <a:ea typeface="ＭＳ Ｐゴシック" panose="020B0600070205080204" pitchFamily="34" charset="-128"/>
              </a:rPr>
              <a:t>La transposition de la stratégie a été facilité par le faite que beaucoup d’officier militaire se sont recyclé dans le civile et ont intégré les grands groupes Américains</a:t>
            </a:r>
          </a:p>
          <a:p>
            <a:r>
              <a:rPr lang="fr-FR" altLang="fr-FR" dirty="0">
                <a:ea typeface="ＭＳ Ｐゴシック" panose="020B0600070205080204" pitchFamily="34" charset="-128"/>
              </a:rPr>
              <a:t>En Amérique, c’est déjà la fin de la production de masse.</a:t>
            </a:r>
          </a:p>
          <a:p>
            <a:r>
              <a:rPr lang="fr-FR" altLang="fr-FR" dirty="0">
                <a:ea typeface="ＭＳ Ｐゴシック" panose="020B0600070205080204" pitchFamily="34" charset="-128"/>
              </a:rPr>
              <a:t>Dès lors, les entreprises n’avaient qu’un objectif, la réduction des coûts.</a:t>
            </a:r>
          </a:p>
          <a:p>
            <a:pPr>
              <a:buFontTx/>
              <a:buNone/>
            </a:pPr>
            <a:endParaRPr lang="fr-FR" altLang="fr-FR" dirty="0">
              <a:ea typeface="ＭＳ Ｐゴシック" panose="020B0600070205080204" pitchFamily="34" charset="-128"/>
              <a:sym typeface="Wingdings" pitchFamily="2" charset="2"/>
            </a:endParaRPr>
          </a:p>
          <a:p>
            <a:pPr>
              <a:buFontTx/>
              <a:buNone/>
            </a:pPr>
            <a:r>
              <a:rPr lang="fr-FR" altLang="fr-FR" dirty="0">
                <a:ea typeface="ＭＳ Ｐゴシック" panose="020B0600070205080204" pitchFamily="34" charset="-128"/>
              </a:rPr>
              <a:t>Création de nouvelles techniques de ventes </a:t>
            </a:r>
            <a:r>
              <a:rPr lang="fr-FR" altLang="fr-FR" sz="2400" i="1" dirty="0">
                <a:ea typeface="ＭＳ Ｐゴシック" panose="020B0600070205080204" pitchFamily="34" charset="-128"/>
              </a:rPr>
              <a:t>(ventes sous pressions :publicité)</a:t>
            </a:r>
            <a:endParaRPr lang="fr-FR" altLang="fr-FR" i="1" dirty="0">
              <a:ea typeface="ＭＳ Ｐゴシック" panose="020B0600070205080204" pitchFamily="34" charset="-128"/>
            </a:endParaRPr>
          </a:p>
          <a:p>
            <a:pPr>
              <a:buFontTx/>
              <a:buNone/>
            </a:pPr>
            <a:endParaRPr lang="fr-FR" altLang="fr-FR"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E39FBB4E-107D-334B-AEA4-4C96CF805286}"/>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17C686C2-51AF-D646-BD71-7E5C2922D6B7}"/>
              </a:ext>
            </a:extLst>
          </p:cNvPr>
          <p:cNvSpPr>
            <a:spLocks noGrp="1"/>
          </p:cNvSpPr>
          <p:nvPr>
            <p:ph type="sldNum" sz="quarter" idx="12"/>
          </p:nvPr>
        </p:nvSpPr>
        <p:spPr/>
        <p:txBody>
          <a:bodyPr/>
          <a:lstStyle/>
          <a:p>
            <a:fld id="{6D1A6996-9A38-354D-9398-FBE9F4077E8B}" type="slidenum">
              <a:rPr lang="fr-FR" smtClean="0"/>
              <a:t>108</a:t>
            </a:fld>
            <a:endParaRPr lang="fr-FR"/>
          </a:p>
        </p:txBody>
      </p:sp>
    </p:spTree>
    <p:extLst>
      <p:ext uri="{BB962C8B-B14F-4D97-AF65-F5344CB8AC3E}">
        <p14:creationId xmlns:p14="http://schemas.microsoft.com/office/powerpoint/2010/main" val="317722406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re 1">
            <a:extLst>
              <a:ext uri="{FF2B5EF4-FFF2-40B4-BE49-F238E27FC236}">
                <a16:creationId xmlns:a16="http://schemas.microsoft.com/office/drawing/2014/main" id="{C2C7B60C-D0A1-3748-9E20-21D8AAA1D5C0}"/>
              </a:ext>
            </a:extLst>
          </p:cNvPr>
          <p:cNvSpPr>
            <a:spLocks noGrp="1" noChangeArrowheads="1"/>
          </p:cNvSpPr>
          <p:nvPr>
            <p:ph type="title"/>
          </p:nvPr>
        </p:nvSpPr>
        <p:spPr/>
        <p:txBody>
          <a:bodyPr>
            <a:normAutofit fontScale="90000"/>
          </a:bodyPr>
          <a:lstStyle/>
          <a:p>
            <a:br>
              <a:rPr lang="fr-FR" altLang="fr-FR" sz="3200">
                <a:ea typeface="ＭＳ Ｐゴシック" panose="020B0600070205080204" pitchFamily="34" charset="-128"/>
              </a:rPr>
            </a:br>
            <a:br>
              <a:rPr lang="fr-FR" altLang="fr-FR" sz="3200">
                <a:ea typeface="ＭＳ Ｐゴシック" panose="020B0600070205080204" pitchFamily="34" charset="-128"/>
              </a:rPr>
            </a:br>
            <a:r>
              <a:rPr lang="fr-FR" altLang="fr-FR" sz="3200">
                <a:ea typeface="ＭＳ Ｐゴシック" panose="020B0600070205080204" pitchFamily="34" charset="-128"/>
              </a:rPr>
              <a:t>Un peu d’histoire</a:t>
            </a:r>
            <a:br>
              <a:rPr lang="fr-FR" altLang="fr-FR" sz="3200">
                <a:ea typeface="ＭＳ Ｐゴシック" panose="020B0600070205080204" pitchFamily="34" charset="-128"/>
              </a:rPr>
            </a:br>
            <a:r>
              <a:rPr lang="fr-FR" altLang="fr-FR" sz="3200" b="1">
                <a:ea typeface="ＭＳ Ｐゴシック" panose="020B0600070205080204" pitchFamily="34" charset="-128"/>
              </a:rPr>
              <a:t>La stratégie d’entreprise des années 60</a:t>
            </a:r>
            <a:br>
              <a:rPr lang="fr-FR" altLang="fr-FR" sz="3200" b="1">
                <a:ea typeface="ＭＳ Ｐゴシック" panose="020B0600070205080204" pitchFamily="34" charset="-128"/>
              </a:rPr>
            </a:br>
            <a:br>
              <a:rPr lang="fr-FR" altLang="fr-FR" sz="3200">
                <a:ea typeface="ＭＳ Ｐゴシック" panose="020B0600070205080204" pitchFamily="34" charset="-128"/>
              </a:rPr>
            </a:br>
            <a:endParaRPr lang="fr-FR" altLang="fr-FR" sz="3200">
              <a:ea typeface="ＭＳ Ｐゴシック" panose="020B0600070205080204" pitchFamily="34" charset="-128"/>
            </a:endParaRPr>
          </a:p>
        </p:txBody>
      </p:sp>
      <p:sp>
        <p:nvSpPr>
          <p:cNvPr id="56322" name="Espace réservé du contenu 2">
            <a:extLst>
              <a:ext uri="{FF2B5EF4-FFF2-40B4-BE49-F238E27FC236}">
                <a16:creationId xmlns:a16="http://schemas.microsoft.com/office/drawing/2014/main" id="{85A748CC-2736-6641-BE83-F47EB930CED5}"/>
              </a:ext>
            </a:extLst>
          </p:cNvPr>
          <p:cNvSpPr>
            <a:spLocks noGrp="1" noChangeArrowheads="1"/>
          </p:cNvSpPr>
          <p:nvPr>
            <p:ph idx="1"/>
          </p:nvPr>
        </p:nvSpPr>
        <p:spPr>
          <a:xfrm>
            <a:off x="838200" y="2076451"/>
            <a:ext cx="10896599" cy="3629025"/>
          </a:xfrm>
        </p:spPr>
        <p:txBody>
          <a:bodyPr/>
          <a:lstStyle/>
          <a:p>
            <a:pPr marL="0" indent="0">
              <a:buNone/>
            </a:pPr>
            <a:r>
              <a:rPr lang="fr-FR" altLang="fr-FR" dirty="0">
                <a:ea typeface="ＭＳ Ｐゴシック" panose="020B0600070205080204" pitchFamily="34" charset="-128"/>
              </a:rPr>
              <a:t>Que deviennent les 4 principes de la stratégie militaire dans les entreprises ?</a:t>
            </a:r>
          </a:p>
          <a:p>
            <a:pPr marL="971550" lvl="1" indent="-514350">
              <a:buFontTx/>
              <a:buAutoNum type="arabicPeriod"/>
            </a:pPr>
            <a:r>
              <a:rPr lang="fr-FR" altLang="fr-FR" dirty="0"/>
              <a:t>Allocation optimale des ressources</a:t>
            </a:r>
          </a:p>
          <a:p>
            <a:pPr marL="971550" lvl="1" indent="-514350">
              <a:buFontTx/>
              <a:buAutoNum type="arabicPeriod"/>
            </a:pPr>
            <a:r>
              <a:rPr lang="fr-FR" altLang="fr-FR" dirty="0"/>
              <a:t>Innovation, flexibilité, adaptation</a:t>
            </a:r>
          </a:p>
          <a:p>
            <a:pPr marL="971550" lvl="1" indent="-514350">
              <a:buFontTx/>
              <a:buAutoNum type="arabicPeriod"/>
            </a:pPr>
            <a:r>
              <a:rPr lang="fr-FR" altLang="fr-FR" dirty="0"/>
              <a:t>Existence de cash dans l’entreprise</a:t>
            </a:r>
          </a:p>
          <a:p>
            <a:pPr marL="971550" lvl="1" indent="-514350">
              <a:buFontTx/>
              <a:buAutoNum type="arabicPeriod"/>
            </a:pPr>
            <a:r>
              <a:rPr lang="fr-FR" altLang="fr-FR" dirty="0"/>
              <a:t>Motivation : mobilisation des ressources humaines</a:t>
            </a:r>
          </a:p>
        </p:txBody>
      </p:sp>
      <p:sp>
        <p:nvSpPr>
          <p:cNvPr id="2" name="Espace réservé de la date 1">
            <a:extLst>
              <a:ext uri="{FF2B5EF4-FFF2-40B4-BE49-F238E27FC236}">
                <a16:creationId xmlns:a16="http://schemas.microsoft.com/office/drawing/2014/main" id="{9C8AA67B-C0FE-7147-A528-13C81E203BDA}"/>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C439AD41-C1FC-FB43-AFF1-E0471349DEDE}"/>
              </a:ext>
            </a:extLst>
          </p:cNvPr>
          <p:cNvSpPr>
            <a:spLocks noGrp="1"/>
          </p:cNvSpPr>
          <p:nvPr>
            <p:ph type="sldNum" sz="quarter" idx="12"/>
          </p:nvPr>
        </p:nvSpPr>
        <p:spPr/>
        <p:txBody>
          <a:bodyPr/>
          <a:lstStyle/>
          <a:p>
            <a:fld id="{6D1A6996-9A38-354D-9398-FBE9F4077E8B}" type="slidenum">
              <a:rPr lang="fr-FR" smtClean="0"/>
              <a:t>109</a:t>
            </a:fld>
            <a:endParaRPr lang="fr-FR"/>
          </a:p>
        </p:txBody>
      </p:sp>
    </p:spTree>
    <p:extLst>
      <p:ext uri="{BB962C8B-B14F-4D97-AF65-F5344CB8AC3E}">
        <p14:creationId xmlns:p14="http://schemas.microsoft.com/office/powerpoint/2010/main" val="899063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a:extLst>
              <a:ext uri="{FF2B5EF4-FFF2-40B4-BE49-F238E27FC236}">
                <a16:creationId xmlns:a16="http://schemas.microsoft.com/office/drawing/2014/main" id="{AA172F18-9460-1740-81F7-2EB2C3E47CE2}"/>
              </a:ext>
            </a:extLst>
          </p:cNvPr>
          <p:cNvSpPr>
            <a:spLocks noGrp="1" noChangeArrowheads="1"/>
          </p:cNvSpPr>
          <p:nvPr>
            <p:ph type="title"/>
          </p:nvPr>
        </p:nvSpPr>
        <p:spPr>
          <a:xfrm>
            <a:off x="1828800" y="2286000"/>
            <a:ext cx="8229600" cy="1143000"/>
          </a:xfrm>
        </p:spPr>
        <p:txBody>
          <a:bodyPr>
            <a:normAutofit fontScale="90000"/>
          </a:bodyPr>
          <a:lstStyle/>
          <a:p>
            <a:pPr algn="ctr" eaLnBrk="1" hangingPunct="1"/>
            <a:r>
              <a:rPr lang="fr-FR" altLang="fr-FR" sz="6000" b="1" dirty="0">
                <a:ea typeface="ＭＳ Ｐゴシック" panose="020B0600070205080204" pitchFamily="34" charset="-128"/>
              </a:rPr>
              <a:t>Les structures d’</a:t>
            </a:r>
            <a:r>
              <a:rPr lang="fr-FR" altLang="ja-JP" sz="6000" b="1" dirty="0">
                <a:ea typeface="ＭＳ Ｐゴシック" panose="020B0600070205080204" pitchFamily="34" charset="-128"/>
              </a:rPr>
              <a:t>organisation</a:t>
            </a:r>
            <a:endParaRPr lang="fr-FR" altLang="fr-FR" sz="6000" b="1"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A73CEBBC-BE63-0D43-A804-FCE424FF68C2}"/>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5B533FD6-C0BE-D742-A12F-C6A953ABF947}"/>
              </a:ext>
            </a:extLst>
          </p:cNvPr>
          <p:cNvSpPr>
            <a:spLocks noGrp="1"/>
          </p:cNvSpPr>
          <p:nvPr>
            <p:ph type="sldNum" sz="quarter" idx="12"/>
          </p:nvPr>
        </p:nvSpPr>
        <p:spPr/>
        <p:txBody>
          <a:bodyPr/>
          <a:lstStyle/>
          <a:p>
            <a:fld id="{6D1A6996-9A38-354D-9398-FBE9F4077E8B}" type="slidenum">
              <a:rPr lang="fr-FR" smtClean="0"/>
              <a:t>11</a:t>
            </a:fld>
            <a:endParaRPr lang="fr-FR"/>
          </a:p>
        </p:txBody>
      </p:sp>
    </p:spTree>
    <p:extLst>
      <p:ext uri="{BB962C8B-B14F-4D97-AF65-F5344CB8AC3E}">
        <p14:creationId xmlns:p14="http://schemas.microsoft.com/office/powerpoint/2010/main" val="145804342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re 1">
            <a:extLst>
              <a:ext uri="{FF2B5EF4-FFF2-40B4-BE49-F238E27FC236}">
                <a16:creationId xmlns:a16="http://schemas.microsoft.com/office/drawing/2014/main" id="{8717646B-AAB2-3A4E-8322-24322C601181}"/>
              </a:ext>
            </a:extLst>
          </p:cNvPr>
          <p:cNvSpPr>
            <a:spLocks noGrp="1" noChangeArrowheads="1"/>
          </p:cNvSpPr>
          <p:nvPr>
            <p:ph type="title"/>
          </p:nvPr>
        </p:nvSpPr>
        <p:spPr>
          <a:xfrm>
            <a:off x="2043113" y="485775"/>
            <a:ext cx="8229600" cy="1143000"/>
          </a:xfrm>
        </p:spPr>
        <p:txBody>
          <a:bodyPr>
            <a:normAutofit fontScale="90000"/>
          </a:bodyPr>
          <a:lstStyle/>
          <a:p>
            <a:r>
              <a:rPr lang="fr-FR" altLang="fr-FR">
                <a:ea typeface="ＭＳ Ｐゴシック" panose="020B0600070205080204" pitchFamily="34" charset="-128"/>
              </a:rPr>
              <a:t>Définition de la stratégie d’entreprise</a:t>
            </a:r>
            <a:br>
              <a:rPr lang="fr-FR" altLang="fr-FR">
                <a:ea typeface="ＭＳ Ｐゴシック" panose="020B0600070205080204" pitchFamily="34" charset="-128"/>
              </a:rPr>
            </a:br>
            <a:endParaRPr lang="fr-FR" altLang="fr-FR">
              <a:ea typeface="ＭＳ Ｐゴシック" panose="020B0600070205080204" pitchFamily="34" charset="-128"/>
            </a:endParaRPr>
          </a:p>
        </p:txBody>
      </p:sp>
      <p:sp>
        <p:nvSpPr>
          <p:cNvPr id="58370" name="Espace réservé du contenu 2">
            <a:extLst>
              <a:ext uri="{FF2B5EF4-FFF2-40B4-BE49-F238E27FC236}">
                <a16:creationId xmlns:a16="http://schemas.microsoft.com/office/drawing/2014/main" id="{6924F16B-F57E-FE47-9682-EEDB872CCCBD}"/>
              </a:ext>
            </a:extLst>
          </p:cNvPr>
          <p:cNvSpPr>
            <a:spLocks noGrp="1" noChangeArrowheads="1"/>
          </p:cNvSpPr>
          <p:nvPr>
            <p:ph idx="1"/>
          </p:nvPr>
        </p:nvSpPr>
        <p:spPr>
          <a:xfrm>
            <a:off x="750276" y="1600201"/>
            <a:ext cx="10832123" cy="4525963"/>
          </a:xfrm>
        </p:spPr>
        <p:txBody>
          <a:bodyPr/>
          <a:lstStyle/>
          <a:p>
            <a:r>
              <a:rPr lang="fr-FR" altLang="fr-FR" sz="2400" dirty="0">
                <a:ea typeface="ＭＳ Ｐゴシック" panose="020B0600070205080204" pitchFamily="34" charset="-128"/>
              </a:rPr>
              <a:t>En 1963 A. Chandler est le premier à introduire le terme de «stratégie» dans le domaine de l’économie et de la gestion!</a:t>
            </a:r>
          </a:p>
          <a:p>
            <a:r>
              <a:rPr lang="fr-FR" altLang="fr-FR" sz="2400" dirty="0">
                <a:ea typeface="ＭＳ Ｐゴシック" panose="020B0600070205080204" pitchFamily="34" charset="-128"/>
              </a:rPr>
              <a:t>C’est l’orientation des activités d’une entreprise à long terme, </a:t>
            </a:r>
          </a:p>
          <a:p>
            <a:r>
              <a:rPr lang="fr-FR" altLang="fr-FR" sz="2400" dirty="0">
                <a:ea typeface="ＭＳ Ｐゴシック" panose="020B0600070205080204" pitchFamily="34" charset="-128"/>
              </a:rPr>
              <a:t>Engageant fortement son avenir (notion d’irréversibilité)!</a:t>
            </a:r>
          </a:p>
          <a:p>
            <a:r>
              <a:rPr lang="fr-FR" altLang="fr-FR" sz="2400" dirty="0">
                <a:ea typeface="ＭＳ Ｐゴシック" panose="020B0600070205080204" pitchFamily="34" charset="-128"/>
              </a:rPr>
              <a:t>Elle consiste à obtenir un avantage concurrentiel grâce à la reconfiguration des ressources et compétences de l’entreprise dans un environnement changeant, afin de répondre aux besoins du marché et aux attentes des différentes parties prenantes.</a:t>
            </a:r>
          </a:p>
          <a:p>
            <a:endParaRPr lang="fr-FR" altLang="fr-FR" sz="2400"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AD97B301-CAD8-D640-8ECC-C35489241F90}"/>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DB4F033D-44DE-3846-BDD6-3558D443A4E0}"/>
              </a:ext>
            </a:extLst>
          </p:cNvPr>
          <p:cNvSpPr>
            <a:spLocks noGrp="1"/>
          </p:cNvSpPr>
          <p:nvPr>
            <p:ph type="sldNum" sz="quarter" idx="12"/>
          </p:nvPr>
        </p:nvSpPr>
        <p:spPr/>
        <p:txBody>
          <a:bodyPr/>
          <a:lstStyle/>
          <a:p>
            <a:fld id="{6D1A6996-9A38-354D-9398-FBE9F4077E8B}" type="slidenum">
              <a:rPr lang="fr-FR" smtClean="0"/>
              <a:t>110</a:t>
            </a:fld>
            <a:endParaRPr lang="fr-FR"/>
          </a:p>
        </p:txBody>
      </p:sp>
    </p:spTree>
    <p:extLst>
      <p:ext uri="{BB962C8B-B14F-4D97-AF65-F5344CB8AC3E}">
        <p14:creationId xmlns:p14="http://schemas.microsoft.com/office/powerpoint/2010/main" val="221581068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42F2E9-A193-BF49-AD61-C39802C5A4EF}"/>
              </a:ext>
            </a:extLst>
          </p:cNvPr>
          <p:cNvSpPr>
            <a:spLocks noGrp="1"/>
          </p:cNvSpPr>
          <p:nvPr>
            <p:ph type="title"/>
          </p:nvPr>
        </p:nvSpPr>
        <p:spPr/>
        <p:txBody>
          <a:bodyPr/>
          <a:lstStyle/>
          <a:p>
            <a:r>
              <a:rPr lang="fr-FR" dirty="0"/>
              <a:t>Concevoir la stratégie</a:t>
            </a:r>
          </a:p>
        </p:txBody>
      </p:sp>
      <p:sp>
        <p:nvSpPr>
          <p:cNvPr id="3" name="Espace réservé du contenu 2">
            <a:extLst>
              <a:ext uri="{FF2B5EF4-FFF2-40B4-BE49-F238E27FC236}">
                <a16:creationId xmlns:a16="http://schemas.microsoft.com/office/drawing/2014/main" id="{2E6A20A7-393C-E94F-AF4C-CD9EC4ABF2B1}"/>
              </a:ext>
            </a:extLst>
          </p:cNvPr>
          <p:cNvSpPr>
            <a:spLocks noGrp="1"/>
          </p:cNvSpPr>
          <p:nvPr>
            <p:ph idx="1"/>
          </p:nvPr>
        </p:nvSpPr>
        <p:spPr/>
        <p:txBody>
          <a:bodyPr/>
          <a:lstStyle/>
          <a:p>
            <a:pPr marL="0" indent="0">
              <a:buNone/>
            </a:pPr>
            <a:r>
              <a:rPr lang="fr-FR" dirty="0"/>
              <a:t>Élaborer une stratégie gagnante c'est définir les moyens et préciser les solutions à mettre en œuvre pour réduire l'écart entre ce que l'on fait le mieux de ce que souhaitent les clients.</a:t>
            </a:r>
          </a:p>
          <a:p>
            <a:pPr marL="0" indent="0">
              <a:buNone/>
            </a:pPr>
            <a:r>
              <a:rPr lang="fr-FR" dirty="0"/>
              <a:t>L'élaboration d’une stratégie commence toujours par une analyse précise du contexte et des conditions d'exercice de l'activité.</a:t>
            </a:r>
          </a:p>
          <a:p>
            <a:pPr marL="0" indent="0">
              <a:buNone/>
            </a:pPr>
            <a:r>
              <a:rPr lang="fr-FR" dirty="0"/>
              <a:t>Les forces et les faiblesses sont alors évaluées en relation avec les principaux concurrents, les compétences et les ressources de l’entreprise .</a:t>
            </a:r>
          </a:p>
          <a:p>
            <a:pPr marL="0" indent="0">
              <a:buNone/>
            </a:pPr>
            <a:br>
              <a:rPr lang="fr-FR" dirty="0"/>
            </a:br>
            <a:endParaRPr lang="fr-FR" dirty="0"/>
          </a:p>
        </p:txBody>
      </p:sp>
      <p:sp>
        <p:nvSpPr>
          <p:cNvPr id="4" name="Espace réservé de la date 3">
            <a:extLst>
              <a:ext uri="{FF2B5EF4-FFF2-40B4-BE49-F238E27FC236}">
                <a16:creationId xmlns:a16="http://schemas.microsoft.com/office/drawing/2014/main" id="{45E69EC2-19D8-B647-B55C-87AD6150DE03}"/>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A7567ABE-3946-E84A-A741-3B5968E71B73}"/>
              </a:ext>
            </a:extLst>
          </p:cNvPr>
          <p:cNvSpPr>
            <a:spLocks noGrp="1"/>
          </p:cNvSpPr>
          <p:nvPr>
            <p:ph type="sldNum" sz="quarter" idx="12"/>
          </p:nvPr>
        </p:nvSpPr>
        <p:spPr/>
        <p:txBody>
          <a:bodyPr/>
          <a:lstStyle/>
          <a:p>
            <a:fld id="{6D1A6996-9A38-354D-9398-FBE9F4077E8B}" type="slidenum">
              <a:rPr lang="fr-FR" smtClean="0"/>
              <a:t>111</a:t>
            </a:fld>
            <a:endParaRPr lang="fr-FR"/>
          </a:p>
        </p:txBody>
      </p:sp>
    </p:spTree>
    <p:extLst>
      <p:ext uri="{BB962C8B-B14F-4D97-AF65-F5344CB8AC3E}">
        <p14:creationId xmlns:p14="http://schemas.microsoft.com/office/powerpoint/2010/main" val="18312534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9329B2-E589-5D40-8D93-BEE0B4973A3A}"/>
              </a:ext>
            </a:extLst>
          </p:cNvPr>
          <p:cNvSpPr>
            <a:spLocks noGrp="1"/>
          </p:cNvSpPr>
          <p:nvPr>
            <p:ph type="title"/>
          </p:nvPr>
        </p:nvSpPr>
        <p:spPr/>
        <p:txBody>
          <a:bodyPr/>
          <a:lstStyle/>
          <a:p>
            <a:r>
              <a:rPr lang="fr-FR" dirty="0"/>
              <a:t>Les 4 postulats d'élaboration d'une stratégie d'entreprise </a:t>
            </a:r>
          </a:p>
        </p:txBody>
      </p:sp>
      <p:sp>
        <p:nvSpPr>
          <p:cNvPr id="3" name="Espace réservé du contenu 2">
            <a:extLst>
              <a:ext uri="{FF2B5EF4-FFF2-40B4-BE49-F238E27FC236}">
                <a16:creationId xmlns:a16="http://schemas.microsoft.com/office/drawing/2014/main" id="{C7F53997-8A69-764B-8379-81EC855D3433}"/>
              </a:ext>
            </a:extLst>
          </p:cNvPr>
          <p:cNvSpPr>
            <a:spLocks noGrp="1"/>
          </p:cNvSpPr>
          <p:nvPr>
            <p:ph idx="1"/>
          </p:nvPr>
        </p:nvSpPr>
        <p:spPr/>
        <p:txBody>
          <a:bodyPr/>
          <a:lstStyle/>
          <a:p>
            <a:pPr marL="0" indent="0">
              <a:buNone/>
            </a:pPr>
            <a:r>
              <a:rPr lang="fr-FR" dirty="0"/>
              <a:t>Ces quatre postulats sont des bonnes pratiques incontournables!</a:t>
            </a:r>
          </a:p>
          <a:p>
            <a:pPr marL="0" indent="0">
              <a:buNone/>
            </a:pPr>
            <a:r>
              <a:rPr lang="fr-FR" dirty="0"/>
              <a:t> </a:t>
            </a:r>
          </a:p>
          <a:p>
            <a:pPr marL="514350" indent="-514350">
              <a:buAutoNum type="arabicParenR"/>
            </a:pPr>
            <a:r>
              <a:rPr lang="fr-FR" dirty="0"/>
              <a:t>Il n'existe pas de stratégie standard</a:t>
            </a:r>
          </a:p>
          <a:p>
            <a:pPr marL="514350" indent="-514350">
              <a:buAutoNum type="arabicParenR"/>
            </a:pPr>
            <a:r>
              <a:rPr lang="fr-FR" dirty="0"/>
              <a:t>Il n'existe pas de stratégie durable</a:t>
            </a:r>
          </a:p>
          <a:p>
            <a:pPr marL="514350" indent="-514350">
              <a:buAutoNum type="arabicParenR"/>
            </a:pPr>
            <a:r>
              <a:rPr lang="fr-FR" dirty="0"/>
              <a:t>L'analyse stratégique n'est pas réservée aux élites</a:t>
            </a:r>
          </a:p>
          <a:p>
            <a:pPr marL="514350" indent="-514350">
              <a:buAutoNum type="arabicParenR"/>
            </a:pPr>
            <a:r>
              <a:rPr lang="fr-FR" dirty="0"/>
              <a:t>La stratégie ce n'est pas de la théorie</a:t>
            </a:r>
          </a:p>
        </p:txBody>
      </p:sp>
      <p:sp>
        <p:nvSpPr>
          <p:cNvPr id="4" name="Espace réservé de la date 3">
            <a:extLst>
              <a:ext uri="{FF2B5EF4-FFF2-40B4-BE49-F238E27FC236}">
                <a16:creationId xmlns:a16="http://schemas.microsoft.com/office/drawing/2014/main" id="{957F4511-1D3A-A742-BED1-C67F8F466AD7}"/>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BAA24E8A-6BDF-D845-AE52-C8940E192563}"/>
              </a:ext>
            </a:extLst>
          </p:cNvPr>
          <p:cNvSpPr>
            <a:spLocks noGrp="1"/>
          </p:cNvSpPr>
          <p:nvPr>
            <p:ph type="sldNum" sz="quarter" idx="12"/>
          </p:nvPr>
        </p:nvSpPr>
        <p:spPr/>
        <p:txBody>
          <a:bodyPr/>
          <a:lstStyle/>
          <a:p>
            <a:fld id="{6D1A6996-9A38-354D-9398-FBE9F4077E8B}" type="slidenum">
              <a:rPr lang="fr-FR" smtClean="0"/>
              <a:t>112</a:t>
            </a:fld>
            <a:endParaRPr lang="fr-FR"/>
          </a:p>
        </p:txBody>
      </p:sp>
    </p:spTree>
    <p:extLst>
      <p:ext uri="{BB962C8B-B14F-4D97-AF65-F5344CB8AC3E}">
        <p14:creationId xmlns:p14="http://schemas.microsoft.com/office/powerpoint/2010/main" val="271057374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C9A23E-4F6E-C54E-BC62-3CA29EB2BC1E}"/>
              </a:ext>
            </a:extLst>
          </p:cNvPr>
          <p:cNvSpPr>
            <a:spLocks noGrp="1"/>
          </p:cNvSpPr>
          <p:nvPr>
            <p:ph type="title"/>
          </p:nvPr>
        </p:nvSpPr>
        <p:spPr/>
        <p:txBody>
          <a:bodyPr/>
          <a:lstStyle/>
          <a:p>
            <a:r>
              <a:rPr lang="fr-FR" dirty="0"/>
              <a:t>Quelque principe important à retenir</a:t>
            </a:r>
          </a:p>
        </p:txBody>
      </p:sp>
      <p:sp>
        <p:nvSpPr>
          <p:cNvPr id="3" name="Espace réservé du contenu 2">
            <a:extLst>
              <a:ext uri="{FF2B5EF4-FFF2-40B4-BE49-F238E27FC236}">
                <a16:creationId xmlns:a16="http://schemas.microsoft.com/office/drawing/2014/main" id="{EA491A68-B3FA-3A4A-8DED-4271ECBDD3F8}"/>
              </a:ext>
            </a:extLst>
          </p:cNvPr>
          <p:cNvSpPr>
            <a:spLocks noGrp="1"/>
          </p:cNvSpPr>
          <p:nvPr>
            <p:ph idx="1"/>
          </p:nvPr>
        </p:nvSpPr>
        <p:spPr/>
        <p:txBody>
          <a:bodyPr/>
          <a:lstStyle/>
          <a:p>
            <a:pPr marL="0" indent="0">
              <a:buNone/>
            </a:pPr>
            <a:r>
              <a:rPr lang="fr-FR" dirty="0"/>
              <a:t>La stratégie ce n'est pas qu'un plan de guerre lancé tous azimuts, c'est aussi des alliances, des accords concertés avec tous les acteurs concernés directement et indirectement par la stratégie engagée.</a:t>
            </a:r>
          </a:p>
          <a:p>
            <a:pPr marL="0" indent="0">
              <a:buNone/>
            </a:pPr>
            <a:r>
              <a:rPr lang="fr-FR" dirty="0"/>
              <a:t>Une stratégie implique effectivement un grand nombre d'acteurs directs ou indirects.</a:t>
            </a:r>
          </a:p>
          <a:p>
            <a:pPr marL="0" indent="0">
              <a:buNone/>
            </a:pPr>
            <a:r>
              <a:rPr lang="fr-FR" b="1" u="sng" dirty="0"/>
              <a:t>Ce sont les parties prenantes. </a:t>
            </a:r>
          </a:p>
        </p:txBody>
      </p:sp>
      <p:sp>
        <p:nvSpPr>
          <p:cNvPr id="4" name="Espace réservé de la date 3">
            <a:extLst>
              <a:ext uri="{FF2B5EF4-FFF2-40B4-BE49-F238E27FC236}">
                <a16:creationId xmlns:a16="http://schemas.microsoft.com/office/drawing/2014/main" id="{C0D58061-D4BF-D047-BEB1-B01497C5BB23}"/>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4ED5B77E-51F4-EF44-A5CE-B97E2791C1E7}"/>
              </a:ext>
            </a:extLst>
          </p:cNvPr>
          <p:cNvSpPr>
            <a:spLocks noGrp="1"/>
          </p:cNvSpPr>
          <p:nvPr>
            <p:ph type="sldNum" sz="quarter" idx="12"/>
          </p:nvPr>
        </p:nvSpPr>
        <p:spPr/>
        <p:txBody>
          <a:bodyPr/>
          <a:lstStyle/>
          <a:p>
            <a:fld id="{6D1A6996-9A38-354D-9398-FBE9F4077E8B}" type="slidenum">
              <a:rPr lang="fr-FR" smtClean="0"/>
              <a:t>113</a:t>
            </a:fld>
            <a:endParaRPr lang="fr-FR"/>
          </a:p>
        </p:txBody>
      </p:sp>
    </p:spTree>
    <p:extLst>
      <p:ext uri="{BB962C8B-B14F-4D97-AF65-F5344CB8AC3E}">
        <p14:creationId xmlns:p14="http://schemas.microsoft.com/office/powerpoint/2010/main" val="322413759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re 1">
            <a:extLst>
              <a:ext uri="{FF2B5EF4-FFF2-40B4-BE49-F238E27FC236}">
                <a16:creationId xmlns:a16="http://schemas.microsoft.com/office/drawing/2014/main" id="{6477270F-A670-434E-A376-DCAC0BA787E9}"/>
              </a:ext>
            </a:extLst>
          </p:cNvPr>
          <p:cNvSpPr>
            <a:spLocks noGrp="1" noChangeArrowheads="1"/>
          </p:cNvSpPr>
          <p:nvPr>
            <p:ph type="title"/>
          </p:nvPr>
        </p:nvSpPr>
        <p:spPr>
          <a:xfrm>
            <a:off x="1981200" y="825500"/>
            <a:ext cx="8229600" cy="1143000"/>
          </a:xfrm>
        </p:spPr>
        <p:txBody>
          <a:bodyPr>
            <a:normAutofit fontScale="90000"/>
          </a:bodyPr>
          <a:lstStyle/>
          <a:p>
            <a:r>
              <a:rPr lang="fr-FR" altLang="fr-FR" dirty="0">
                <a:ea typeface="ＭＳ Ｐゴシック" panose="020B0600070205080204" pitchFamily="34" charset="-128"/>
              </a:rPr>
              <a:t>L’analyse des ressources</a:t>
            </a:r>
            <a:br>
              <a:rPr lang="fr-FR" altLang="fr-FR" dirty="0">
                <a:ea typeface="ＭＳ Ｐゴシック" panose="020B0600070205080204" pitchFamily="34" charset="-128"/>
              </a:rPr>
            </a:br>
            <a:endParaRPr lang="fr-FR" altLang="fr-FR" dirty="0">
              <a:ea typeface="ＭＳ Ｐゴシック" panose="020B0600070205080204" pitchFamily="34" charset="-128"/>
            </a:endParaRPr>
          </a:p>
        </p:txBody>
      </p:sp>
      <p:sp>
        <p:nvSpPr>
          <p:cNvPr id="84994" name="Espace réservé du contenu 2">
            <a:extLst>
              <a:ext uri="{FF2B5EF4-FFF2-40B4-BE49-F238E27FC236}">
                <a16:creationId xmlns:a16="http://schemas.microsoft.com/office/drawing/2014/main" id="{AC769466-9E78-9442-933B-D527C4615548}"/>
              </a:ext>
            </a:extLst>
          </p:cNvPr>
          <p:cNvSpPr>
            <a:spLocks noGrp="1" noChangeArrowheads="1"/>
          </p:cNvSpPr>
          <p:nvPr>
            <p:ph idx="1"/>
          </p:nvPr>
        </p:nvSpPr>
        <p:spPr/>
        <p:txBody>
          <a:bodyPr>
            <a:normAutofit/>
          </a:bodyPr>
          <a:lstStyle/>
          <a:p>
            <a:pPr>
              <a:defRPr/>
            </a:pPr>
            <a:endParaRPr lang="fr-FR" altLang="fr-FR" sz="4000" dirty="0">
              <a:ea typeface="ＭＳ Ｐゴシック" panose="020B0600070205080204" pitchFamily="34" charset="-128"/>
            </a:endParaRPr>
          </a:p>
          <a:p>
            <a:pPr>
              <a:defRPr/>
            </a:pPr>
            <a:endParaRPr lang="fr-FR" altLang="fr-FR" sz="4000" dirty="0">
              <a:ea typeface="ＭＳ Ｐゴシック" panose="020B0600070205080204" pitchFamily="34" charset="-128"/>
            </a:endParaRPr>
          </a:p>
          <a:p>
            <a:pPr marL="0" indent="0" algn="ctr">
              <a:buNone/>
              <a:defRPr/>
            </a:pPr>
            <a:r>
              <a:rPr lang="fr-FR" altLang="fr-FR" sz="4000" dirty="0">
                <a:ea typeface="ＭＳ Ｐゴシック" panose="020B0600070205080204" pitchFamily="34" charset="-128"/>
              </a:rPr>
              <a:t>SAVOIR IDENTIFIER LA CAPACITÉ STRATÉGIQUE DE L’ORGANISATION</a:t>
            </a:r>
          </a:p>
        </p:txBody>
      </p:sp>
      <p:sp>
        <p:nvSpPr>
          <p:cNvPr id="2" name="Espace réservé de la date 1">
            <a:extLst>
              <a:ext uri="{FF2B5EF4-FFF2-40B4-BE49-F238E27FC236}">
                <a16:creationId xmlns:a16="http://schemas.microsoft.com/office/drawing/2014/main" id="{3319298D-C6F8-A34F-B19A-165CA649ED61}"/>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A15EDC3A-9E9F-F841-8D9A-C084E75BAE2E}"/>
              </a:ext>
            </a:extLst>
          </p:cNvPr>
          <p:cNvSpPr>
            <a:spLocks noGrp="1"/>
          </p:cNvSpPr>
          <p:nvPr>
            <p:ph type="sldNum" sz="quarter" idx="12"/>
          </p:nvPr>
        </p:nvSpPr>
        <p:spPr/>
        <p:txBody>
          <a:bodyPr/>
          <a:lstStyle/>
          <a:p>
            <a:fld id="{6D1A6996-9A38-354D-9398-FBE9F4077E8B}" type="slidenum">
              <a:rPr lang="fr-FR" smtClean="0"/>
              <a:t>114</a:t>
            </a:fld>
            <a:endParaRPr lang="fr-FR"/>
          </a:p>
        </p:txBody>
      </p:sp>
    </p:spTree>
    <p:extLst>
      <p:ext uri="{BB962C8B-B14F-4D97-AF65-F5344CB8AC3E}">
        <p14:creationId xmlns:p14="http://schemas.microsoft.com/office/powerpoint/2010/main" val="368322626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re 1">
            <a:extLst>
              <a:ext uri="{FF2B5EF4-FFF2-40B4-BE49-F238E27FC236}">
                <a16:creationId xmlns:a16="http://schemas.microsoft.com/office/drawing/2014/main" id="{16A78F6C-A69F-5C4F-ACE2-2D005CC835AE}"/>
              </a:ext>
            </a:extLst>
          </p:cNvPr>
          <p:cNvSpPr>
            <a:spLocks noGrp="1" noChangeArrowheads="1"/>
          </p:cNvSpPr>
          <p:nvPr>
            <p:ph type="title"/>
          </p:nvPr>
        </p:nvSpPr>
        <p:spPr/>
        <p:txBody>
          <a:bodyPr/>
          <a:lstStyle/>
          <a:p>
            <a:r>
              <a:rPr lang="fr-FR" altLang="fr-FR" dirty="0">
                <a:ea typeface="ＭＳ Ｐゴシック" panose="020B0600070205080204" pitchFamily="34" charset="-128"/>
              </a:rPr>
              <a:t>LA MÉTODOLOGIE</a:t>
            </a:r>
          </a:p>
        </p:txBody>
      </p:sp>
      <p:sp>
        <p:nvSpPr>
          <p:cNvPr id="72706" name="Espace réservé du contenu 2">
            <a:extLst>
              <a:ext uri="{FF2B5EF4-FFF2-40B4-BE49-F238E27FC236}">
                <a16:creationId xmlns:a16="http://schemas.microsoft.com/office/drawing/2014/main" id="{D639D176-9DB8-6E41-985F-DF049350DF85}"/>
              </a:ext>
            </a:extLst>
          </p:cNvPr>
          <p:cNvSpPr>
            <a:spLocks noGrp="1" noChangeArrowheads="1"/>
          </p:cNvSpPr>
          <p:nvPr>
            <p:ph idx="1"/>
          </p:nvPr>
        </p:nvSpPr>
        <p:spPr/>
        <p:txBody>
          <a:bodyPr/>
          <a:lstStyle/>
          <a:p>
            <a:r>
              <a:rPr lang="fr-FR" altLang="fr-FR" sz="2400" dirty="0">
                <a:ea typeface="ＭＳ Ｐゴシック" panose="020B0600070205080204" pitchFamily="34" charset="-128"/>
              </a:rPr>
              <a:t>Définition de la capacité stratégique et de son champ lexical</a:t>
            </a:r>
          </a:p>
          <a:p>
            <a:r>
              <a:rPr lang="fr-FR" altLang="fr-FR" sz="2400" dirty="0">
                <a:ea typeface="ＭＳ Ｐゴシック" panose="020B0600070205080204" pitchFamily="34" charset="-128"/>
              </a:rPr>
              <a:t>Identification d’une capacité distinctive via le modèle VRIO</a:t>
            </a:r>
          </a:p>
          <a:p>
            <a:r>
              <a:rPr lang="fr-FR" altLang="fr-FR" sz="2400" dirty="0">
                <a:ea typeface="ＭＳ Ｐゴシック" panose="020B0600070205080204" pitchFamily="34" charset="-128"/>
              </a:rPr>
              <a:t>Mesure de la performance d’une capacité stratégique via un benchmark</a:t>
            </a:r>
          </a:p>
          <a:p>
            <a:r>
              <a:rPr lang="fr-FR" altLang="fr-FR" sz="2400" dirty="0">
                <a:ea typeface="ＭＳ Ｐゴシック" panose="020B0600070205080204" pitchFamily="34" charset="-128"/>
              </a:rPr>
              <a:t>Identification de l’origine de la valeur via une chaîne de valeur</a:t>
            </a:r>
          </a:p>
          <a:p>
            <a:r>
              <a:rPr lang="fr-FR" altLang="fr-FR" sz="2400" dirty="0">
                <a:ea typeface="ＭＳ Ｐゴシック" panose="020B0600070205080204" pitchFamily="34" charset="-128"/>
              </a:rPr>
              <a:t>Utilisation d’un SWOT en guise de synthèse</a:t>
            </a:r>
          </a:p>
          <a:p>
            <a:r>
              <a:rPr lang="fr-FR" altLang="fr-FR" sz="2400" dirty="0">
                <a:ea typeface="ＭＳ Ｐゴシック" panose="020B0600070205080204" pitchFamily="34" charset="-128"/>
              </a:rPr>
              <a:t>Établissement des conclusions principales</a:t>
            </a:r>
          </a:p>
          <a:p>
            <a:pPr marL="0" indent="0">
              <a:buNone/>
            </a:pPr>
            <a:endParaRPr lang="fr-FR" altLang="fr-FR" sz="2400"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80FFAE7C-17C7-4740-9CF5-7DCF389B06FB}"/>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13482EC8-BDEC-6245-8FC9-ACE653AB3841}"/>
              </a:ext>
            </a:extLst>
          </p:cNvPr>
          <p:cNvSpPr>
            <a:spLocks noGrp="1"/>
          </p:cNvSpPr>
          <p:nvPr>
            <p:ph type="sldNum" sz="quarter" idx="12"/>
          </p:nvPr>
        </p:nvSpPr>
        <p:spPr/>
        <p:txBody>
          <a:bodyPr/>
          <a:lstStyle/>
          <a:p>
            <a:fld id="{6D1A6996-9A38-354D-9398-FBE9F4077E8B}" type="slidenum">
              <a:rPr lang="fr-FR" smtClean="0"/>
              <a:t>115</a:t>
            </a:fld>
            <a:endParaRPr lang="fr-FR"/>
          </a:p>
        </p:txBody>
      </p:sp>
    </p:spTree>
    <p:extLst>
      <p:ext uri="{BB962C8B-B14F-4D97-AF65-F5344CB8AC3E}">
        <p14:creationId xmlns:p14="http://schemas.microsoft.com/office/powerpoint/2010/main" val="363326623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re 1">
            <a:extLst>
              <a:ext uri="{FF2B5EF4-FFF2-40B4-BE49-F238E27FC236}">
                <a16:creationId xmlns:a16="http://schemas.microsoft.com/office/drawing/2014/main" id="{4B8C76D5-BA43-B241-9224-32215BEBB86B}"/>
              </a:ext>
            </a:extLst>
          </p:cNvPr>
          <p:cNvSpPr>
            <a:spLocks noGrp="1" noChangeArrowheads="1"/>
          </p:cNvSpPr>
          <p:nvPr>
            <p:ph type="title"/>
          </p:nvPr>
        </p:nvSpPr>
        <p:spPr/>
        <p:txBody>
          <a:bodyPr/>
          <a:lstStyle/>
          <a:p>
            <a:r>
              <a:rPr lang="fr-FR" altLang="fr-FR" dirty="0">
                <a:ea typeface="ＭＳ Ｐゴシック" panose="020B0600070205080204" pitchFamily="34" charset="-128"/>
              </a:rPr>
              <a:t>Définitions clés 1/2</a:t>
            </a:r>
            <a:br>
              <a:rPr lang="fr-FR" altLang="fr-FR" dirty="0">
                <a:ea typeface="ＭＳ Ｐゴシック" panose="020B0600070205080204" pitchFamily="34" charset="-128"/>
              </a:rPr>
            </a:br>
            <a:endParaRPr lang="fr-FR" altLang="fr-FR" dirty="0">
              <a:ea typeface="ＭＳ Ｐゴシック" panose="020B0600070205080204" pitchFamily="34" charset="-128"/>
            </a:endParaRPr>
          </a:p>
        </p:txBody>
      </p:sp>
      <p:sp>
        <p:nvSpPr>
          <p:cNvPr id="3" name="Espace réservé du contenu 2">
            <a:extLst>
              <a:ext uri="{FF2B5EF4-FFF2-40B4-BE49-F238E27FC236}">
                <a16:creationId xmlns:a16="http://schemas.microsoft.com/office/drawing/2014/main" id="{C2615BF0-CAA2-8747-9215-F25B64B3E4FD}"/>
              </a:ext>
            </a:extLst>
          </p:cNvPr>
          <p:cNvSpPr>
            <a:spLocks noGrp="1"/>
          </p:cNvSpPr>
          <p:nvPr>
            <p:ph idx="1"/>
          </p:nvPr>
        </p:nvSpPr>
        <p:spPr>
          <a:xfrm>
            <a:off x="723013" y="1397151"/>
            <a:ext cx="10515599" cy="3603474"/>
          </a:xfrm>
        </p:spPr>
        <p:txBody>
          <a:bodyPr>
            <a:noAutofit/>
          </a:bodyPr>
          <a:lstStyle/>
          <a:p>
            <a:pPr>
              <a:defRPr/>
            </a:pPr>
            <a:r>
              <a:rPr lang="fr-FR" sz="2400" dirty="0"/>
              <a:t> Une </a:t>
            </a:r>
            <a:r>
              <a:rPr lang="fr-FR" sz="2400" b="1" dirty="0"/>
              <a:t>ressource </a:t>
            </a:r>
            <a:r>
              <a:rPr lang="fr-FR" sz="2400" dirty="0"/>
              <a:t>est un actif tangible (moyen de production, implantation dans un pays...) ou intangible (marque, brevet...).</a:t>
            </a:r>
          </a:p>
          <a:p>
            <a:pPr marL="0" indent="0">
              <a:buNone/>
              <a:defRPr/>
            </a:pPr>
            <a:endParaRPr lang="fr-FR" sz="2400" dirty="0"/>
          </a:p>
          <a:p>
            <a:pPr>
              <a:defRPr/>
            </a:pPr>
            <a:r>
              <a:rPr lang="fr-FR" sz="2400" dirty="0"/>
              <a:t> Une </a:t>
            </a:r>
            <a:r>
              <a:rPr lang="fr-FR" sz="2400" b="1" dirty="0"/>
              <a:t>compétence </a:t>
            </a:r>
            <a:r>
              <a:rPr lang="fr-FR" sz="2400" dirty="0"/>
              <a:t>est un savoir-faire ou un ensemble de savoir-faire coordonnés sous la forme de processus (commercialisation, production, gestion...) qui exploite ou tire profit des ressources. </a:t>
            </a:r>
            <a:r>
              <a:rPr lang="fr-FR" sz="2400" b="1" u="sng" dirty="0"/>
              <a:t>Nous pouvons dire que elle est un savoir rendu opérationnel</a:t>
            </a:r>
          </a:p>
          <a:p>
            <a:pPr marL="0" indent="0">
              <a:buNone/>
              <a:defRPr/>
            </a:pPr>
            <a:endParaRPr lang="fr-FR" sz="2400" b="1" u="sng" dirty="0"/>
          </a:p>
          <a:p>
            <a:pPr>
              <a:defRPr/>
            </a:pPr>
            <a:endParaRPr lang="fr-FR" sz="2400" dirty="0"/>
          </a:p>
        </p:txBody>
      </p:sp>
      <p:sp>
        <p:nvSpPr>
          <p:cNvPr id="2" name="Espace réservé de la date 1">
            <a:extLst>
              <a:ext uri="{FF2B5EF4-FFF2-40B4-BE49-F238E27FC236}">
                <a16:creationId xmlns:a16="http://schemas.microsoft.com/office/drawing/2014/main" id="{ADF679AB-F8E1-FF40-8E5F-48CAB8A7DA79}"/>
              </a:ext>
            </a:extLst>
          </p:cNvPr>
          <p:cNvSpPr>
            <a:spLocks noGrp="1"/>
          </p:cNvSpPr>
          <p:nvPr>
            <p:ph type="dt" sz="half" idx="10"/>
          </p:nvPr>
        </p:nvSpPr>
        <p:spPr/>
        <p:txBody>
          <a:bodyPr/>
          <a:lstStyle/>
          <a:p>
            <a:r>
              <a:rPr lang="fr-FR"/>
              <a:t>Cours G.Zara version 2020-2021</a:t>
            </a:r>
          </a:p>
        </p:txBody>
      </p:sp>
      <p:sp>
        <p:nvSpPr>
          <p:cNvPr id="4" name="Espace réservé du numéro de diapositive 3">
            <a:extLst>
              <a:ext uri="{FF2B5EF4-FFF2-40B4-BE49-F238E27FC236}">
                <a16:creationId xmlns:a16="http://schemas.microsoft.com/office/drawing/2014/main" id="{678CBCD1-C103-8941-92EF-0AB1335E5E08}"/>
              </a:ext>
            </a:extLst>
          </p:cNvPr>
          <p:cNvSpPr>
            <a:spLocks noGrp="1"/>
          </p:cNvSpPr>
          <p:nvPr>
            <p:ph type="sldNum" sz="quarter" idx="12"/>
          </p:nvPr>
        </p:nvSpPr>
        <p:spPr/>
        <p:txBody>
          <a:bodyPr/>
          <a:lstStyle/>
          <a:p>
            <a:fld id="{6D1A6996-9A38-354D-9398-FBE9F4077E8B}" type="slidenum">
              <a:rPr lang="fr-FR" smtClean="0"/>
              <a:t>116</a:t>
            </a:fld>
            <a:endParaRPr lang="fr-FR"/>
          </a:p>
        </p:txBody>
      </p:sp>
    </p:spTree>
    <p:extLst>
      <p:ext uri="{BB962C8B-B14F-4D97-AF65-F5344CB8AC3E}">
        <p14:creationId xmlns:p14="http://schemas.microsoft.com/office/powerpoint/2010/main" val="277564532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re 1">
            <a:extLst>
              <a:ext uri="{FF2B5EF4-FFF2-40B4-BE49-F238E27FC236}">
                <a16:creationId xmlns:a16="http://schemas.microsoft.com/office/drawing/2014/main" id="{4B8C76D5-BA43-B241-9224-32215BEBB86B}"/>
              </a:ext>
            </a:extLst>
          </p:cNvPr>
          <p:cNvSpPr>
            <a:spLocks noGrp="1" noChangeArrowheads="1"/>
          </p:cNvSpPr>
          <p:nvPr>
            <p:ph type="title"/>
          </p:nvPr>
        </p:nvSpPr>
        <p:spPr/>
        <p:txBody>
          <a:bodyPr/>
          <a:lstStyle/>
          <a:p>
            <a:r>
              <a:rPr lang="fr-FR" altLang="fr-FR" dirty="0">
                <a:ea typeface="ＭＳ Ｐゴシック" panose="020B0600070205080204" pitchFamily="34" charset="-128"/>
              </a:rPr>
              <a:t>Définitions clés 2/2</a:t>
            </a:r>
            <a:br>
              <a:rPr lang="fr-FR" altLang="fr-FR" dirty="0">
                <a:ea typeface="ＭＳ Ｐゴシック" panose="020B0600070205080204" pitchFamily="34" charset="-128"/>
              </a:rPr>
            </a:br>
            <a:endParaRPr lang="fr-FR" altLang="fr-FR" dirty="0">
              <a:ea typeface="ＭＳ Ｐゴシック" panose="020B0600070205080204" pitchFamily="34" charset="-128"/>
            </a:endParaRPr>
          </a:p>
        </p:txBody>
      </p:sp>
      <p:sp>
        <p:nvSpPr>
          <p:cNvPr id="3" name="Espace réservé du contenu 2">
            <a:extLst>
              <a:ext uri="{FF2B5EF4-FFF2-40B4-BE49-F238E27FC236}">
                <a16:creationId xmlns:a16="http://schemas.microsoft.com/office/drawing/2014/main" id="{C2615BF0-CAA2-8747-9215-F25B64B3E4FD}"/>
              </a:ext>
            </a:extLst>
          </p:cNvPr>
          <p:cNvSpPr>
            <a:spLocks noGrp="1"/>
          </p:cNvSpPr>
          <p:nvPr>
            <p:ph idx="1"/>
          </p:nvPr>
        </p:nvSpPr>
        <p:spPr>
          <a:xfrm>
            <a:off x="723013" y="1397151"/>
            <a:ext cx="10515599" cy="5184775"/>
          </a:xfrm>
        </p:spPr>
        <p:txBody>
          <a:bodyPr>
            <a:normAutofit/>
          </a:bodyPr>
          <a:lstStyle/>
          <a:p>
            <a:pPr>
              <a:defRPr/>
            </a:pPr>
            <a:r>
              <a:rPr lang="fr-FR" sz="2400" dirty="0"/>
              <a:t>La </a:t>
            </a:r>
            <a:r>
              <a:rPr lang="fr-FR" sz="2400" b="1" dirty="0"/>
              <a:t>capacité stratégique </a:t>
            </a:r>
            <a:r>
              <a:rPr lang="fr-FR" sz="2400" dirty="0"/>
              <a:t>de l'entreprise est constituée des ressources et des compétences qu'elle met en œuvre pour assurer sa pérennité et son développement. Elle confère à l'entreprise des avantages concurrentiels sur le long terme.</a:t>
            </a:r>
          </a:p>
          <a:p>
            <a:pPr marL="0" indent="0">
              <a:buNone/>
              <a:defRPr/>
            </a:pPr>
            <a:endParaRPr lang="fr-FR" sz="2400" dirty="0"/>
          </a:p>
          <a:p>
            <a:pPr>
              <a:defRPr/>
            </a:pPr>
            <a:r>
              <a:rPr lang="fr-FR" sz="2400" dirty="0"/>
              <a:t> Les </a:t>
            </a:r>
            <a:r>
              <a:rPr lang="fr-FR" sz="2400" b="1" dirty="0"/>
              <a:t>facteurs clés de succès </a:t>
            </a:r>
            <a:r>
              <a:rPr lang="fr-FR" sz="2400" dirty="0"/>
              <a:t>(</a:t>
            </a:r>
            <a:r>
              <a:rPr lang="fr-FR" sz="2400" dirty="0" err="1"/>
              <a:t>fcs</a:t>
            </a:r>
            <a:r>
              <a:rPr lang="fr-FR" sz="2400" dirty="0"/>
              <a:t>) : il s'agit des éléments à maîtriser pour s'imposer sur un marché face à la concurrence. Il s'agit de facteurs exogènes.</a:t>
            </a:r>
          </a:p>
          <a:p>
            <a:pPr marL="0" indent="0">
              <a:buNone/>
              <a:defRPr/>
            </a:pPr>
            <a:endParaRPr lang="fr-FR" sz="2400" dirty="0"/>
          </a:p>
          <a:p>
            <a:pPr>
              <a:defRPr/>
            </a:pPr>
            <a:r>
              <a:rPr lang="fr-FR" sz="2400" dirty="0"/>
              <a:t> Les </a:t>
            </a:r>
            <a:r>
              <a:rPr lang="fr-FR" sz="2400" b="1" dirty="0"/>
              <a:t>avantages concurrentiels </a:t>
            </a:r>
            <a:r>
              <a:rPr lang="fr-FR" sz="2400" dirty="0"/>
              <a:t>: lorsqu'une entreprise non seulement maîtrise un </a:t>
            </a:r>
            <a:r>
              <a:rPr lang="fr-FR" sz="2400" dirty="0" err="1"/>
              <a:t>fcs</a:t>
            </a:r>
            <a:r>
              <a:rPr lang="fr-FR" sz="2400" dirty="0"/>
              <a:t>, mais le fait mieux que la concurrence, elle possède un avantage concurrentiel.</a:t>
            </a:r>
          </a:p>
          <a:p>
            <a:pPr>
              <a:defRPr/>
            </a:pPr>
            <a:endParaRPr lang="fr-FR" sz="2400" dirty="0"/>
          </a:p>
        </p:txBody>
      </p:sp>
      <p:sp>
        <p:nvSpPr>
          <p:cNvPr id="2" name="Espace réservé de la date 1">
            <a:extLst>
              <a:ext uri="{FF2B5EF4-FFF2-40B4-BE49-F238E27FC236}">
                <a16:creationId xmlns:a16="http://schemas.microsoft.com/office/drawing/2014/main" id="{ADF679AB-F8E1-FF40-8E5F-48CAB8A7DA79}"/>
              </a:ext>
            </a:extLst>
          </p:cNvPr>
          <p:cNvSpPr>
            <a:spLocks noGrp="1"/>
          </p:cNvSpPr>
          <p:nvPr>
            <p:ph type="dt" sz="half" idx="10"/>
          </p:nvPr>
        </p:nvSpPr>
        <p:spPr/>
        <p:txBody>
          <a:bodyPr/>
          <a:lstStyle/>
          <a:p>
            <a:r>
              <a:rPr lang="fr-FR"/>
              <a:t>Cours G.Zara version 2020-2021</a:t>
            </a:r>
          </a:p>
        </p:txBody>
      </p:sp>
      <p:sp>
        <p:nvSpPr>
          <p:cNvPr id="4" name="Espace réservé du numéro de diapositive 3">
            <a:extLst>
              <a:ext uri="{FF2B5EF4-FFF2-40B4-BE49-F238E27FC236}">
                <a16:creationId xmlns:a16="http://schemas.microsoft.com/office/drawing/2014/main" id="{678CBCD1-C103-8941-92EF-0AB1335E5E08}"/>
              </a:ext>
            </a:extLst>
          </p:cNvPr>
          <p:cNvSpPr>
            <a:spLocks noGrp="1"/>
          </p:cNvSpPr>
          <p:nvPr>
            <p:ph type="sldNum" sz="quarter" idx="12"/>
          </p:nvPr>
        </p:nvSpPr>
        <p:spPr/>
        <p:txBody>
          <a:bodyPr/>
          <a:lstStyle/>
          <a:p>
            <a:fld id="{6D1A6996-9A38-354D-9398-FBE9F4077E8B}" type="slidenum">
              <a:rPr lang="fr-FR" smtClean="0"/>
              <a:t>117</a:t>
            </a:fld>
            <a:endParaRPr lang="fr-FR"/>
          </a:p>
        </p:txBody>
      </p:sp>
    </p:spTree>
    <p:extLst>
      <p:ext uri="{BB962C8B-B14F-4D97-AF65-F5344CB8AC3E}">
        <p14:creationId xmlns:p14="http://schemas.microsoft.com/office/powerpoint/2010/main" val="282327872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re 1">
            <a:extLst>
              <a:ext uri="{FF2B5EF4-FFF2-40B4-BE49-F238E27FC236}">
                <a16:creationId xmlns:a16="http://schemas.microsoft.com/office/drawing/2014/main" id="{50C4475A-423E-824E-B90C-4CB4D538F0C0}"/>
              </a:ext>
            </a:extLst>
          </p:cNvPr>
          <p:cNvSpPr>
            <a:spLocks noGrp="1" noChangeArrowheads="1"/>
          </p:cNvSpPr>
          <p:nvPr>
            <p:ph type="title"/>
          </p:nvPr>
        </p:nvSpPr>
        <p:spPr>
          <a:xfrm>
            <a:off x="1981200" y="188914"/>
            <a:ext cx="8229600" cy="1209675"/>
          </a:xfrm>
        </p:spPr>
        <p:txBody>
          <a:bodyPr/>
          <a:lstStyle/>
          <a:p>
            <a:r>
              <a:rPr lang="fr-FR" altLang="fr-FR" sz="4000">
                <a:ea typeface="ＭＳ Ｐゴシック" panose="020B0600070205080204" pitchFamily="34" charset="-128"/>
              </a:rPr>
              <a:t>La capacité stratégique: Définition</a:t>
            </a:r>
          </a:p>
        </p:txBody>
      </p:sp>
      <p:sp>
        <p:nvSpPr>
          <p:cNvPr id="74754" name="Espace réservé du contenu 2">
            <a:extLst>
              <a:ext uri="{FF2B5EF4-FFF2-40B4-BE49-F238E27FC236}">
                <a16:creationId xmlns:a16="http://schemas.microsoft.com/office/drawing/2014/main" id="{85EB42E1-47B9-2A45-A9F1-3E5093A9EFC4}"/>
              </a:ext>
            </a:extLst>
          </p:cNvPr>
          <p:cNvSpPr>
            <a:spLocks noGrp="1" noChangeArrowheads="1"/>
          </p:cNvSpPr>
          <p:nvPr>
            <p:ph idx="1"/>
          </p:nvPr>
        </p:nvSpPr>
        <p:spPr>
          <a:xfrm>
            <a:off x="318977" y="1412876"/>
            <a:ext cx="10643190" cy="4525963"/>
          </a:xfrm>
        </p:spPr>
        <p:txBody>
          <a:bodyPr/>
          <a:lstStyle/>
          <a:p>
            <a:r>
              <a:rPr lang="fr-FR" altLang="fr-FR" sz="2400" b="1" dirty="0">
                <a:ea typeface="ＭＳ Ｐゴシック" panose="020B0600070205080204" pitchFamily="34" charset="-128"/>
              </a:rPr>
              <a:t>La capacité stratégique </a:t>
            </a:r>
            <a:r>
              <a:rPr lang="fr-FR" altLang="fr-FR" sz="2400" dirty="0">
                <a:ea typeface="ＭＳ Ｐゴシック" panose="020B0600070205080204" pitchFamily="34" charset="-128"/>
              </a:rPr>
              <a:t>est l’ensemble des ressources (tangibles ou non) et compétences (savoir-faire et processus qui permettent de déployer les ressources)  qui, combinées, contribuent à l’avantage concurrentiel de l’organisation et donc de facto à sa pérennité par une proposition de valeur supérieure à celle de ses concurrents.</a:t>
            </a:r>
          </a:p>
          <a:p>
            <a:pPr marL="0" indent="0">
              <a:buNone/>
            </a:pPr>
            <a:endParaRPr lang="fr-FR" altLang="fr-FR" sz="2400" dirty="0">
              <a:ea typeface="ＭＳ Ｐゴシック" panose="020B0600070205080204" pitchFamily="34" charset="-128"/>
            </a:endParaRPr>
          </a:p>
          <a:p>
            <a:r>
              <a:rPr lang="fr-FR" altLang="fr-FR" sz="2400" dirty="0">
                <a:ea typeface="ＭＳ Ｐゴシック" panose="020B0600070205080204" pitchFamily="34" charset="-128"/>
              </a:rPr>
              <a:t>Les ressources peuvent être par exemple, un entrepôt, des matières premières, des brevets ou même des collaborateurs spécifiques.</a:t>
            </a:r>
          </a:p>
          <a:p>
            <a:endParaRPr lang="fr-FR" altLang="fr-FR" sz="2400" dirty="0">
              <a:ea typeface="ＭＳ Ｐゴシック" panose="020B0600070205080204" pitchFamily="34" charset="-128"/>
            </a:endParaRPr>
          </a:p>
          <a:p>
            <a:r>
              <a:rPr lang="fr-FR" altLang="fr-FR" sz="2400" dirty="0">
                <a:ea typeface="ＭＳ Ｐゴシック" panose="020B0600070205080204" pitchFamily="34" charset="-128"/>
              </a:rPr>
              <a:t>Les compétences elles, peuvent être d’ordre industriel, marketing, voire managérial.</a:t>
            </a:r>
          </a:p>
          <a:p>
            <a:endParaRPr lang="fr-FR" altLang="fr-FR" sz="2400"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0C7B5EDD-0193-254A-BF18-93D46D20843C}"/>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06AF00AA-6E1E-AC4B-AE00-2AB6F85E9DED}"/>
              </a:ext>
            </a:extLst>
          </p:cNvPr>
          <p:cNvSpPr>
            <a:spLocks noGrp="1"/>
          </p:cNvSpPr>
          <p:nvPr>
            <p:ph type="sldNum" sz="quarter" idx="12"/>
          </p:nvPr>
        </p:nvSpPr>
        <p:spPr/>
        <p:txBody>
          <a:bodyPr/>
          <a:lstStyle/>
          <a:p>
            <a:fld id="{6D1A6996-9A38-354D-9398-FBE9F4077E8B}" type="slidenum">
              <a:rPr lang="fr-FR" smtClean="0"/>
              <a:t>118</a:t>
            </a:fld>
            <a:endParaRPr lang="fr-FR"/>
          </a:p>
        </p:txBody>
      </p:sp>
    </p:spTree>
    <p:extLst>
      <p:ext uri="{BB962C8B-B14F-4D97-AF65-F5344CB8AC3E}">
        <p14:creationId xmlns:p14="http://schemas.microsoft.com/office/powerpoint/2010/main" val="172083566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re 1">
            <a:extLst>
              <a:ext uri="{FF2B5EF4-FFF2-40B4-BE49-F238E27FC236}">
                <a16:creationId xmlns:a16="http://schemas.microsoft.com/office/drawing/2014/main" id="{607E1A84-D5AA-BD40-9887-CBCBCC648500}"/>
              </a:ext>
            </a:extLst>
          </p:cNvPr>
          <p:cNvSpPr>
            <a:spLocks noGrp="1" noChangeArrowheads="1"/>
          </p:cNvSpPr>
          <p:nvPr>
            <p:ph type="title"/>
          </p:nvPr>
        </p:nvSpPr>
        <p:spPr/>
        <p:txBody>
          <a:bodyPr/>
          <a:lstStyle/>
          <a:p>
            <a:r>
              <a:rPr lang="fr-FR" altLang="fr-FR">
                <a:ea typeface="ＭＳ Ｐゴシック" panose="020B0600070205080204" pitchFamily="34" charset="-128"/>
              </a:rPr>
              <a:t>Le modèle V.R.I.O.</a:t>
            </a:r>
          </a:p>
        </p:txBody>
      </p:sp>
      <p:sp>
        <p:nvSpPr>
          <p:cNvPr id="3" name="Espace réservé du contenu 2">
            <a:extLst>
              <a:ext uri="{FF2B5EF4-FFF2-40B4-BE49-F238E27FC236}">
                <a16:creationId xmlns:a16="http://schemas.microsoft.com/office/drawing/2014/main" id="{8F33F184-1498-954C-B5A3-16853AE08528}"/>
              </a:ext>
            </a:extLst>
          </p:cNvPr>
          <p:cNvSpPr>
            <a:spLocks noGrp="1"/>
          </p:cNvSpPr>
          <p:nvPr>
            <p:ph idx="1"/>
          </p:nvPr>
        </p:nvSpPr>
        <p:spPr>
          <a:xfrm>
            <a:off x="838200" y="1987307"/>
            <a:ext cx="10515599" cy="4014907"/>
          </a:xfrm>
        </p:spPr>
        <p:txBody>
          <a:bodyPr>
            <a:normAutofit/>
          </a:bodyPr>
          <a:lstStyle/>
          <a:p>
            <a:pPr marL="0" indent="0">
              <a:lnSpc>
                <a:spcPct val="120000"/>
              </a:lnSpc>
              <a:buNone/>
              <a:defRPr/>
            </a:pPr>
            <a:r>
              <a:rPr lang="fr-FR" sz="2400" dirty="0"/>
              <a:t>Tout commence </a:t>
            </a:r>
            <a:r>
              <a:rPr lang="fr-FR" sz="2000" dirty="0"/>
              <a:t>en</a:t>
            </a:r>
            <a:r>
              <a:rPr lang="fr-FR" sz="2400" dirty="0"/>
              <a:t> 1991.</a:t>
            </a:r>
          </a:p>
          <a:p>
            <a:pPr>
              <a:lnSpc>
                <a:spcPct val="120000"/>
              </a:lnSpc>
              <a:defRPr/>
            </a:pPr>
            <a:r>
              <a:rPr lang="fr-FR" sz="2400" dirty="0"/>
              <a:t>Jay Barney, professeur en management stratégique, décrit le modèle </a:t>
            </a:r>
            <a:r>
              <a:rPr lang="fr-FR" sz="2400" b="1" u="sng" dirty="0"/>
              <a:t>VRIN</a:t>
            </a:r>
            <a:r>
              <a:rPr lang="fr-FR" sz="2400" dirty="0"/>
              <a:t>  (dans l'article "</a:t>
            </a:r>
            <a:r>
              <a:rPr lang="fr-FR" sz="2400" dirty="0" err="1"/>
              <a:t>Firm</a:t>
            </a:r>
            <a:r>
              <a:rPr lang="fr-FR" sz="2400" dirty="0"/>
              <a:t> </a:t>
            </a:r>
            <a:r>
              <a:rPr lang="fr-FR" sz="2400" dirty="0" err="1"/>
              <a:t>Resources</a:t>
            </a:r>
            <a:r>
              <a:rPr lang="fr-FR" sz="2400" dirty="0"/>
              <a:t> and </a:t>
            </a:r>
            <a:r>
              <a:rPr lang="fr-FR" sz="2400" dirty="0" err="1"/>
              <a:t>Sustained</a:t>
            </a:r>
            <a:r>
              <a:rPr lang="fr-FR" sz="2400" dirty="0"/>
              <a:t> </a:t>
            </a:r>
            <a:r>
              <a:rPr lang="fr-FR" sz="2400" dirty="0" err="1"/>
              <a:t>Competitive</a:t>
            </a:r>
            <a:r>
              <a:rPr lang="fr-FR" sz="2400" dirty="0"/>
              <a:t> </a:t>
            </a:r>
            <a:r>
              <a:rPr lang="fr-FR" sz="2400" dirty="0" err="1"/>
              <a:t>Advantage</a:t>
            </a:r>
            <a:r>
              <a:rPr lang="fr-FR" sz="2400" dirty="0"/>
              <a:t>") dont la finalité est de définir les capacités distinctives sources d'avantage concurrentiel.</a:t>
            </a:r>
          </a:p>
          <a:p>
            <a:pPr>
              <a:lnSpc>
                <a:spcPct val="120000"/>
              </a:lnSpc>
              <a:defRPr/>
            </a:pPr>
            <a:r>
              <a:rPr lang="fr-FR" sz="2400" dirty="0"/>
              <a:t>Plus tard, en 1995, le même auteur améliore son modèle.</a:t>
            </a:r>
          </a:p>
          <a:p>
            <a:pPr>
              <a:lnSpc>
                <a:spcPct val="120000"/>
              </a:lnSpc>
              <a:defRPr/>
            </a:pPr>
            <a:r>
              <a:rPr lang="fr-FR" sz="2400" dirty="0"/>
              <a:t>Ce dernier devient VRIO en intégrant la dimension organisationnelle.</a:t>
            </a:r>
          </a:p>
        </p:txBody>
      </p:sp>
      <p:sp>
        <p:nvSpPr>
          <p:cNvPr id="2" name="Espace réservé de la date 1">
            <a:extLst>
              <a:ext uri="{FF2B5EF4-FFF2-40B4-BE49-F238E27FC236}">
                <a16:creationId xmlns:a16="http://schemas.microsoft.com/office/drawing/2014/main" id="{385684EF-F0EF-684A-8E48-72F8A91C9300}"/>
              </a:ext>
            </a:extLst>
          </p:cNvPr>
          <p:cNvSpPr>
            <a:spLocks noGrp="1"/>
          </p:cNvSpPr>
          <p:nvPr>
            <p:ph type="dt" sz="half" idx="10"/>
          </p:nvPr>
        </p:nvSpPr>
        <p:spPr/>
        <p:txBody>
          <a:bodyPr/>
          <a:lstStyle/>
          <a:p>
            <a:r>
              <a:rPr lang="fr-FR"/>
              <a:t>Cours G.Zara version 2020-2021</a:t>
            </a:r>
          </a:p>
        </p:txBody>
      </p:sp>
      <p:sp>
        <p:nvSpPr>
          <p:cNvPr id="4" name="Espace réservé du numéro de diapositive 3">
            <a:extLst>
              <a:ext uri="{FF2B5EF4-FFF2-40B4-BE49-F238E27FC236}">
                <a16:creationId xmlns:a16="http://schemas.microsoft.com/office/drawing/2014/main" id="{DDF365D7-080D-4E42-B0D5-64511432213F}"/>
              </a:ext>
            </a:extLst>
          </p:cNvPr>
          <p:cNvSpPr>
            <a:spLocks noGrp="1"/>
          </p:cNvSpPr>
          <p:nvPr>
            <p:ph type="sldNum" sz="quarter" idx="12"/>
          </p:nvPr>
        </p:nvSpPr>
        <p:spPr/>
        <p:txBody>
          <a:bodyPr/>
          <a:lstStyle/>
          <a:p>
            <a:fld id="{6D1A6996-9A38-354D-9398-FBE9F4077E8B}" type="slidenum">
              <a:rPr lang="fr-FR" smtClean="0"/>
              <a:t>119</a:t>
            </a:fld>
            <a:endParaRPr lang="fr-FR"/>
          </a:p>
        </p:txBody>
      </p:sp>
    </p:spTree>
    <p:extLst>
      <p:ext uri="{BB962C8B-B14F-4D97-AF65-F5344CB8AC3E}">
        <p14:creationId xmlns:p14="http://schemas.microsoft.com/office/powerpoint/2010/main" val="3240590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a:extLst>
              <a:ext uri="{FF2B5EF4-FFF2-40B4-BE49-F238E27FC236}">
                <a16:creationId xmlns:a16="http://schemas.microsoft.com/office/drawing/2014/main" id="{B42D954E-DC3F-C649-94B6-C2EA05A7FA99}"/>
              </a:ext>
            </a:extLst>
          </p:cNvPr>
          <p:cNvSpPr>
            <a:spLocks noGrp="1" noChangeArrowheads="1"/>
          </p:cNvSpPr>
          <p:nvPr>
            <p:ph type="title"/>
          </p:nvPr>
        </p:nvSpPr>
        <p:spPr>
          <a:xfrm>
            <a:off x="1981200" y="76200"/>
            <a:ext cx="8229600" cy="1143000"/>
          </a:xfrm>
        </p:spPr>
        <p:txBody>
          <a:bodyPr/>
          <a:lstStyle/>
          <a:p>
            <a:pPr algn="ctr" eaLnBrk="1" hangingPunct="1"/>
            <a:r>
              <a:rPr lang="fr-FR" altLang="fr-FR" b="1" dirty="0">
                <a:ea typeface="ＭＳ Ｐゴシック" panose="020B0600070205080204" pitchFamily="34" charset="-128"/>
              </a:rPr>
              <a:t>Définition de Structure</a:t>
            </a:r>
          </a:p>
        </p:txBody>
      </p:sp>
      <p:sp>
        <p:nvSpPr>
          <p:cNvPr id="17410" name="Espace réservé du contenu 2">
            <a:extLst>
              <a:ext uri="{FF2B5EF4-FFF2-40B4-BE49-F238E27FC236}">
                <a16:creationId xmlns:a16="http://schemas.microsoft.com/office/drawing/2014/main" id="{C602D053-BAE3-F54E-BB2C-D154F9FB2BB7}"/>
              </a:ext>
            </a:extLst>
          </p:cNvPr>
          <p:cNvSpPr>
            <a:spLocks noGrp="1" noChangeArrowheads="1"/>
          </p:cNvSpPr>
          <p:nvPr>
            <p:ph idx="1"/>
          </p:nvPr>
        </p:nvSpPr>
        <p:spPr>
          <a:xfrm>
            <a:off x="422031" y="1219200"/>
            <a:ext cx="10931769" cy="5137150"/>
          </a:xfrm>
        </p:spPr>
        <p:txBody>
          <a:bodyPr>
            <a:normAutofit fontScale="92500"/>
          </a:bodyPr>
          <a:lstStyle/>
          <a:p>
            <a:pPr algn="ctr" eaLnBrk="1" hangingPunct="1">
              <a:buFontTx/>
              <a:buNone/>
            </a:pPr>
            <a:r>
              <a:rPr lang="fr-FR" altLang="fr-FR" sz="2000" b="1" i="1" u="sng" dirty="0">
                <a:ea typeface="ＭＳ Ｐゴシック" panose="020B0600070205080204" pitchFamily="34" charset="-128"/>
              </a:rPr>
              <a:t>Si une bonne structure ne garantit pas la réussite, une mauvaise structure est la garantie de résultats nuls </a:t>
            </a:r>
          </a:p>
          <a:p>
            <a:pPr algn="ctr" eaLnBrk="1" hangingPunct="1">
              <a:buFontTx/>
              <a:buNone/>
            </a:pPr>
            <a:endParaRPr lang="fr-FR" altLang="fr-FR" sz="2000" b="1" i="1" u="sng" dirty="0">
              <a:ea typeface="ＭＳ Ｐゴシック" panose="020B0600070205080204" pitchFamily="34" charset="-128"/>
            </a:endParaRPr>
          </a:p>
          <a:p>
            <a:pPr eaLnBrk="1" hangingPunct="1">
              <a:buFontTx/>
              <a:buNone/>
            </a:pPr>
            <a:r>
              <a:rPr lang="fr-FR" altLang="fr-FR" sz="2000" dirty="0">
                <a:ea typeface="ＭＳ Ｐゴシック" panose="020B0600070205080204" pitchFamily="34" charset="-128"/>
              </a:rPr>
              <a:t>La réflexion sur les formes d'organisation a émergé à la fin du 19e siècle.</a:t>
            </a:r>
          </a:p>
          <a:p>
            <a:pPr eaLnBrk="1" hangingPunct="1">
              <a:buFontTx/>
              <a:buNone/>
            </a:pPr>
            <a:r>
              <a:rPr lang="fr-FR" altLang="fr-FR" sz="2000" dirty="0">
                <a:ea typeface="ＭＳ Ｐゴシック" panose="020B0600070205080204" pitchFamily="34" charset="-128"/>
              </a:rPr>
              <a:t>Parallèlement à la volonté de rationalisation qui émanait de certains auteurs, on a vu apparaître la prise </a:t>
            </a:r>
          </a:p>
          <a:p>
            <a:pPr eaLnBrk="1" hangingPunct="1">
              <a:buFontTx/>
              <a:buNone/>
            </a:pPr>
            <a:r>
              <a:rPr lang="fr-FR" altLang="fr-FR" sz="2000" dirty="0">
                <a:ea typeface="ＭＳ Ｐゴシック" panose="020B0600070205080204" pitchFamily="34" charset="-128"/>
              </a:rPr>
              <a:t>en compte de la notion de structure, comprise comme le squelette de l'organisation.</a:t>
            </a:r>
          </a:p>
          <a:p>
            <a:pPr eaLnBrk="1" hangingPunct="1">
              <a:buFontTx/>
              <a:buNone/>
            </a:pPr>
            <a:endParaRPr lang="fr-FR" altLang="fr-FR" sz="2000" dirty="0">
              <a:ea typeface="ＭＳ Ｐゴシック" panose="020B0600070205080204" pitchFamily="34" charset="-128"/>
            </a:endParaRPr>
          </a:p>
          <a:p>
            <a:pPr algn="ctr" eaLnBrk="1" hangingPunct="1">
              <a:buFontTx/>
              <a:buNone/>
            </a:pPr>
            <a:r>
              <a:rPr lang="fr-FR" altLang="fr-FR" sz="2000" b="1" dirty="0">
                <a:ea typeface="ＭＳ Ｐゴシック" panose="020B0600070205080204" pitchFamily="34" charset="-128"/>
              </a:rPr>
              <a:t>Définition de la structure </a:t>
            </a:r>
          </a:p>
          <a:p>
            <a:pPr algn="ctr" eaLnBrk="1" hangingPunct="1">
              <a:buFontTx/>
              <a:buNone/>
            </a:pPr>
            <a:endParaRPr lang="fr-FR" altLang="fr-FR" sz="2000" b="1" dirty="0">
              <a:ea typeface="ＭＳ Ｐゴシック" panose="020B0600070205080204" pitchFamily="34" charset="-128"/>
            </a:endParaRPr>
          </a:p>
          <a:p>
            <a:pPr eaLnBrk="1" hangingPunct="1">
              <a:buFontTx/>
              <a:buNone/>
            </a:pPr>
            <a:r>
              <a:rPr lang="fr-FR" altLang="fr-FR" sz="2000" dirty="0">
                <a:ea typeface="ＭＳ Ｐゴシック" panose="020B0600070205080204" pitchFamily="34" charset="-128"/>
              </a:rPr>
              <a:t>La notion de structure est assez difficile à cerner. On serait tenté de dire que la structure d’une entreprise </a:t>
            </a:r>
          </a:p>
          <a:p>
            <a:pPr eaLnBrk="1" hangingPunct="1">
              <a:buFontTx/>
              <a:buNone/>
            </a:pPr>
            <a:r>
              <a:rPr lang="fr-FR" altLang="fr-FR" sz="2000" dirty="0">
                <a:ea typeface="ＭＳ Ｐゴシック" panose="020B0600070205080204" pitchFamily="34" charset="-128"/>
              </a:rPr>
              <a:t>correspond à son organigramme.</a:t>
            </a:r>
          </a:p>
          <a:p>
            <a:pPr eaLnBrk="1" hangingPunct="1">
              <a:buFontTx/>
              <a:buNone/>
            </a:pPr>
            <a:r>
              <a:rPr lang="fr-FR" altLang="fr-FR" sz="2000" dirty="0">
                <a:ea typeface="ＭＳ Ｐゴシック" panose="020B0600070205080204" pitchFamily="34" charset="-128"/>
              </a:rPr>
              <a:t>En fait, évoquer cette notion revient également à évoquer la manière dont le travail est organisé, coordonné.</a:t>
            </a:r>
          </a:p>
          <a:p>
            <a:pPr eaLnBrk="1" hangingPunct="1">
              <a:buFontTx/>
              <a:buNone/>
            </a:pPr>
            <a:r>
              <a:rPr lang="fr-FR" altLang="fr-FR" sz="2000" dirty="0">
                <a:ea typeface="ＭＳ Ｐゴシック" panose="020B0600070205080204" pitchFamily="34" charset="-128"/>
              </a:rPr>
              <a:t>L’exercice du pouvoir et le système de relations humaines font également partie de ce qu’il peut être appelé </a:t>
            </a:r>
          </a:p>
          <a:p>
            <a:pPr eaLnBrk="1" hangingPunct="1">
              <a:buFontTx/>
              <a:buNone/>
            </a:pPr>
            <a:r>
              <a:rPr lang="fr-FR" altLang="fr-FR" sz="2000" dirty="0">
                <a:ea typeface="ＭＳ Ｐゴシック" panose="020B0600070205080204" pitchFamily="34" charset="-128"/>
              </a:rPr>
              <a:t>le concept de "structure d’entreprise".</a:t>
            </a:r>
            <a:endParaRPr lang="fr-FR" altLang="fr-FR" sz="1200" b="1"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48AE6E51-51A5-9349-B510-1A6CCB6249AC}"/>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AD848DCD-9A8D-6548-B8D7-C95658D08CDF}"/>
              </a:ext>
            </a:extLst>
          </p:cNvPr>
          <p:cNvSpPr>
            <a:spLocks noGrp="1"/>
          </p:cNvSpPr>
          <p:nvPr>
            <p:ph type="sldNum" sz="quarter" idx="12"/>
          </p:nvPr>
        </p:nvSpPr>
        <p:spPr/>
        <p:txBody>
          <a:bodyPr/>
          <a:lstStyle/>
          <a:p>
            <a:fld id="{6D1A6996-9A38-354D-9398-FBE9F4077E8B}" type="slidenum">
              <a:rPr lang="fr-FR" smtClean="0"/>
              <a:t>12</a:t>
            </a:fld>
            <a:endParaRPr lang="fr-FR"/>
          </a:p>
        </p:txBody>
      </p:sp>
    </p:spTree>
    <p:extLst>
      <p:ext uri="{BB962C8B-B14F-4D97-AF65-F5344CB8AC3E}">
        <p14:creationId xmlns:p14="http://schemas.microsoft.com/office/powerpoint/2010/main" val="417468371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re 1">
            <a:extLst>
              <a:ext uri="{FF2B5EF4-FFF2-40B4-BE49-F238E27FC236}">
                <a16:creationId xmlns:a16="http://schemas.microsoft.com/office/drawing/2014/main" id="{F3CA93D7-5E5E-6B44-A83A-F64AB84C34A1}"/>
              </a:ext>
            </a:extLst>
          </p:cNvPr>
          <p:cNvSpPr>
            <a:spLocks noGrp="1" noChangeArrowheads="1"/>
          </p:cNvSpPr>
          <p:nvPr>
            <p:ph type="title"/>
          </p:nvPr>
        </p:nvSpPr>
        <p:spPr/>
        <p:txBody>
          <a:bodyPr/>
          <a:lstStyle/>
          <a:p>
            <a:r>
              <a:rPr lang="fr-FR" altLang="fr-FR">
                <a:ea typeface="ＭＳ Ｐゴシック" panose="020B0600070205080204" pitchFamily="34" charset="-128"/>
              </a:rPr>
              <a:t>Le modèle V.R.I.O.</a:t>
            </a:r>
          </a:p>
        </p:txBody>
      </p:sp>
      <p:sp>
        <p:nvSpPr>
          <p:cNvPr id="3" name="Espace réservé du contenu 2">
            <a:extLst>
              <a:ext uri="{FF2B5EF4-FFF2-40B4-BE49-F238E27FC236}">
                <a16:creationId xmlns:a16="http://schemas.microsoft.com/office/drawing/2014/main" id="{182C4BCE-814B-8F40-BB15-C4A9554EF012}"/>
              </a:ext>
            </a:extLst>
          </p:cNvPr>
          <p:cNvSpPr>
            <a:spLocks noGrp="1"/>
          </p:cNvSpPr>
          <p:nvPr>
            <p:ph idx="1"/>
          </p:nvPr>
        </p:nvSpPr>
        <p:spPr/>
        <p:txBody>
          <a:bodyPr/>
          <a:lstStyle/>
          <a:p>
            <a:pPr marL="0" indent="0">
              <a:buNone/>
              <a:defRPr/>
            </a:pPr>
            <a:r>
              <a:rPr lang="fr-FR" dirty="0"/>
              <a:t>VRIO est l'acronyme de :</a:t>
            </a:r>
          </a:p>
          <a:p>
            <a:pPr>
              <a:defRPr/>
            </a:pPr>
            <a:r>
              <a:rPr lang="fr-FR" b="1" dirty="0"/>
              <a:t>V </a:t>
            </a:r>
            <a:r>
              <a:rPr lang="fr-FR" dirty="0"/>
              <a:t>: Value =&gt; la valeur créée pour l'entreprise et le marché</a:t>
            </a:r>
          </a:p>
          <a:p>
            <a:pPr>
              <a:defRPr/>
            </a:pPr>
            <a:r>
              <a:rPr lang="fr-FR" b="1" dirty="0"/>
              <a:t>R </a:t>
            </a:r>
            <a:r>
              <a:rPr lang="fr-FR" dirty="0"/>
              <a:t>: </a:t>
            </a:r>
            <a:r>
              <a:rPr lang="fr-FR" dirty="0" err="1"/>
              <a:t>Rarity</a:t>
            </a:r>
            <a:r>
              <a:rPr lang="fr-FR" dirty="0"/>
              <a:t> =&gt; la rareté de la proposition</a:t>
            </a:r>
          </a:p>
          <a:p>
            <a:pPr>
              <a:defRPr/>
            </a:pPr>
            <a:r>
              <a:rPr lang="fr-FR" b="1" dirty="0"/>
              <a:t>I </a:t>
            </a:r>
            <a:r>
              <a:rPr lang="fr-FR" dirty="0"/>
              <a:t>: </a:t>
            </a:r>
            <a:r>
              <a:rPr lang="fr-FR" dirty="0" err="1"/>
              <a:t>Imitability</a:t>
            </a:r>
            <a:r>
              <a:rPr lang="fr-FR" dirty="0"/>
              <a:t> =&gt; le risque d'être imité</a:t>
            </a:r>
          </a:p>
          <a:p>
            <a:pPr>
              <a:defRPr/>
            </a:pPr>
            <a:r>
              <a:rPr lang="fr-FR" b="1" dirty="0"/>
              <a:t>O </a:t>
            </a:r>
            <a:r>
              <a:rPr lang="fr-FR" dirty="0"/>
              <a:t>: Organisation =&gt; la performance de l'Organisation en la matière</a:t>
            </a:r>
          </a:p>
          <a:p>
            <a:pPr>
              <a:defRPr/>
            </a:pPr>
            <a:endParaRPr lang="fr-FR" dirty="0"/>
          </a:p>
        </p:txBody>
      </p:sp>
      <p:sp>
        <p:nvSpPr>
          <p:cNvPr id="2" name="Espace réservé de la date 1">
            <a:extLst>
              <a:ext uri="{FF2B5EF4-FFF2-40B4-BE49-F238E27FC236}">
                <a16:creationId xmlns:a16="http://schemas.microsoft.com/office/drawing/2014/main" id="{330FB5E8-C6C4-4F48-AC4D-0081A814BBDD}"/>
              </a:ext>
            </a:extLst>
          </p:cNvPr>
          <p:cNvSpPr>
            <a:spLocks noGrp="1"/>
          </p:cNvSpPr>
          <p:nvPr>
            <p:ph type="dt" sz="half" idx="10"/>
          </p:nvPr>
        </p:nvSpPr>
        <p:spPr/>
        <p:txBody>
          <a:bodyPr/>
          <a:lstStyle/>
          <a:p>
            <a:r>
              <a:rPr lang="fr-FR"/>
              <a:t>Cours G.Zara version 2020-2021</a:t>
            </a:r>
          </a:p>
        </p:txBody>
      </p:sp>
      <p:sp>
        <p:nvSpPr>
          <p:cNvPr id="4" name="Espace réservé du numéro de diapositive 3">
            <a:extLst>
              <a:ext uri="{FF2B5EF4-FFF2-40B4-BE49-F238E27FC236}">
                <a16:creationId xmlns:a16="http://schemas.microsoft.com/office/drawing/2014/main" id="{8848BBEE-D1A6-3E48-8E7F-B1F9DEE1D9D6}"/>
              </a:ext>
            </a:extLst>
          </p:cNvPr>
          <p:cNvSpPr>
            <a:spLocks noGrp="1"/>
          </p:cNvSpPr>
          <p:nvPr>
            <p:ph type="sldNum" sz="quarter" idx="12"/>
          </p:nvPr>
        </p:nvSpPr>
        <p:spPr/>
        <p:txBody>
          <a:bodyPr/>
          <a:lstStyle/>
          <a:p>
            <a:fld id="{6D1A6996-9A38-354D-9398-FBE9F4077E8B}" type="slidenum">
              <a:rPr lang="fr-FR" smtClean="0"/>
              <a:t>120</a:t>
            </a:fld>
            <a:endParaRPr lang="fr-FR"/>
          </a:p>
        </p:txBody>
      </p:sp>
    </p:spTree>
    <p:extLst>
      <p:ext uri="{BB962C8B-B14F-4D97-AF65-F5344CB8AC3E}">
        <p14:creationId xmlns:p14="http://schemas.microsoft.com/office/powerpoint/2010/main" val="162119540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re 1">
            <a:extLst>
              <a:ext uri="{FF2B5EF4-FFF2-40B4-BE49-F238E27FC236}">
                <a16:creationId xmlns:a16="http://schemas.microsoft.com/office/drawing/2014/main" id="{326F4B44-987C-8E49-B4D2-9932490BA360}"/>
              </a:ext>
            </a:extLst>
          </p:cNvPr>
          <p:cNvSpPr>
            <a:spLocks noGrp="1" noChangeArrowheads="1"/>
          </p:cNvSpPr>
          <p:nvPr>
            <p:ph type="title"/>
          </p:nvPr>
        </p:nvSpPr>
        <p:spPr/>
        <p:txBody>
          <a:bodyPr/>
          <a:lstStyle/>
          <a:p>
            <a:r>
              <a:rPr lang="fr-FR" altLang="fr-FR">
                <a:ea typeface="ＭＳ Ｐゴシック" panose="020B0600070205080204" pitchFamily="34" charset="-128"/>
              </a:rPr>
              <a:t>Le modèle V.R.I.O.</a:t>
            </a:r>
          </a:p>
        </p:txBody>
      </p:sp>
      <p:sp>
        <p:nvSpPr>
          <p:cNvPr id="3" name="Espace réservé du contenu 2">
            <a:extLst>
              <a:ext uri="{FF2B5EF4-FFF2-40B4-BE49-F238E27FC236}">
                <a16:creationId xmlns:a16="http://schemas.microsoft.com/office/drawing/2014/main" id="{2E5A53AB-241F-7E41-975D-E735B2C7B28F}"/>
              </a:ext>
            </a:extLst>
          </p:cNvPr>
          <p:cNvSpPr>
            <a:spLocks noGrp="1"/>
          </p:cNvSpPr>
          <p:nvPr>
            <p:ph idx="1"/>
          </p:nvPr>
        </p:nvSpPr>
        <p:spPr/>
        <p:txBody>
          <a:bodyPr/>
          <a:lstStyle/>
          <a:p>
            <a:pPr>
              <a:defRPr/>
            </a:pPr>
            <a:r>
              <a:rPr lang="fr-FR" dirty="0"/>
              <a:t>La méthode consiste à passer en revue 4 dimensions dans l'ordre des lettres de l'acronyme pour évaluer comment se positionnent les ressources et les compétences de l'entreprise sur chacune d'entre elles.</a:t>
            </a:r>
          </a:p>
          <a:p>
            <a:pPr marL="0" indent="0">
              <a:buNone/>
              <a:defRPr/>
            </a:pPr>
            <a:endParaRPr lang="fr-FR" dirty="0"/>
          </a:p>
          <a:p>
            <a:pPr>
              <a:defRPr/>
            </a:pPr>
            <a:r>
              <a:rPr lang="fr-FR" dirty="0"/>
              <a:t>Le modèle offre une grille de </a:t>
            </a:r>
            <a:r>
              <a:rPr lang="fr-FR" dirty="0">
                <a:hlinkClick r:id="rId2">
                  <a:extLst>
                    <a:ext uri="{A12FA001-AC4F-418D-AE19-62706E023703}">
                      <ahyp:hlinkClr xmlns:ahyp="http://schemas.microsoft.com/office/drawing/2018/hyperlinkcolor" val="tx"/>
                    </a:ext>
                  </a:extLst>
                </a:hlinkClick>
              </a:rPr>
              <a:t>diagnostic stratégique </a:t>
            </a:r>
            <a:r>
              <a:rPr lang="fr-FR" dirty="0"/>
              <a:t>directement utilisable pour évaluer ses atouts internes (</a:t>
            </a:r>
            <a:r>
              <a:rPr lang="fr-FR" dirty="0" err="1"/>
              <a:t>cf</a:t>
            </a:r>
            <a:r>
              <a:rPr lang="fr-FR" dirty="0"/>
              <a:t> </a:t>
            </a:r>
            <a:r>
              <a:rPr lang="fr-FR" dirty="0">
                <a:hlinkClick r:id="rId3">
                  <a:extLst>
                    <a:ext uri="{A12FA001-AC4F-418D-AE19-62706E023703}">
                      <ahyp:hlinkClr xmlns:ahyp="http://schemas.microsoft.com/office/drawing/2018/hyperlinkcolor" val="tx"/>
                    </a:ext>
                  </a:extLst>
                </a:hlinkClick>
              </a:rPr>
              <a:t>analyse SWOT </a:t>
            </a:r>
            <a:r>
              <a:rPr lang="fr-FR" dirty="0"/>
              <a:t>).</a:t>
            </a:r>
          </a:p>
        </p:txBody>
      </p:sp>
      <p:sp>
        <p:nvSpPr>
          <p:cNvPr id="2" name="Espace réservé de la date 1">
            <a:extLst>
              <a:ext uri="{FF2B5EF4-FFF2-40B4-BE49-F238E27FC236}">
                <a16:creationId xmlns:a16="http://schemas.microsoft.com/office/drawing/2014/main" id="{0BE1D370-89C7-904B-A111-E6B256DA4DB6}"/>
              </a:ext>
            </a:extLst>
          </p:cNvPr>
          <p:cNvSpPr>
            <a:spLocks noGrp="1"/>
          </p:cNvSpPr>
          <p:nvPr>
            <p:ph type="dt" sz="half" idx="10"/>
          </p:nvPr>
        </p:nvSpPr>
        <p:spPr/>
        <p:txBody>
          <a:bodyPr/>
          <a:lstStyle/>
          <a:p>
            <a:r>
              <a:rPr lang="fr-FR"/>
              <a:t>Cours G.Zara version 2020-2021</a:t>
            </a:r>
          </a:p>
        </p:txBody>
      </p:sp>
      <p:sp>
        <p:nvSpPr>
          <p:cNvPr id="4" name="Espace réservé du numéro de diapositive 3">
            <a:extLst>
              <a:ext uri="{FF2B5EF4-FFF2-40B4-BE49-F238E27FC236}">
                <a16:creationId xmlns:a16="http://schemas.microsoft.com/office/drawing/2014/main" id="{05CC01DA-C486-194D-92C7-461CBFA214E1}"/>
              </a:ext>
            </a:extLst>
          </p:cNvPr>
          <p:cNvSpPr>
            <a:spLocks noGrp="1"/>
          </p:cNvSpPr>
          <p:nvPr>
            <p:ph type="sldNum" sz="quarter" idx="12"/>
          </p:nvPr>
        </p:nvSpPr>
        <p:spPr/>
        <p:txBody>
          <a:bodyPr/>
          <a:lstStyle/>
          <a:p>
            <a:fld id="{6D1A6996-9A38-354D-9398-FBE9F4077E8B}" type="slidenum">
              <a:rPr lang="fr-FR" smtClean="0"/>
              <a:t>121</a:t>
            </a:fld>
            <a:endParaRPr lang="fr-FR"/>
          </a:p>
        </p:txBody>
      </p:sp>
    </p:spTree>
    <p:extLst>
      <p:ext uri="{BB962C8B-B14F-4D97-AF65-F5344CB8AC3E}">
        <p14:creationId xmlns:p14="http://schemas.microsoft.com/office/powerpoint/2010/main" val="424630363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re 1">
            <a:extLst>
              <a:ext uri="{FF2B5EF4-FFF2-40B4-BE49-F238E27FC236}">
                <a16:creationId xmlns:a16="http://schemas.microsoft.com/office/drawing/2014/main" id="{EDCCC947-FC35-8840-9400-43D357A0A70F}"/>
              </a:ext>
            </a:extLst>
          </p:cNvPr>
          <p:cNvSpPr>
            <a:spLocks noGrp="1" noChangeArrowheads="1"/>
          </p:cNvSpPr>
          <p:nvPr>
            <p:ph type="title"/>
          </p:nvPr>
        </p:nvSpPr>
        <p:spPr/>
        <p:txBody>
          <a:bodyPr>
            <a:normAutofit fontScale="90000"/>
          </a:bodyPr>
          <a:lstStyle/>
          <a:p>
            <a:br>
              <a:rPr lang="fr-FR" altLang="fr-FR" sz="3200">
                <a:ea typeface="ＭＳ Ｐゴシック" panose="020B0600070205080204" pitchFamily="34" charset="-128"/>
              </a:rPr>
            </a:br>
            <a:r>
              <a:rPr lang="fr-FR" altLang="fr-FR" sz="3200">
                <a:ea typeface="ＭＳ Ｐゴシック" panose="020B0600070205080204" pitchFamily="34" charset="-128"/>
              </a:rPr>
              <a:t>Signification des 4 dimensions du modèle V.R.I.O.</a:t>
            </a:r>
            <a:br>
              <a:rPr lang="fr-FR" altLang="fr-FR" sz="3200">
                <a:ea typeface="ＭＳ Ｐゴシック" panose="020B0600070205080204" pitchFamily="34" charset="-128"/>
              </a:rPr>
            </a:br>
            <a:endParaRPr lang="fr-FR" altLang="fr-FR" sz="3200">
              <a:ea typeface="ＭＳ Ｐゴシック" panose="020B0600070205080204" pitchFamily="34" charset="-128"/>
            </a:endParaRPr>
          </a:p>
        </p:txBody>
      </p:sp>
      <p:sp>
        <p:nvSpPr>
          <p:cNvPr id="3" name="Espace réservé du contenu 2">
            <a:extLst>
              <a:ext uri="{FF2B5EF4-FFF2-40B4-BE49-F238E27FC236}">
                <a16:creationId xmlns:a16="http://schemas.microsoft.com/office/drawing/2014/main" id="{DD5DA047-8500-884C-A42B-1EB7E1F6830D}"/>
              </a:ext>
            </a:extLst>
          </p:cNvPr>
          <p:cNvSpPr>
            <a:spLocks noGrp="1"/>
          </p:cNvSpPr>
          <p:nvPr>
            <p:ph idx="1"/>
          </p:nvPr>
        </p:nvSpPr>
        <p:spPr>
          <a:xfrm>
            <a:off x="838200" y="1268414"/>
            <a:ext cx="10515600" cy="5121275"/>
          </a:xfrm>
        </p:spPr>
        <p:txBody>
          <a:bodyPr/>
          <a:lstStyle/>
          <a:p>
            <a:pPr marL="0" indent="0">
              <a:buNone/>
              <a:defRPr/>
            </a:pPr>
            <a:r>
              <a:rPr lang="fr-FR" sz="2000" b="1" dirty="0"/>
              <a:t>V - Value</a:t>
            </a:r>
          </a:p>
          <a:p>
            <a:pPr marL="0" indent="0">
              <a:buNone/>
              <a:defRPr/>
            </a:pPr>
            <a:r>
              <a:rPr lang="fr-FR" sz="2000" dirty="0"/>
              <a:t>Le premier point consiste à vérifier si les ressources et compétences considérées créent de la valeur pour l'entreprise </a:t>
            </a:r>
            <a:r>
              <a:rPr lang="fr-FR" sz="2000" b="1" u="sng" dirty="0"/>
              <a:t>ET </a:t>
            </a:r>
            <a:r>
              <a:rPr lang="fr-FR" sz="2000" dirty="0"/>
              <a:t>pour le client.</a:t>
            </a:r>
          </a:p>
          <a:p>
            <a:pPr marL="0" indent="0">
              <a:buNone/>
              <a:defRPr/>
            </a:pPr>
            <a:r>
              <a:rPr lang="fr-FR" sz="2000" dirty="0"/>
              <a:t>Pour l'entreprise, la dimension "Value" se traduit par la </a:t>
            </a:r>
            <a:r>
              <a:rPr lang="fr-FR" sz="2000" b="1" dirty="0"/>
              <a:t>capacité d'exploiter une opportunité ou bien de maitriser une menace </a:t>
            </a:r>
            <a:r>
              <a:rPr lang="fr-FR" sz="2000" dirty="0"/>
              <a:t>.</a:t>
            </a:r>
          </a:p>
          <a:p>
            <a:pPr marL="0" indent="0">
              <a:buNone/>
              <a:defRPr/>
            </a:pPr>
            <a:r>
              <a:rPr lang="fr-FR" sz="2000" dirty="0"/>
              <a:t>Les ressources et compétences sont également de valeur si elles apportent, du point de vue du client, un rapport qualité/prix optimal, en jouant sur l'un ou l'autre terme de la division.</a:t>
            </a:r>
          </a:p>
          <a:p>
            <a:pPr marL="0" indent="0">
              <a:buNone/>
              <a:defRPr/>
            </a:pPr>
            <a:r>
              <a:rPr lang="fr-FR" sz="2000" dirty="0"/>
              <a:t>Par exemple en augmentant la différentiation pour maximiser la qualité perçue. Ou bien en adoptant des prix très compétitifs par rapport à la concurrence pour un panier de fonctionnalités identique à ce qui se pratique communément.</a:t>
            </a:r>
          </a:p>
          <a:p>
            <a:pPr marL="0" indent="0">
              <a:buNone/>
              <a:defRPr/>
            </a:pPr>
            <a:endParaRPr lang="fr-FR" sz="2000" dirty="0">
              <a:hlinkClick r:id="rId2">
                <a:extLst>
                  <a:ext uri="{A12FA001-AC4F-418D-AE19-62706E023703}">
                    <ahyp:hlinkClr xmlns:ahyp="http://schemas.microsoft.com/office/drawing/2018/hyperlinkcolor" val="tx"/>
                  </a:ext>
                </a:extLst>
              </a:hlinkClick>
            </a:endParaRPr>
          </a:p>
          <a:p>
            <a:pPr marL="0" indent="0">
              <a:buNone/>
              <a:defRPr/>
            </a:pPr>
            <a:r>
              <a:rPr lang="fr-FR" sz="2000" b="1" dirty="0">
                <a:hlinkClick r:id="rId2">
                  <a:extLst>
                    <a:ext uri="{A12FA001-AC4F-418D-AE19-62706E023703}">
                      <ahyp:hlinkClr xmlns:ahyp="http://schemas.microsoft.com/office/drawing/2018/hyperlinkcolor" val="tx"/>
                    </a:ext>
                  </a:extLst>
                </a:hlinkClick>
              </a:rPr>
              <a:t>L'étude de la chaine de valeur </a:t>
            </a:r>
            <a:r>
              <a:rPr lang="fr-FR" sz="2000" dirty="0"/>
              <a:t>est l'outil adapté pour réaliser cette analyse. Il permet d'identifier les sources de valeur tout au long des processus mis en œuvre pour acheter, produire, et délivrer l'offre aux clients.</a:t>
            </a:r>
          </a:p>
          <a:p>
            <a:pPr>
              <a:defRPr/>
            </a:pPr>
            <a:endParaRPr lang="fr-FR" sz="1800" dirty="0"/>
          </a:p>
        </p:txBody>
      </p:sp>
      <p:sp>
        <p:nvSpPr>
          <p:cNvPr id="2" name="Espace réservé de la date 1">
            <a:extLst>
              <a:ext uri="{FF2B5EF4-FFF2-40B4-BE49-F238E27FC236}">
                <a16:creationId xmlns:a16="http://schemas.microsoft.com/office/drawing/2014/main" id="{3EE816DD-42B5-744F-B695-33519C0B667D}"/>
              </a:ext>
            </a:extLst>
          </p:cNvPr>
          <p:cNvSpPr>
            <a:spLocks noGrp="1"/>
          </p:cNvSpPr>
          <p:nvPr>
            <p:ph type="dt" sz="half" idx="10"/>
          </p:nvPr>
        </p:nvSpPr>
        <p:spPr/>
        <p:txBody>
          <a:bodyPr/>
          <a:lstStyle/>
          <a:p>
            <a:r>
              <a:rPr lang="fr-FR"/>
              <a:t>Cours G.Zara version 2020-2021</a:t>
            </a:r>
          </a:p>
        </p:txBody>
      </p:sp>
      <p:sp>
        <p:nvSpPr>
          <p:cNvPr id="4" name="Espace réservé du numéro de diapositive 3">
            <a:extLst>
              <a:ext uri="{FF2B5EF4-FFF2-40B4-BE49-F238E27FC236}">
                <a16:creationId xmlns:a16="http://schemas.microsoft.com/office/drawing/2014/main" id="{BFE9E2F0-FF7C-D442-B86D-46431F6E5F23}"/>
              </a:ext>
            </a:extLst>
          </p:cNvPr>
          <p:cNvSpPr>
            <a:spLocks noGrp="1"/>
          </p:cNvSpPr>
          <p:nvPr>
            <p:ph type="sldNum" sz="quarter" idx="12"/>
          </p:nvPr>
        </p:nvSpPr>
        <p:spPr/>
        <p:txBody>
          <a:bodyPr/>
          <a:lstStyle/>
          <a:p>
            <a:fld id="{6D1A6996-9A38-354D-9398-FBE9F4077E8B}" type="slidenum">
              <a:rPr lang="fr-FR" smtClean="0"/>
              <a:t>122</a:t>
            </a:fld>
            <a:endParaRPr lang="fr-FR"/>
          </a:p>
        </p:txBody>
      </p:sp>
    </p:spTree>
    <p:extLst>
      <p:ext uri="{BB962C8B-B14F-4D97-AF65-F5344CB8AC3E}">
        <p14:creationId xmlns:p14="http://schemas.microsoft.com/office/powerpoint/2010/main" val="41694363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re 1">
            <a:extLst>
              <a:ext uri="{FF2B5EF4-FFF2-40B4-BE49-F238E27FC236}">
                <a16:creationId xmlns:a16="http://schemas.microsoft.com/office/drawing/2014/main" id="{5A5D653D-A9F5-EA44-AF81-7271261F1213}"/>
              </a:ext>
            </a:extLst>
          </p:cNvPr>
          <p:cNvSpPr>
            <a:spLocks noGrp="1" noChangeArrowheads="1"/>
          </p:cNvSpPr>
          <p:nvPr>
            <p:ph type="title"/>
          </p:nvPr>
        </p:nvSpPr>
        <p:spPr>
          <a:xfrm>
            <a:off x="1981200" y="44450"/>
            <a:ext cx="8229600" cy="1143000"/>
          </a:xfrm>
        </p:spPr>
        <p:txBody>
          <a:bodyPr/>
          <a:lstStyle/>
          <a:p>
            <a:br>
              <a:rPr lang="fr-FR" altLang="fr-FR" sz="3200">
                <a:ea typeface="ＭＳ Ｐゴシック" panose="020B0600070205080204" pitchFamily="34" charset="-128"/>
              </a:rPr>
            </a:br>
            <a:r>
              <a:rPr lang="fr-FR" altLang="fr-FR" sz="3200">
                <a:ea typeface="ＭＳ Ｐゴシック" panose="020B0600070205080204" pitchFamily="34" charset="-128"/>
              </a:rPr>
              <a:t>Signification des 4 dimensions du modèle V.R.I.O.</a:t>
            </a:r>
          </a:p>
        </p:txBody>
      </p:sp>
      <p:sp>
        <p:nvSpPr>
          <p:cNvPr id="3" name="Espace réservé du contenu 2">
            <a:extLst>
              <a:ext uri="{FF2B5EF4-FFF2-40B4-BE49-F238E27FC236}">
                <a16:creationId xmlns:a16="http://schemas.microsoft.com/office/drawing/2014/main" id="{559C18B9-7ED0-0F47-B1D0-8E8A8C0CE879}"/>
              </a:ext>
            </a:extLst>
          </p:cNvPr>
          <p:cNvSpPr>
            <a:spLocks noGrp="1"/>
          </p:cNvSpPr>
          <p:nvPr>
            <p:ph idx="1"/>
          </p:nvPr>
        </p:nvSpPr>
        <p:spPr/>
        <p:txBody>
          <a:bodyPr/>
          <a:lstStyle/>
          <a:p>
            <a:pPr marL="0" indent="0">
              <a:buNone/>
              <a:defRPr/>
            </a:pPr>
            <a:r>
              <a:rPr lang="fr-FR" sz="2400" b="1" dirty="0"/>
              <a:t>R - </a:t>
            </a:r>
            <a:r>
              <a:rPr lang="fr-FR" sz="2400" b="1" dirty="0" err="1"/>
              <a:t>Rarity</a:t>
            </a:r>
            <a:endParaRPr lang="fr-FR" sz="2400" b="1" dirty="0"/>
          </a:p>
          <a:p>
            <a:pPr marL="0" indent="0">
              <a:buNone/>
              <a:defRPr/>
            </a:pPr>
            <a:r>
              <a:rPr lang="fr-FR" sz="2400" dirty="0"/>
              <a:t>Il est question de capacités rares lorsque les ressources et compétences sont détenues par un, ou très peu d'acteurs sur un secteur d'activité.</a:t>
            </a:r>
          </a:p>
          <a:p>
            <a:pPr marL="0" indent="0">
              <a:buNone/>
              <a:defRPr/>
            </a:pPr>
            <a:r>
              <a:rPr lang="fr-FR" sz="2400" dirty="0"/>
              <a:t>Cette rareté existe lorsque les éléments en question sont très difficile à obtenir.</a:t>
            </a:r>
          </a:p>
          <a:p>
            <a:pPr marL="0" indent="0">
              <a:buNone/>
              <a:defRPr/>
            </a:pPr>
            <a:r>
              <a:rPr lang="fr-FR" sz="2400" dirty="0"/>
              <a:t>Par exemple un savoir-faire unique acquis sur de très nombreuses années qui nécessite un tour de main expérimenté comme on le rencontre dans certaines activités mécaniques. Ou bien un brevet bloquant tout nouvel entrant.</a:t>
            </a:r>
          </a:p>
          <a:p>
            <a:pPr>
              <a:defRPr/>
            </a:pPr>
            <a:endParaRPr lang="fr-FR" sz="2400" dirty="0"/>
          </a:p>
        </p:txBody>
      </p:sp>
      <p:sp>
        <p:nvSpPr>
          <p:cNvPr id="2" name="Espace réservé de la date 1">
            <a:extLst>
              <a:ext uri="{FF2B5EF4-FFF2-40B4-BE49-F238E27FC236}">
                <a16:creationId xmlns:a16="http://schemas.microsoft.com/office/drawing/2014/main" id="{B535C5E1-0531-E744-8831-C51F482F3DFC}"/>
              </a:ext>
            </a:extLst>
          </p:cNvPr>
          <p:cNvSpPr>
            <a:spLocks noGrp="1"/>
          </p:cNvSpPr>
          <p:nvPr>
            <p:ph type="dt" sz="half" idx="10"/>
          </p:nvPr>
        </p:nvSpPr>
        <p:spPr/>
        <p:txBody>
          <a:bodyPr/>
          <a:lstStyle/>
          <a:p>
            <a:r>
              <a:rPr lang="fr-FR"/>
              <a:t>Cours G.Zara version 2020-2021</a:t>
            </a:r>
          </a:p>
        </p:txBody>
      </p:sp>
      <p:sp>
        <p:nvSpPr>
          <p:cNvPr id="4" name="Espace réservé du numéro de diapositive 3">
            <a:extLst>
              <a:ext uri="{FF2B5EF4-FFF2-40B4-BE49-F238E27FC236}">
                <a16:creationId xmlns:a16="http://schemas.microsoft.com/office/drawing/2014/main" id="{5DE15F16-594A-984A-A79F-51475A425FFE}"/>
              </a:ext>
            </a:extLst>
          </p:cNvPr>
          <p:cNvSpPr>
            <a:spLocks noGrp="1"/>
          </p:cNvSpPr>
          <p:nvPr>
            <p:ph type="sldNum" sz="quarter" idx="12"/>
          </p:nvPr>
        </p:nvSpPr>
        <p:spPr/>
        <p:txBody>
          <a:bodyPr/>
          <a:lstStyle/>
          <a:p>
            <a:fld id="{6D1A6996-9A38-354D-9398-FBE9F4077E8B}" type="slidenum">
              <a:rPr lang="fr-FR" smtClean="0"/>
              <a:t>123</a:t>
            </a:fld>
            <a:endParaRPr lang="fr-FR"/>
          </a:p>
        </p:txBody>
      </p:sp>
    </p:spTree>
    <p:extLst>
      <p:ext uri="{BB962C8B-B14F-4D97-AF65-F5344CB8AC3E}">
        <p14:creationId xmlns:p14="http://schemas.microsoft.com/office/powerpoint/2010/main" val="291632051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re 1">
            <a:extLst>
              <a:ext uri="{FF2B5EF4-FFF2-40B4-BE49-F238E27FC236}">
                <a16:creationId xmlns:a16="http://schemas.microsoft.com/office/drawing/2014/main" id="{B2880EE7-E3AB-BA45-B6E1-58CD331B6356}"/>
              </a:ext>
            </a:extLst>
          </p:cNvPr>
          <p:cNvSpPr>
            <a:spLocks noGrp="1" noChangeArrowheads="1"/>
          </p:cNvSpPr>
          <p:nvPr>
            <p:ph type="title"/>
          </p:nvPr>
        </p:nvSpPr>
        <p:spPr>
          <a:xfrm>
            <a:off x="1981200" y="44450"/>
            <a:ext cx="8229600" cy="1143000"/>
          </a:xfrm>
        </p:spPr>
        <p:txBody>
          <a:bodyPr/>
          <a:lstStyle/>
          <a:p>
            <a:br>
              <a:rPr lang="fr-FR" altLang="fr-FR" sz="3200">
                <a:ea typeface="ＭＳ Ｐゴシック" panose="020B0600070205080204" pitchFamily="34" charset="-128"/>
              </a:rPr>
            </a:br>
            <a:r>
              <a:rPr lang="fr-FR" altLang="fr-FR" sz="3200">
                <a:ea typeface="ＭＳ Ｐゴシック" panose="020B0600070205080204" pitchFamily="34" charset="-128"/>
              </a:rPr>
              <a:t>Signification des 4 dimensions du modèle V.R.I.O.</a:t>
            </a:r>
          </a:p>
        </p:txBody>
      </p:sp>
      <p:sp>
        <p:nvSpPr>
          <p:cNvPr id="3" name="Espace réservé du contenu 2">
            <a:extLst>
              <a:ext uri="{FF2B5EF4-FFF2-40B4-BE49-F238E27FC236}">
                <a16:creationId xmlns:a16="http://schemas.microsoft.com/office/drawing/2014/main" id="{7DED2007-B73C-5F49-90C9-5645BA8E8F36}"/>
              </a:ext>
            </a:extLst>
          </p:cNvPr>
          <p:cNvSpPr>
            <a:spLocks noGrp="1"/>
          </p:cNvSpPr>
          <p:nvPr>
            <p:ph idx="1"/>
          </p:nvPr>
        </p:nvSpPr>
        <p:spPr/>
        <p:txBody>
          <a:bodyPr/>
          <a:lstStyle/>
          <a:p>
            <a:pPr marL="0" indent="0">
              <a:buNone/>
              <a:defRPr/>
            </a:pPr>
            <a:r>
              <a:rPr lang="fr-FR" b="1" dirty="0"/>
              <a:t>I- </a:t>
            </a:r>
            <a:r>
              <a:rPr lang="fr-FR" b="1" dirty="0" err="1"/>
              <a:t>Imitability</a:t>
            </a:r>
            <a:r>
              <a:rPr lang="fr-FR" b="1" dirty="0"/>
              <a:t> 1/2</a:t>
            </a:r>
          </a:p>
          <a:p>
            <a:pPr marL="0" indent="0">
              <a:buNone/>
              <a:defRPr/>
            </a:pPr>
            <a:r>
              <a:rPr lang="fr-FR" dirty="0"/>
              <a:t>L'évaluation de ce point porte sur la capacité d'entreprises concurrentes à imiter en dupliquant la ressource ou la compétence en jeu. </a:t>
            </a:r>
          </a:p>
          <a:p>
            <a:pPr marL="0" indent="0">
              <a:buNone/>
              <a:defRPr/>
            </a:pPr>
            <a:r>
              <a:rPr lang="fr-FR" dirty="0"/>
              <a:t>C'est également le cas en produisant une offre substituable.</a:t>
            </a:r>
          </a:p>
          <a:p>
            <a:pPr marL="0" indent="0">
              <a:buNone/>
              <a:defRPr/>
            </a:pPr>
            <a:r>
              <a:rPr lang="fr-FR" dirty="0"/>
              <a:t>Une stratégie d'imitation très couteuse pour les autres compétiteurs renforce l'avantage concurrentiel détenu.</a:t>
            </a:r>
          </a:p>
          <a:p>
            <a:pPr>
              <a:defRPr/>
            </a:pPr>
            <a:endParaRPr lang="fr-FR" dirty="0"/>
          </a:p>
        </p:txBody>
      </p:sp>
      <p:sp>
        <p:nvSpPr>
          <p:cNvPr id="2" name="Espace réservé de la date 1">
            <a:extLst>
              <a:ext uri="{FF2B5EF4-FFF2-40B4-BE49-F238E27FC236}">
                <a16:creationId xmlns:a16="http://schemas.microsoft.com/office/drawing/2014/main" id="{67DC5E21-B7F3-1642-B6D6-BEE44A9D2871}"/>
              </a:ext>
            </a:extLst>
          </p:cNvPr>
          <p:cNvSpPr>
            <a:spLocks noGrp="1"/>
          </p:cNvSpPr>
          <p:nvPr>
            <p:ph type="dt" sz="half" idx="10"/>
          </p:nvPr>
        </p:nvSpPr>
        <p:spPr/>
        <p:txBody>
          <a:bodyPr/>
          <a:lstStyle/>
          <a:p>
            <a:r>
              <a:rPr lang="fr-FR"/>
              <a:t>Cours G.Zara version 2020-2021</a:t>
            </a:r>
          </a:p>
        </p:txBody>
      </p:sp>
      <p:sp>
        <p:nvSpPr>
          <p:cNvPr id="4" name="Espace réservé du numéro de diapositive 3">
            <a:extLst>
              <a:ext uri="{FF2B5EF4-FFF2-40B4-BE49-F238E27FC236}">
                <a16:creationId xmlns:a16="http://schemas.microsoft.com/office/drawing/2014/main" id="{15536C07-2175-D646-AC42-AB4288ABF3FB}"/>
              </a:ext>
            </a:extLst>
          </p:cNvPr>
          <p:cNvSpPr>
            <a:spLocks noGrp="1"/>
          </p:cNvSpPr>
          <p:nvPr>
            <p:ph type="sldNum" sz="quarter" idx="12"/>
          </p:nvPr>
        </p:nvSpPr>
        <p:spPr/>
        <p:txBody>
          <a:bodyPr/>
          <a:lstStyle/>
          <a:p>
            <a:fld id="{6D1A6996-9A38-354D-9398-FBE9F4077E8B}" type="slidenum">
              <a:rPr lang="fr-FR" smtClean="0"/>
              <a:t>124</a:t>
            </a:fld>
            <a:endParaRPr lang="fr-FR"/>
          </a:p>
        </p:txBody>
      </p:sp>
    </p:spTree>
    <p:extLst>
      <p:ext uri="{BB962C8B-B14F-4D97-AF65-F5344CB8AC3E}">
        <p14:creationId xmlns:p14="http://schemas.microsoft.com/office/powerpoint/2010/main" val="74832889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re 1">
            <a:extLst>
              <a:ext uri="{FF2B5EF4-FFF2-40B4-BE49-F238E27FC236}">
                <a16:creationId xmlns:a16="http://schemas.microsoft.com/office/drawing/2014/main" id="{E6E6B3F9-FDEE-AF47-87D4-329E2CA6D6B6}"/>
              </a:ext>
            </a:extLst>
          </p:cNvPr>
          <p:cNvSpPr>
            <a:spLocks noGrp="1" noChangeArrowheads="1"/>
          </p:cNvSpPr>
          <p:nvPr>
            <p:ph type="title"/>
          </p:nvPr>
        </p:nvSpPr>
        <p:spPr/>
        <p:txBody>
          <a:bodyPr>
            <a:normAutofit fontScale="90000"/>
          </a:bodyPr>
          <a:lstStyle/>
          <a:p>
            <a:br>
              <a:rPr lang="fr-FR" altLang="fr-FR" sz="3200">
                <a:ea typeface="ＭＳ Ｐゴシック" panose="020B0600070205080204" pitchFamily="34" charset="-128"/>
              </a:rPr>
            </a:br>
            <a:r>
              <a:rPr lang="fr-FR" altLang="fr-FR" sz="3200">
                <a:ea typeface="ＭＳ Ｐゴシック" panose="020B0600070205080204" pitchFamily="34" charset="-128"/>
              </a:rPr>
              <a:t>Signification des 4 dimensions du modèle V.R.I.O.</a:t>
            </a:r>
            <a:br>
              <a:rPr lang="fr-FR" altLang="fr-FR" sz="3200">
                <a:ea typeface="ＭＳ Ｐゴシック" panose="020B0600070205080204" pitchFamily="34" charset="-128"/>
              </a:rPr>
            </a:br>
            <a:endParaRPr lang="fr-FR" altLang="fr-FR" sz="3200">
              <a:ea typeface="ＭＳ Ｐゴシック" panose="020B0600070205080204" pitchFamily="34" charset="-128"/>
            </a:endParaRPr>
          </a:p>
        </p:txBody>
      </p:sp>
      <p:sp>
        <p:nvSpPr>
          <p:cNvPr id="3" name="Espace réservé du contenu 2">
            <a:extLst>
              <a:ext uri="{FF2B5EF4-FFF2-40B4-BE49-F238E27FC236}">
                <a16:creationId xmlns:a16="http://schemas.microsoft.com/office/drawing/2014/main" id="{7AE3E308-1AD5-6746-9ABE-8C03E506E4E7}"/>
              </a:ext>
            </a:extLst>
          </p:cNvPr>
          <p:cNvSpPr>
            <a:spLocks noGrp="1"/>
          </p:cNvSpPr>
          <p:nvPr>
            <p:ph idx="1"/>
          </p:nvPr>
        </p:nvSpPr>
        <p:spPr>
          <a:xfrm>
            <a:off x="838200" y="1587254"/>
            <a:ext cx="10791092" cy="4525963"/>
          </a:xfrm>
        </p:spPr>
        <p:txBody>
          <a:bodyPr/>
          <a:lstStyle/>
          <a:p>
            <a:pPr marL="0" indent="0">
              <a:buNone/>
              <a:defRPr/>
            </a:pPr>
            <a:r>
              <a:rPr lang="fr-FR" sz="2400" b="1" dirty="0"/>
              <a:t>I- </a:t>
            </a:r>
            <a:r>
              <a:rPr lang="fr-FR" sz="2400" b="1" dirty="0" err="1"/>
              <a:t>Imitability</a:t>
            </a:r>
            <a:r>
              <a:rPr lang="fr-FR" sz="2400" b="1" dirty="0"/>
              <a:t> 2/2</a:t>
            </a:r>
          </a:p>
          <a:p>
            <a:pPr marL="0" indent="0">
              <a:buNone/>
              <a:defRPr/>
            </a:pPr>
            <a:r>
              <a:rPr lang="fr-FR" sz="2400" dirty="0"/>
              <a:t>Plusieurs raisons peuvent rendre une capacité inimitable, comme :</a:t>
            </a:r>
          </a:p>
          <a:p>
            <a:pPr>
              <a:defRPr/>
            </a:pPr>
            <a:r>
              <a:rPr lang="fr-FR" sz="2400" dirty="0"/>
              <a:t> Une accumulation complexe de savoir-faire. Il est alors difficile de distinguer ce qui concourt réellement au succès.</a:t>
            </a:r>
          </a:p>
          <a:p>
            <a:pPr>
              <a:defRPr/>
            </a:pPr>
            <a:r>
              <a:rPr lang="fr-FR" sz="2400" dirty="0"/>
              <a:t>De nombreuses entreprises ont connu des échecs en pensant qu'il suffisait d'acquérir des ressources et des savoir-faire pour challenger le leader en place depuis des années...</a:t>
            </a:r>
          </a:p>
          <a:p>
            <a:pPr>
              <a:defRPr/>
            </a:pPr>
            <a:r>
              <a:rPr lang="fr-FR" sz="2400" dirty="0"/>
              <a:t> Une culture d'entreprise singulière qui s'est construite au fil des années, des entrées et sorties d’individus, des interactions particulières, des événements vécus...</a:t>
            </a:r>
          </a:p>
          <a:p>
            <a:pPr marL="0" indent="0">
              <a:buNone/>
              <a:defRPr/>
            </a:pPr>
            <a:endParaRPr lang="fr-FR" sz="2400" dirty="0"/>
          </a:p>
        </p:txBody>
      </p:sp>
      <p:sp>
        <p:nvSpPr>
          <p:cNvPr id="2" name="Espace réservé de la date 1">
            <a:extLst>
              <a:ext uri="{FF2B5EF4-FFF2-40B4-BE49-F238E27FC236}">
                <a16:creationId xmlns:a16="http://schemas.microsoft.com/office/drawing/2014/main" id="{C25D8122-432D-8B42-93FA-FC12B530005A}"/>
              </a:ext>
            </a:extLst>
          </p:cNvPr>
          <p:cNvSpPr>
            <a:spLocks noGrp="1"/>
          </p:cNvSpPr>
          <p:nvPr>
            <p:ph type="dt" sz="half" idx="10"/>
          </p:nvPr>
        </p:nvSpPr>
        <p:spPr/>
        <p:txBody>
          <a:bodyPr/>
          <a:lstStyle/>
          <a:p>
            <a:r>
              <a:rPr lang="fr-FR"/>
              <a:t>Cours G.Zara version 2020-2021</a:t>
            </a:r>
          </a:p>
        </p:txBody>
      </p:sp>
      <p:sp>
        <p:nvSpPr>
          <p:cNvPr id="4" name="Espace réservé du numéro de diapositive 3">
            <a:extLst>
              <a:ext uri="{FF2B5EF4-FFF2-40B4-BE49-F238E27FC236}">
                <a16:creationId xmlns:a16="http://schemas.microsoft.com/office/drawing/2014/main" id="{60B15AEF-8544-DF40-958E-0CA99BEAC7D5}"/>
              </a:ext>
            </a:extLst>
          </p:cNvPr>
          <p:cNvSpPr>
            <a:spLocks noGrp="1"/>
          </p:cNvSpPr>
          <p:nvPr>
            <p:ph type="sldNum" sz="quarter" idx="12"/>
          </p:nvPr>
        </p:nvSpPr>
        <p:spPr/>
        <p:txBody>
          <a:bodyPr/>
          <a:lstStyle/>
          <a:p>
            <a:fld id="{6D1A6996-9A38-354D-9398-FBE9F4077E8B}" type="slidenum">
              <a:rPr lang="fr-FR" smtClean="0"/>
              <a:t>125</a:t>
            </a:fld>
            <a:endParaRPr lang="fr-FR"/>
          </a:p>
        </p:txBody>
      </p:sp>
    </p:spTree>
    <p:extLst>
      <p:ext uri="{BB962C8B-B14F-4D97-AF65-F5344CB8AC3E}">
        <p14:creationId xmlns:p14="http://schemas.microsoft.com/office/powerpoint/2010/main" val="280900818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re 1">
            <a:extLst>
              <a:ext uri="{FF2B5EF4-FFF2-40B4-BE49-F238E27FC236}">
                <a16:creationId xmlns:a16="http://schemas.microsoft.com/office/drawing/2014/main" id="{185517E3-08E0-5747-A4E2-7363F69F70DD}"/>
              </a:ext>
            </a:extLst>
          </p:cNvPr>
          <p:cNvSpPr>
            <a:spLocks noGrp="1" noChangeArrowheads="1"/>
          </p:cNvSpPr>
          <p:nvPr>
            <p:ph type="title"/>
          </p:nvPr>
        </p:nvSpPr>
        <p:spPr/>
        <p:txBody>
          <a:bodyPr/>
          <a:lstStyle/>
          <a:p>
            <a:r>
              <a:rPr lang="fr-FR" altLang="fr-FR">
                <a:ea typeface="ＭＳ Ｐゴシック" panose="020B0600070205080204" pitchFamily="34" charset="-128"/>
              </a:rPr>
              <a:t>Signification des 4 dimensions du modèle V.R.I.O.</a:t>
            </a:r>
          </a:p>
        </p:txBody>
      </p:sp>
      <p:sp>
        <p:nvSpPr>
          <p:cNvPr id="3" name="Espace réservé du contenu 2">
            <a:extLst>
              <a:ext uri="{FF2B5EF4-FFF2-40B4-BE49-F238E27FC236}">
                <a16:creationId xmlns:a16="http://schemas.microsoft.com/office/drawing/2014/main" id="{603DAD05-3324-A348-8B3E-3108FBA4CBE9}"/>
              </a:ext>
            </a:extLst>
          </p:cNvPr>
          <p:cNvSpPr>
            <a:spLocks noGrp="1"/>
          </p:cNvSpPr>
          <p:nvPr>
            <p:ph idx="1"/>
          </p:nvPr>
        </p:nvSpPr>
        <p:spPr/>
        <p:txBody>
          <a:bodyPr/>
          <a:lstStyle/>
          <a:p>
            <a:pPr marL="0" indent="0">
              <a:buNone/>
              <a:defRPr/>
            </a:pPr>
            <a:r>
              <a:rPr lang="fr-FR" b="1" dirty="0"/>
              <a:t>O - Organisation</a:t>
            </a:r>
          </a:p>
          <a:p>
            <a:pPr>
              <a:defRPr/>
            </a:pPr>
            <a:r>
              <a:rPr lang="fr-FR" dirty="0"/>
              <a:t>Cette dernière dimension concerne l'exploitation des </a:t>
            </a:r>
            <a:r>
              <a:rPr lang="fr-FR" dirty="0">
                <a:hlinkClick r:id="rId2">
                  <a:extLst>
                    <a:ext uri="{A12FA001-AC4F-418D-AE19-62706E023703}">
                      <ahyp:hlinkClr xmlns:ahyp="http://schemas.microsoft.com/office/drawing/2018/hyperlinkcolor" val="tx"/>
                    </a:ext>
                  </a:extLst>
                </a:hlinkClick>
              </a:rPr>
              <a:t>ressources et compétences par l'organisation </a:t>
            </a:r>
            <a:r>
              <a:rPr lang="fr-FR" dirty="0"/>
              <a:t>.</a:t>
            </a:r>
          </a:p>
          <a:p>
            <a:pPr marL="0" indent="0">
              <a:buNone/>
              <a:defRPr/>
            </a:pPr>
            <a:endParaRPr lang="fr-FR" dirty="0"/>
          </a:p>
          <a:p>
            <a:pPr>
              <a:defRPr/>
            </a:pPr>
            <a:r>
              <a:rPr lang="fr-FR" dirty="0"/>
              <a:t>Notamment comment les systèmes de management, d'information, mais aussi la structure intègrent et développent les capacités stratégiques en question.</a:t>
            </a:r>
          </a:p>
          <a:p>
            <a:pPr>
              <a:defRPr/>
            </a:pPr>
            <a:endParaRPr lang="fr-FR" dirty="0"/>
          </a:p>
        </p:txBody>
      </p:sp>
      <p:sp>
        <p:nvSpPr>
          <p:cNvPr id="2" name="Espace réservé de la date 1">
            <a:extLst>
              <a:ext uri="{FF2B5EF4-FFF2-40B4-BE49-F238E27FC236}">
                <a16:creationId xmlns:a16="http://schemas.microsoft.com/office/drawing/2014/main" id="{FC80AD67-0352-2C42-8BEE-C35F28971FDE}"/>
              </a:ext>
            </a:extLst>
          </p:cNvPr>
          <p:cNvSpPr>
            <a:spLocks noGrp="1"/>
          </p:cNvSpPr>
          <p:nvPr>
            <p:ph type="dt" sz="half" idx="10"/>
          </p:nvPr>
        </p:nvSpPr>
        <p:spPr/>
        <p:txBody>
          <a:bodyPr/>
          <a:lstStyle/>
          <a:p>
            <a:r>
              <a:rPr lang="fr-FR"/>
              <a:t>Cours G.Zara version 2020-2021</a:t>
            </a:r>
          </a:p>
        </p:txBody>
      </p:sp>
      <p:sp>
        <p:nvSpPr>
          <p:cNvPr id="4" name="Espace réservé du numéro de diapositive 3">
            <a:extLst>
              <a:ext uri="{FF2B5EF4-FFF2-40B4-BE49-F238E27FC236}">
                <a16:creationId xmlns:a16="http://schemas.microsoft.com/office/drawing/2014/main" id="{6864D3F8-D4BF-1043-AF30-ED6FFBD265A0}"/>
              </a:ext>
            </a:extLst>
          </p:cNvPr>
          <p:cNvSpPr>
            <a:spLocks noGrp="1"/>
          </p:cNvSpPr>
          <p:nvPr>
            <p:ph type="sldNum" sz="quarter" idx="12"/>
          </p:nvPr>
        </p:nvSpPr>
        <p:spPr/>
        <p:txBody>
          <a:bodyPr/>
          <a:lstStyle/>
          <a:p>
            <a:fld id="{6D1A6996-9A38-354D-9398-FBE9F4077E8B}" type="slidenum">
              <a:rPr lang="fr-FR" smtClean="0"/>
              <a:t>126</a:t>
            </a:fld>
            <a:endParaRPr lang="fr-FR"/>
          </a:p>
        </p:txBody>
      </p:sp>
    </p:spTree>
    <p:extLst>
      <p:ext uri="{BB962C8B-B14F-4D97-AF65-F5344CB8AC3E}">
        <p14:creationId xmlns:p14="http://schemas.microsoft.com/office/powerpoint/2010/main" val="282230907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Flèche vers le bas 25">
            <a:extLst>
              <a:ext uri="{FF2B5EF4-FFF2-40B4-BE49-F238E27FC236}">
                <a16:creationId xmlns:a16="http://schemas.microsoft.com/office/drawing/2014/main" id="{22A4FC92-62AF-6348-BBB9-0477082FA0F8}"/>
              </a:ext>
            </a:extLst>
          </p:cNvPr>
          <p:cNvSpPr>
            <a:spLocks noChangeArrowheads="1"/>
          </p:cNvSpPr>
          <p:nvPr/>
        </p:nvSpPr>
        <p:spPr bwMode="auto">
          <a:xfrm>
            <a:off x="2927350" y="1222375"/>
            <a:ext cx="412750" cy="4300538"/>
          </a:xfrm>
          <a:prstGeom prst="downArrow">
            <a:avLst>
              <a:gd name="adj1" fmla="val 50000"/>
              <a:gd name="adj2" fmla="val 43848"/>
            </a:avLst>
          </a:prstGeom>
          <a:solidFill>
            <a:srgbClr val="FFFF00"/>
          </a:solidFill>
          <a:ln w="12700"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
        <p:nvSpPr>
          <p:cNvPr id="83970" name="Titre 1">
            <a:extLst>
              <a:ext uri="{FF2B5EF4-FFF2-40B4-BE49-F238E27FC236}">
                <a16:creationId xmlns:a16="http://schemas.microsoft.com/office/drawing/2014/main" id="{8368B90B-88F0-154F-B1BE-D91B3EE1CB87}"/>
              </a:ext>
            </a:extLst>
          </p:cNvPr>
          <p:cNvSpPr>
            <a:spLocks noGrp="1" noChangeArrowheads="1"/>
          </p:cNvSpPr>
          <p:nvPr>
            <p:ph type="title"/>
          </p:nvPr>
        </p:nvSpPr>
        <p:spPr>
          <a:xfrm>
            <a:off x="1981200" y="-100013"/>
            <a:ext cx="8229600" cy="1143001"/>
          </a:xfrm>
        </p:spPr>
        <p:txBody>
          <a:bodyPr/>
          <a:lstStyle/>
          <a:p>
            <a:r>
              <a:rPr lang="fr-FR" altLang="fr-FR" sz="4000">
                <a:ea typeface="ＭＳ Ｐゴシック" panose="020B0600070205080204" pitchFamily="34" charset="-128"/>
              </a:rPr>
              <a:t>SYNTHÈSE DU MODÈLE V.R.I.O.</a:t>
            </a:r>
          </a:p>
        </p:txBody>
      </p:sp>
      <p:sp>
        <p:nvSpPr>
          <p:cNvPr id="83971" name="Rectangle avec flèche vers la droite 6">
            <a:extLst>
              <a:ext uri="{FF2B5EF4-FFF2-40B4-BE49-F238E27FC236}">
                <a16:creationId xmlns:a16="http://schemas.microsoft.com/office/drawing/2014/main" id="{CC0A8982-6897-E548-B8F6-1021844A210B}"/>
              </a:ext>
            </a:extLst>
          </p:cNvPr>
          <p:cNvSpPr>
            <a:spLocks noChangeArrowheads="1"/>
          </p:cNvSpPr>
          <p:nvPr/>
        </p:nvSpPr>
        <p:spPr bwMode="auto">
          <a:xfrm>
            <a:off x="1785938" y="1974851"/>
            <a:ext cx="4392612" cy="627063"/>
          </a:xfrm>
          <a:prstGeom prst="rightArrowCallout">
            <a:avLst>
              <a:gd name="adj1" fmla="val 25000"/>
              <a:gd name="adj2" fmla="val 25000"/>
              <a:gd name="adj3" fmla="val 24972"/>
              <a:gd name="adj4" fmla="val 64977"/>
            </a:avLst>
          </a:prstGeom>
          <a:solidFill>
            <a:srgbClr val="00B0F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a:t>CRÉE DE LA VALEUR?</a:t>
            </a:r>
          </a:p>
        </p:txBody>
      </p:sp>
      <p:sp>
        <p:nvSpPr>
          <p:cNvPr id="83972" name="Rectangle avec flèche vers la droite 7">
            <a:extLst>
              <a:ext uri="{FF2B5EF4-FFF2-40B4-BE49-F238E27FC236}">
                <a16:creationId xmlns:a16="http://schemas.microsoft.com/office/drawing/2014/main" id="{1C18B6E8-1713-BD45-A8C3-065D0E5B171B}"/>
              </a:ext>
            </a:extLst>
          </p:cNvPr>
          <p:cNvSpPr>
            <a:spLocks noChangeArrowheads="1"/>
          </p:cNvSpPr>
          <p:nvPr/>
        </p:nvSpPr>
        <p:spPr bwMode="auto">
          <a:xfrm>
            <a:off x="1774826" y="2720976"/>
            <a:ext cx="4392613" cy="627063"/>
          </a:xfrm>
          <a:prstGeom prst="rightArrowCallout">
            <a:avLst>
              <a:gd name="adj1" fmla="val 25000"/>
              <a:gd name="adj2" fmla="val 25000"/>
              <a:gd name="adj3" fmla="val 24972"/>
              <a:gd name="adj4" fmla="val 64977"/>
            </a:avLst>
          </a:prstGeom>
          <a:solidFill>
            <a:srgbClr val="00B0F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a:t>EST RARE SUR LA MARCHÉ?</a:t>
            </a:r>
          </a:p>
        </p:txBody>
      </p:sp>
      <p:sp>
        <p:nvSpPr>
          <p:cNvPr id="83973" name="Rectangle avec flèche vers la droite 8">
            <a:extLst>
              <a:ext uri="{FF2B5EF4-FFF2-40B4-BE49-F238E27FC236}">
                <a16:creationId xmlns:a16="http://schemas.microsoft.com/office/drawing/2014/main" id="{DD80035D-1CF9-2648-9196-0376BE654F54}"/>
              </a:ext>
            </a:extLst>
          </p:cNvPr>
          <p:cNvSpPr>
            <a:spLocks noChangeArrowheads="1"/>
          </p:cNvSpPr>
          <p:nvPr/>
        </p:nvSpPr>
        <p:spPr bwMode="auto">
          <a:xfrm>
            <a:off x="1774826" y="3487739"/>
            <a:ext cx="4392613" cy="625475"/>
          </a:xfrm>
          <a:prstGeom prst="rightArrowCallout">
            <a:avLst>
              <a:gd name="adj1" fmla="val 25000"/>
              <a:gd name="adj2" fmla="val 25000"/>
              <a:gd name="adj3" fmla="val 25035"/>
              <a:gd name="adj4" fmla="val 64977"/>
            </a:avLst>
          </a:prstGeom>
          <a:solidFill>
            <a:srgbClr val="00B0F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a:t>EST DIFFICILEMENT IMITABLE?</a:t>
            </a:r>
          </a:p>
        </p:txBody>
      </p:sp>
      <p:sp>
        <p:nvSpPr>
          <p:cNvPr id="83974" name="Rectangle avec flèche vers la droite 9">
            <a:extLst>
              <a:ext uri="{FF2B5EF4-FFF2-40B4-BE49-F238E27FC236}">
                <a16:creationId xmlns:a16="http://schemas.microsoft.com/office/drawing/2014/main" id="{BB8E004D-F492-7B44-8988-D2306161C93C}"/>
              </a:ext>
            </a:extLst>
          </p:cNvPr>
          <p:cNvSpPr>
            <a:spLocks noChangeArrowheads="1"/>
          </p:cNvSpPr>
          <p:nvPr/>
        </p:nvSpPr>
        <p:spPr bwMode="auto">
          <a:xfrm>
            <a:off x="1774826" y="4278314"/>
            <a:ext cx="4392613" cy="966787"/>
          </a:xfrm>
          <a:prstGeom prst="rightArrowCallout">
            <a:avLst>
              <a:gd name="adj1" fmla="val 25000"/>
              <a:gd name="adj2" fmla="val 25000"/>
              <a:gd name="adj3" fmla="val 24989"/>
              <a:gd name="adj4" fmla="val 64977"/>
            </a:avLst>
          </a:prstGeom>
          <a:solidFill>
            <a:srgbClr val="00B0F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a:t>EST CORRECTEMENT EXPLOITÉE PAR L’ORGANISATION?</a:t>
            </a:r>
          </a:p>
        </p:txBody>
      </p:sp>
      <p:sp>
        <p:nvSpPr>
          <p:cNvPr id="83975" name="Rectangle 10">
            <a:extLst>
              <a:ext uri="{FF2B5EF4-FFF2-40B4-BE49-F238E27FC236}">
                <a16:creationId xmlns:a16="http://schemas.microsoft.com/office/drawing/2014/main" id="{2057221E-63B6-B941-A003-20DDB41BAB44}"/>
              </a:ext>
            </a:extLst>
          </p:cNvPr>
          <p:cNvSpPr>
            <a:spLocks noChangeArrowheads="1"/>
          </p:cNvSpPr>
          <p:nvPr/>
        </p:nvSpPr>
        <p:spPr bwMode="auto">
          <a:xfrm>
            <a:off x="1774825" y="5522913"/>
            <a:ext cx="2890838" cy="628650"/>
          </a:xfrm>
          <a:prstGeom prst="rect">
            <a:avLst/>
          </a:prstGeom>
          <a:solidFill>
            <a:srgbClr val="92D05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a:t>AVANTAGE COMPETITIF SUBSTENTIEL</a:t>
            </a:r>
          </a:p>
          <a:p>
            <a:pPr algn="ctr" eaLnBrk="1" hangingPunct="1">
              <a:spcBef>
                <a:spcPct val="0"/>
              </a:spcBef>
              <a:buFontTx/>
              <a:buNone/>
            </a:pPr>
            <a:endParaRPr lang="fr-FR" altLang="fr-FR" sz="1800"/>
          </a:p>
        </p:txBody>
      </p:sp>
      <p:sp>
        <p:nvSpPr>
          <p:cNvPr id="83976" name="Rectangle 11">
            <a:extLst>
              <a:ext uri="{FF2B5EF4-FFF2-40B4-BE49-F238E27FC236}">
                <a16:creationId xmlns:a16="http://schemas.microsoft.com/office/drawing/2014/main" id="{67F67FD8-3CE8-844B-B867-5B52A1D025C2}"/>
              </a:ext>
            </a:extLst>
          </p:cNvPr>
          <p:cNvSpPr>
            <a:spLocks noChangeArrowheads="1"/>
          </p:cNvSpPr>
          <p:nvPr/>
        </p:nvSpPr>
        <p:spPr bwMode="auto">
          <a:xfrm>
            <a:off x="1770063" y="1222376"/>
            <a:ext cx="2895600" cy="600075"/>
          </a:xfrm>
          <a:prstGeom prst="rect">
            <a:avLst/>
          </a:prstGeom>
          <a:solidFill>
            <a:srgbClr val="92D05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a:t>EST QUE C’EST CAPACITÉ:</a:t>
            </a:r>
          </a:p>
          <a:p>
            <a:pPr algn="ctr" eaLnBrk="1" hangingPunct="1">
              <a:spcBef>
                <a:spcPct val="0"/>
              </a:spcBef>
              <a:buFontTx/>
              <a:buNone/>
            </a:pPr>
            <a:endParaRPr lang="fr-FR" altLang="fr-FR" sz="1800"/>
          </a:p>
          <a:p>
            <a:pPr algn="ctr" eaLnBrk="1" hangingPunct="1">
              <a:spcBef>
                <a:spcPct val="0"/>
              </a:spcBef>
              <a:buFontTx/>
              <a:buNone/>
            </a:pPr>
            <a:endParaRPr lang="fr-FR" altLang="fr-FR" sz="1800"/>
          </a:p>
        </p:txBody>
      </p:sp>
      <p:sp>
        <p:nvSpPr>
          <p:cNvPr id="83977" name="Rectangle 14">
            <a:extLst>
              <a:ext uri="{FF2B5EF4-FFF2-40B4-BE49-F238E27FC236}">
                <a16:creationId xmlns:a16="http://schemas.microsoft.com/office/drawing/2014/main" id="{1CA90E9B-8479-5341-914D-F622CD007D62}"/>
              </a:ext>
            </a:extLst>
          </p:cNvPr>
          <p:cNvSpPr>
            <a:spLocks noChangeArrowheads="1"/>
          </p:cNvSpPr>
          <p:nvPr/>
        </p:nvSpPr>
        <p:spPr bwMode="auto">
          <a:xfrm>
            <a:off x="6240464" y="1974851"/>
            <a:ext cx="3970337" cy="627063"/>
          </a:xfrm>
          <a:prstGeom prst="rect">
            <a:avLst/>
          </a:prstGeom>
          <a:solidFill>
            <a:srgbClr val="FF0000"/>
          </a:solidFill>
          <a:ln w="9525" algn="ctr">
            <a:solidFill>
              <a:schemeClr val="tx1"/>
            </a:solidFill>
            <a:round/>
            <a:headEnd/>
            <a:tailEnd/>
          </a:ln>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a:solidFill>
                  <a:srgbClr val="FFFF00"/>
                </a:solidFill>
              </a:rPr>
              <a:t>DÉSAVANTAGE COMPETITIF</a:t>
            </a:r>
          </a:p>
        </p:txBody>
      </p:sp>
      <p:sp>
        <p:nvSpPr>
          <p:cNvPr id="83978" name="Rectangle 15">
            <a:extLst>
              <a:ext uri="{FF2B5EF4-FFF2-40B4-BE49-F238E27FC236}">
                <a16:creationId xmlns:a16="http://schemas.microsoft.com/office/drawing/2014/main" id="{95045745-9B24-A64D-B409-C05F60AC3B3B}"/>
              </a:ext>
            </a:extLst>
          </p:cNvPr>
          <p:cNvSpPr>
            <a:spLocks noChangeArrowheads="1"/>
          </p:cNvSpPr>
          <p:nvPr/>
        </p:nvSpPr>
        <p:spPr bwMode="auto">
          <a:xfrm>
            <a:off x="6240464" y="2716213"/>
            <a:ext cx="3970337" cy="627062"/>
          </a:xfrm>
          <a:prstGeom prst="rect">
            <a:avLst/>
          </a:prstGeom>
          <a:solidFill>
            <a:srgbClr val="92D050"/>
          </a:solidFill>
          <a:ln w="9525" algn="ctr">
            <a:solidFill>
              <a:schemeClr val="tx1"/>
            </a:solidFill>
            <a:round/>
            <a:headEnd/>
            <a:tailEnd/>
          </a:ln>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dirty="0"/>
              <a:t>NEUTRALITÉ COMPETITIVE</a:t>
            </a:r>
          </a:p>
        </p:txBody>
      </p:sp>
      <p:sp>
        <p:nvSpPr>
          <p:cNvPr id="83979" name="Rectangle 17">
            <a:extLst>
              <a:ext uri="{FF2B5EF4-FFF2-40B4-BE49-F238E27FC236}">
                <a16:creationId xmlns:a16="http://schemas.microsoft.com/office/drawing/2014/main" id="{5F376D3B-4D73-1B46-A434-475B929095C2}"/>
              </a:ext>
            </a:extLst>
          </p:cNvPr>
          <p:cNvSpPr>
            <a:spLocks noChangeArrowheads="1"/>
          </p:cNvSpPr>
          <p:nvPr/>
        </p:nvSpPr>
        <p:spPr bwMode="auto">
          <a:xfrm>
            <a:off x="6240464" y="3478214"/>
            <a:ext cx="3970337" cy="625475"/>
          </a:xfrm>
          <a:prstGeom prst="rect">
            <a:avLst/>
          </a:prstGeom>
          <a:solidFill>
            <a:srgbClr val="00B050"/>
          </a:solidFill>
          <a:ln w="9525" algn="ctr">
            <a:solidFill>
              <a:schemeClr val="tx1"/>
            </a:solidFill>
            <a:round/>
            <a:headEnd/>
            <a:tailEnd/>
          </a:ln>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a:t>AVANTAGE COMPETITIF TEMPORAIRE</a:t>
            </a:r>
          </a:p>
        </p:txBody>
      </p:sp>
      <p:sp>
        <p:nvSpPr>
          <p:cNvPr id="83980" name="Rectangle 18">
            <a:extLst>
              <a:ext uri="{FF2B5EF4-FFF2-40B4-BE49-F238E27FC236}">
                <a16:creationId xmlns:a16="http://schemas.microsoft.com/office/drawing/2014/main" id="{149BA4CF-25CF-B049-9CB7-B9308DEE459D}"/>
              </a:ext>
            </a:extLst>
          </p:cNvPr>
          <p:cNvSpPr>
            <a:spLocks noChangeArrowheads="1"/>
          </p:cNvSpPr>
          <p:nvPr/>
        </p:nvSpPr>
        <p:spPr bwMode="auto">
          <a:xfrm>
            <a:off x="6240464" y="4273919"/>
            <a:ext cx="3970337" cy="625475"/>
          </a:xfrm>
          <a:prstGeom prst="rect">
            <a:avLst/>
          </a:prstGeom>
          <a:solidFill>
            <a:srgbClr val="FFC000"/>
          </a:solidFill>
          <a:ln w="9525" algn="ctr">
            <a:solidFill>
              <a:schemeClr val="tx1"/>
            </a:solidFill>
            <a:round/>
            <a:headEnd/>
            <a:tailEnd/>
          </a:ln>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dirty="0"/>
              <a:t>AVANTAGE COMPETITIF NON UTILISÉ</a:t>
            </a:r>
          </a:p>
        </p:txBody>
      </p:sp>
      <p:sp>
        <p:nvSpPr>
          <p:cNvPr id="83981" name="ZoneTexte 19">
            <a:extLst>
              <a:ext uri="{FF2B5EF4-FFF2-40B4-BE49-F238E27FC236}">
                <a16:creationId xmlns:a16="http://schemas.microsoft.com/office/drawing/2014/main" id="{BDFC0D92-C45F-7F4D-8B2A-3B4B045CF3D0}"/>
              </a:ext>
            </a:extLst>
          </p:cNvPr>
          <p:cNvSpPr txBox="1">
            <a:spLocks noChangeArrowheads="1"/>
          </p:cNvSpPr>
          <p:nvPr/>
        </p:nvSpPr>
        <p:spPr bwMode="auto">
          <a:xfrm>
            <a:off x="4943475" y="1687514"/>
            <a:ext cx="869950" cy="4603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fr-FR" altLang="fr-FR" sz="2400">
                <a:solidFill>
                  <a:srgbClr val="FF0000"/>
                </a:solidFill>
              </a:rPr>
              <a:t>NON</a:t>
            </a:r>
          </a:p>
        </p:txBody>
      </p:sp>
      <p:sp>
        <p:nvSpPr>
          <p:cNvPr id="83982" name="ZoneTexte 20">
            <a:extLst>
              <a:ext uri="{FF2B5EF4-FFF2-40B4-BE49-F238E27FC236}">
                <a16:creationId xmlns:a16="http://schemas.microsoft.com/office/drawing/2014/main" id="{C1A1B432-8921-D342-87CE-46568A7AF3DA}"/>
              </a:ext>
            </a:extLst>
          </p:cNvPr>
          <p:cNvSpPr txBox="1">
            <a:spLocks noChangeArrowheads="1"/>
          </p:cNvSpPr>
          <p:nvPr/>
        </p:nvSpPr>
        <p:spPr bwMode="auto">
          <a:xfrm>
            <a:off x="4943475" y="4135438"/>
            <a:ext cx="869950" cy="46196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fr-FR" altLang="fr-FR" sz="2400">
                <a:solidFill>
                  <a:srgbClr val="FF0000"/>
                </a:solidFill>
              </a:rPr>
              <a:t>NON</a:t>
            </a:r>
          </a:p>
        </p:txBody>
      </p:sp>
      <p:sp>
        <p:nvSpPr>
          <p:cNvPr id="83983" name="ZoneTexte 21">
            <a:extLst>
              <a:ext uri="{FF2B5EF4-FFF2-40B4-BE49-F238E27FC236}">
                <a16:creationId xmlns:a16="http://schemas.microsoft.com/office/drawing/2014/main" id="{AFD4E7D8-2318-0C4D-B2D3-2498DE0C05BF}"/>
              </a:ext>
            </a:extLst>
          </p:cNvPr>
          <p:cNvSpPr txBox="1">
            <a:spLocks noChangeArrowheads="1"/>
          </p:cNvSpPr>
          <p:nvPr/>
        </p:nvSpPr>
        <p:spPr bwMode="auto">
          <a:xfrm>
            <a:off x="4943475" y="3198813"/>
            <a:ext cx="869950" cy="46196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fr-FR" altLang="fr-FR" sz="2400">
                <a:solidFill>
                  <a:srgbClr val="FF0000"/>
                </a:solidFill>
              </a:rPr>
              <a:t>NON</a:t>
            </a:r>
          </a:p>
        </p:txBody>
      </p:sp>
      <p:sp>
        <p:nvSpPr>
          <p:cNvPr id="83984" name="ZoneTexte 22">
            <a:extLst>
              <a:ext uri="{FF2B5EF4-FFF2-40B4-BE49-F238E27FC236}">
                <a16:creationId xmlns:a16="http://schemas.microsoft.com/office/drawing/2014/main" id="{C127600E-6A34-1A46-8EAE-786058A98B30}"/>
              </a:ext>
            </a:extLst>
          </p:cNvPr>
          <p:cNvSpPr txBox="1">
            <a:spLocks noChangeArrowheads="1"/>
          </p:cNvSpPr>
          <p:nvPr/>
        </p:nvSpPr>
        <p:spPr bwMode="auto">
          <a:xfrm>
            <a:off x="4943475" y="2449513"/>
            <a:ext cx="869950" cy="46196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fr-FR" altLang="fr-FR" sz="2400">
                <a:solidFill>
                  <a:srgbClr val="FF0000"/>
                </a:solidFill>
              </a:rPr>
              <a:t>NON</a:t>
            </a:r>
          </a:p>
        </p:txBody>
      </p:sp>
      <p:sp>
        <p:nvSpPr>
          <p:cNvPr id="2" name="Espace réservé de la date 1">
            <a:extLst>
              <a:ext uri="{FF2B5EF4-FFF2-40B4-BE49-F238E27FC236}">
                <a16:creationId xmlns:a16="http://schemas.microsoft.com/office/drawing/2014/main" id="{F2297028-6E36-424C-B33A-80F4E781BD9E}"/>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A70BD280-6D4A-5A47-897B-4AF3A1AF282E}"/>
              </a:ext>
            </a:extLst>
          </p:cNvPr>
          <p:cNvSpPr>
            <a:spLocks noGrp="1"/>
          </p:cNvSpPr>
          <p:nvPr>
            <p:ph type="sldNum" sz="quarter" idx="12"/>
          </p:nvPr>
        </p:nvSpPr>
        <p:spPr/>
        <p:txBody>
          <a:bodyPr/>
          <a:lstStyle/>
          <a:p>
            <a:fld id="{6D1A6996-9A38-354D-9398-FBE9F4077E8B}" type="slidenum">
              <a:rPr lang="fr-FR" smtClean="0"/>
              <a:t>127</a:t>
            </a:fld>
            <a:endParaRPr lang="fr-FR"/>
          </a:p>
        </p:txBody>
      </p:sp>
    </p:spTree>
    <p:extLst>
      <p:ext uri="{BB962C8B-B14F-4D97-AF65-F5344CB8AC3E}">
        <p14:creationId xmlns:p14="http://schemas.microsoft.com/office/powerpoint/2010/main" val="151525198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re 1">
            <a:extLst>
              <a:ext uri="{FF2B5EF4-FFF2-40B4-BE49-F238E27FC236}">
                <a16:creationId xmlns:a16="http://schemas.microsoft.com/office/drawing/2014/main" id="{23266682-A653-5843-B547-70ECDECFF0FF}"/>
              </a:ext>
            </a:extLst>
          </p:cNvPr>
          <p:cNvSpPr>
            <a:spLocks noGrp="1" noChangeArrowheads="1"/>
          </p:cNvSpPr>
          <p:nvPr>
            <p:ph type="title"/>
          </p:nvPr>
        </p:nvSpPr>
        <p:spPr>
          <a:xfrm>
            <a:off x="838200" y="365126"/>
            <a:ext cx="10515600" cy="689952"/>
          </a:xfrm>
        </p:spPr>
        <p:txBody>
          <a:bodyPr>
            <a:normAutofit fontScale="90000"/>
          </a:bodyPr>
          <a:lstStyle/>
          <a:p>
            <a:pPr algn="ctr"/>
            <a:br>
              <a:rPr lang="fr-FR" altLang="fr-FR" dirty="0">
                <a:ea typeface="ＭＳ Ｐゴシック" panose="020B0600070205080204" pitchFamily="34" charset="-128"/>
              </a:rPr>
            </a:br>
            <a:r>
              <a:rPr lang="fr-FR" altLang="fr-FR" dirty="0">
                <a:ea typeface="ＭＳ Ｐゴシック" panose="020B0600070205080204" pitchFamily="34" charset="-128"/>
              </a:rPr>
              <a:t>Le management stratégique</a:t>
            </a:r>
            <a:br>
              <a:rPr lang="fr-FR" altLang="fr-FR" dirty="0">
                <a:ea typeface="ＭＳ Ｐゴシック" panose="020B0600070205080204" pitchFamily="34" charset="-128"/>
              </a:rPr>
            </a:br>
            <a:endParaRPr lang="fr-FR" altLang="fr-FR" dirty="0">
              <a:ea typeface="ＭＳ Ｐゴシック" panose="020B0600070205080204" pitchFamily="34" charset="-128"/>
            </a:endParaRPr>
          </a:p>
        </p:txBody>
      </p:sp>
      <p:sp>
        <p:nvSpPr>
          <p:cNvPr id="84994" name="Espace réservé du contenu 2">
            <a:extLst>
              <a:ext uri="{FF2B5EF4-FFF2-40B4-BE49-F238E27FC236}">
                <a16:creationId xmlns:a16="http://schemas.microsoft.com/office/drawing/2014/main" id="{4D0030C8-DFE5-9D48-A697-4A60A8609236}"/>
              </a:ext>
            </a:extLst>
          </p:cNvPr>
          <p:cNvSpPr>
            <a:spLocks noGrp="1" noChangeArrowheads="1"/>
          </p:cNvSpPr>
          <p:nvPr>
            <p:ph idx="1"/>
          </p:nvPr>
        </p:nvSpPr>
        <p:spPr>
          <a:xfrm>
            <a:off x="756138" y="1591161"/>
            <a:ext cx="10515600" cy="4351338"/>
          </a:xfrm>
        </p:spPr>
        <p:txBody>
          <a:bodyPr>
            <a:normAutofit fontScale="92500"/>
          </a:bodyPr>
          <a:lstStyle/>
          <a:p>
            <a:pPr marL="0" indent="0">
              <a:buNone/>
            </a:pPr>
            <a:r>
              <a:rPr lang="fr-FR" dirty="0"/>
              <a:t>Le management stratégique est l’ensemble des décisions qui relèvent de la direction de l’entreprise et qui ont pour ambition de définir la stratégie de l’entreprise.</a:t>
            </a:r>
          </a:p>
          <a:p>
            <a:pPr marL="0" indent="0">
              <a:buNone/>
            </a:pPr>
            <a:r>
              <a:rPr lang="fr-FR" dirty="0"/>
              <a:t>Ces décisions stratégiques ont un impact à long terme et ont pour objectif principal d’assurer le développement et la pérennité de l’organisation.</a:t>
            </a:r>
          </a:p>
          <a:p>
            <a:pPr marL="0" indent="0">
              <a:buNone/>
            </a:pPr>
            <a:r>
              <a:rPr lang="fr-FR" dirty="0"/>
              <a:t>Le management stratégique repose sur une double démarche :</a:t>
            </a:r>
          </a:p>
          <a:p>
            <a:r>
              <a:rPr lang="fr-FR" dirty="0"/>
              <a:t>Une analyse des ressources et compétences de l’entreprise permettant de dégager ses forces et faiblesses</a:t>
            </a:r>
          </a:p>
          <a:p>
            <a:r>
              <a:rPr lang="fr-FR" dirty="0"/>
              <a:t>Une analyse de l’environnement de l’entreprise pour mettre en lumière les opportunités à saisir et les menaces à éviter</a:t>
            </a:r>
          </a:p>
          <a:p>
            <a:endParaRPr lang="fr-FR" altLang="fr-FR"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FFD0E8B1-2678-7748-8B39-14177354B9FB}"/>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60669DE4-9FCE-7843-ADB3-75A420994273}"/>
              </a:ext>
            </a:extLst>
          </p:cNvPr>
          <p:cNvSpPr>
            <a:spLocks noGrp="1"/>
          </p:cNvSpPr>
          <p:nvPr>
            <p:ph type="sldNum" sz="quarter" idx="12"/>
          </p:nvPr>
        </p:nvSpPr>
        <p:spPr/>
        <p:txBody>
          <a:bodyPr/>
          <a:lstStyle/>
          <a:p>
            <a:fld id="{6D1A6996-9A38-354D-9398-FBE9F4077E8B}" type="slidenum">
              <a:rPr lang="fr-FR" smtClean="0"/>
              <a:t>128</a:t>
            </a:fld>
            <a:endParaRPr lang="fr-FR"/>
          </a:p>
        </p:txBody>
      </p:sp>
    </p:spTree>
    <p:extLst>
      <p:ext uri="{BB962C8B-B14F-4D97-AF65-F5344CB8AC3E}">
        <p14:creationId xmlns:p14="http://schemas.microsoft.com/office/powerpoint/2010/main" val="67547252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re 1">
            <a:extLst>
              <a:ext uri="{FF2B5EF4-FFF2-40B4-BE49-F238E27FC236}">
                <a16:creationId xmlns:a16="http://schemas.microsoft.com/office/drawing/2014/main" id="{C9A44F0C-49C3-114A-87BA-46510144232F}"/>
              </a:ext>
            </a:extLst>
          </p:cNvPr>
          <p:cNvSpPr>
            <a:spLocks noGrp="1" noChangeArrowheads="1"/>
          </p:cNvSpPr>
          <p:nvPr>
            <p:ph type="title"/>
          </p:nvPr>
        </p:nvSpPr>
        <p:spPr/>
        <p:txBody>
          <a:bodyPr/>
          <a:lstStyle/>
          <a:p>
            <a:r>
              <a:rPr lang="fr-FR" altLang="fr-FR">
                <a:ea typeface="ＭＳ Ｐゴシック" panose="020B0600070205080204" pitchFamily="34" charset="-128"/>
              </a:rPr>
              <a:t>La décision stratégique</a:t>
            </a:r>
            <a:br>
              <a:rPr lang="fr-FR" altLang="fr-FR">
                <a:ea typeface="ＭＳ Ｐゴシック" panose="020B0600070205080204" pitchFamily="34" charset="-128"/>
              </a:rPr>
            </a:br>
            <a:endParaRPr lang="fr-FR" altLang="fr-FR">
              <a:ea typeface="ＭＳ Ｐゴシック" panose="020B0600070205080204" pitchFamily="34" charset="-128"/>
            </a:endParaRPr>
          </a:p>
        </p:txBody>
      </p:sp>
      <p:sp>
        <p:nvSpPr>
          <p:cNvPr id="86018" name="Espace réservé du contenu 2">
            <a:extLst>
              <a:ext uri="{FF2B5EF4-FFF2-40B4-BE49-F238E27FC236}">
                <a16:creationId xmlns:a16="http://schemas.microsoft.com/office/drawing/2014/main" id="{B7AE7D8E-683D-4946-B6DF-390A1DCC44C1}"/>
              </a:ext>
            </a:extLst>
          </p:cNvPr>
          <p:cNvSpPr>
            <a:spLocks noGrp="1" noChangeArrowheads="1"/>
          </p:cNvSpPr>
          <p:nvPr>
            <p:ph idx="1"/>
          </p:nvPr>
        </p:nvSpPr>
        <p:spPr>
          <a:xfrm>
            <a:off x="838200" y="1825625"/>
            <a:ext cx="10515600" cy="3089275"/>
          </a:xfrm>
        </p:spPr>
        <p:txBody>
          <a:bodyPr/>
          <a:lstStyle/>
          <a:p>
            <a:pPr marL="0" indent="0">
              <a:buNone/>
            </a:pPr>
            <a:r>
              <a:rPr lang="fr-FR" altLang="fr-FR" dirty="0">
                <a:ea typeface="ＭＳ Ｐゴシック" panose="020B0600070205080204" pitchFamily="34" charset="-128"/>
              </a:rPr>
              <a:t>Selon </a:t>
            </a:r>
            <a:r>
              <a:rPr lang="fr-FR" dirty="0"/>
              <a:t>Philippe BOSSIN (1994, p 117) : </a:t>
            </a:r>
            <a:r>
              <a:rPr lang="fr-FR" i="1" dirty="0"/>
              <a:t>«Les décisions stratégiques sont les décisions qui engagent la pérennité de l’entreprise. En somme, si la gestion courante permet de réaliser, la gestion stratégique doit mettre l’entreprise en situation de réaliser».</a:t>
            </a:r>
          </a:p>
          <a:p>
            <a:pPr marL="0" indent="0">
              <a:buNone/>
            </a:pPr>
            <a:r>
              <a:rPr lang="fr-FR" dirty="0"/>
              <a:t>Les décisions stratégiques ont un impacts sur les décisions courantes ce Nous pouvons donc affirmer que les décisions stratégiques sont de nature entrepreneuriale, donc du ressort de la création. </a:t>
            </a:r>
          </a:p>
          <a:p>
            <a:pPr marL="0" indent="0">
              <a:buNone/>
            </a:pPr>
            <a:endParaRPr lang="fr-FR" dirty="0"/>
          </a:p>
          <a:p>
            <a:pPr marL="0" indent="0">
              <a:buNone/>
            </a:pPr>
            <a:endParaRPr lang="fr-FR" dirty="0"/>
          </a:p>
          <a:p>
            <a:pPr marL="0" indent="0">
              <a:buNone/>
            </a:pPr>
            <a:endParaRPr lang="fr-FR" dirty="0"/>
          </a:p>
          <a:p>
            <a:pPr marL="0" indent="0">
              <a:buNone/>
            </a:pPr>
            <a:endParaRPr lang="fr-FR" altLang="fr-FR"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79D7FE4B-9BCD-4C47-8692-33842E593FF5}"/>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19DF431B-3D05-7040-AE1C-04B0DC26A4DC}"/>
              </a:ext>
            </a:extLst>
          </p:cNvPr>
          <p:cNvSpPr>
            <a:spLocks noGrp="1"/>
          </p:cNvSpPr>
          <p:nvPr>
            <p:ph type="sldNum" sz="quarter" idx="12"/>
          </p:nvPr>
        </p:nvSpPr>
        <p:spPr/>
        <p:txBody>
          <a:bodyPr/>
          <a:lstStyle/>
          <a:p>
            <a:fld id="{6D1A6996-9A38-354D-9398-FBE9F4077E8B}" type="slidenum">
              <a:rPr lang="fr-FR" smtClean="0"/>
              <a:t>129</a:t>
            </a:fld>
            <a:endParaRPr lang="fr-FR"/>
          </a:p>
        </p:txBody>
      </p:sp>
    </p:spTree>
    <p:extLst>
      <p:ext uri="{BB962C8B-B14F-4D97-AF65-F5344CB8AC3E}">
        <p14:creationId xmlns:p14="http://schemas.microsoft.com/office/powerpoint/2010/main" val="3047106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1">
            <a:extLst>
              <a:ext uri="{FF2B5EF4-FFF2-40B4-BE49-F238E27FC236}">
                <a16:creationId xmlns:a16="http://schemas.microsoft.com/office/drawing/2014/main" id="{358F0779-B7DB-924D-8141-310CE272AF4F}"/>
              </a:ext>
            </a:extLst>
          </p:cNvPr>
          <p:cNvSpPr>
            <a:spLocks noGrp="1" noChangeArrowheads="1"/>
          </p:cNvSpPr>
          <p:nvPr>
            <p:ph type="title"/>
          </p:nvPr>
        </p:nvSpPr>
        <p:spPr>
          <a:xfrm>
            <a:off x="1981200" y="76200"/>
            <a:ext cx="8229600" cy="1143000"/>
          </a:xfrm>
        </p:spPr>
        <p:txBody>
          <a:bodyPr/>
          <a:lstStyle/>
          <a:p>
            <a:pPr eaLnBrk="1" hangingPunct="1"/>
            <a:r>
              <a:rPr lang="fr-FR" altLang="fr-FR" b="1" dirty="0">
                <a:ea typeface="ＭＳ Ｐゴシック" panose="020B0600070205080204" pitchFamily="34" charset="-128"/>
              </a:rPr>
              <a:t>Définition de Structure</a:t>
            </a:r>
          </a:p>
        </p:txBody>
      </p:sp>
      <p:sp>
        <p:nvSpPr>
          <p:cNvPr id="19458" name="Espace réservé du contenu 2">
            <a:extLst>
              <a:ext uri="{FF2B5EF4-FFF2-40B4-BE49-F238E27FC236}">
                <a16:creationId xmlns:a16="http://schemas.microsoft.com/office/drawing/2014/main" id="{A74C9934-338C-8543-81CB-DF7AA0A11940}"/>
              </a:ext>
            </a:extLst>
          </p:cNvPr>
          <p:cNvSpPr>
            <a:spLocks noGrp="1" noChangeArrowheads="1"/>
          </p:cNvSpPr>
          <p:nvPr>
            <p:ph idx="1"/>
          </p:nvPr>
        </p:nvSpPr>
        <p:spPr>
          <a:xfrm>
            <a:off x="544010" y="1219200"/>
            <a:ext cx="11076972" cy="5018088"/>
          </a:xfrm>
        </p:spPr>
        <p:txBody>
          <a:bodyPr>
            <a:normAutofit/>
          </a:bodyPr>
          <a:lstStyle/>
          <a:p>
            <a:pPr algn="ctr" eaLnBrk="1" hangingPunct="1">
              <a:buFontTx/>
              <a:buNone/>
            </a:pPr>
            <a:r>
              <a:rPr lang="fr-FR" altLang="fr-FR" sz="2000" b="1" dirty="0">
                <a:ea typeface="ＭＳ Ｐゴシック" panose="020B0600070205080204" pitchFamily="34" charset="-128"/>
              </a:rPr>
              <a:t>Définition de la structure </a:t>
            </a:r>
          </a:p>
          <a:p>
            <a:pPr algn="ctr" eaLnBrk="1" hangingPunct="1">
              <a:buFontTx/>
              <a:buNone/>
            </a:pPr>
            <a:endParaRPr lang="fr-FR" altLang="fr-FR" sz="2000" b="1" dirty="0">
              <a:ea typeface="ＭＳ Ｐゴシック" panose="020B0600070205080204" pitchFamily="34" charset="-128"/>
            </a:endParaRPr>
          </a:p>
          <a:p>
            <a:pPr eaLnBrk="1" hangingPunct="1">
              <a:buFontTx/>
              <a:buNone/>
            </a:pPr>
            <a:r>
              <a:rPr lang="fr-FR" altLang="fr-FR" sz="2000" i="1" dirty="0">
                <a:ea typeface="ＭＳ Ｐゴシック" panose="020B0600070205080204" pitchFamily="34" charset="-128"/>
              </a:rPr>
              <a:t>Communément la structure se définit comme une combinaison d'éléments et de mécanismes qui visent à </a:t>
            </a:r>
          </a:p>
          <a:p>
            <a:pPr eaLnBrk="1" hangingPunct="1">
              <a:buFontTx/>
              <a:buNone/>
            </a:pPr>
            <a:r>
              <a:rPr lang="fr-FR" altLang="fr-FR" sz="2000" i="1" dirty="0">
                <a:ea typeface="ＭＳ Ｐゴシック" panose="020B0600070205080204" pitchFamily="34" charset="-128"/>
              </a:rPr>
              <a:t>répartir, coordonner et contrôler les activités de l'entreprise. </a:t>
            </a:r>
          </a:p>
          <a:p>
            <a:pPr eaLnBrk="1" hangingPunct="1">
              <a:buFontTx/>
              <a:buNone/>
            </a:pPr>
            <a:endParaRPr lang="fr-FR" altLang="fr-FR" sz="2000" dirty="0">
              <a:ea typeface="ＭＳ Ｐゴシック" panose="020B0600070205080204" pitchFamily="34" charset="-128"/>
            </a:endParaRPr>
          </a:p>
          <a:p>
            <a:pPr eaLnBrk="1" hangingPunct="1">
              <a:buFontTx/>
              <a:buNone/>
            </a:pPr>
            <a:r>
              <a:rPr lang="fr-FR" altLang="fr-FR" sz="2000" dirty="0">
                <a:ea typeface="ＭＳ Ｐゴシック" panose="020B0600070205080204" pitchFamily="34" charset="-128"/>
              </a:rPr>
              <a:t>Superficiellement, l'organigramme représente schématiquement la structure de l'entreprise.</a:t>
            </a:r>
          </a:p>
          <a:p>
            <a:pPr eaLnBrk="1" hangingPunct="1">
              <a:buFontTx/>
              <a:buNone/>
            </a:pPr>
            <a:r>
              <a:rPr lang="fr-FR" altLang="fr-FR" sz="2000" dirty="0">
                <a:ea typeface="ＭＳ Ｐゴシック" panose="020B0600070205080204" pitchFamily="34" charset="-128"/>
              </a:rPr>
              <a:t>Il met en évidence les relations hiérarchiques et fonctionnelles.</a:t>
            </a:r>
          </a:p>
          <a:p>
            <a:pPr eaLnBrk="1" hangingPunct="1">
              <a:buFontTx/>
              <a:buNone/>
            </a:pPr>
            <a:endParaRPr lang="fr-FR" altLang="fr-FR" sz="2000" dirty="0">
              <a:ea typeface="ＭＳ Ｐゴシック" panose="020B0600070205080204" pitchFamily="34" charset="-128"/>
            </a:endParaRPr>
          </a:p>
          <a:p>
            <a:pPr eaLnBrk="1" hangingPunct="1">
              <a:buFontTx/>
              <a:buNone/>
            </a:pPr>
            <a:r>
              <a:rPr lang="fr-FR" altLang="fr-FR" sz="2000" b="1" u="sng" dirty="0">
                <a:ea typeface="ＭＳ Ｐゴシック" panose="020B0600070205080204" pitchFamily="34" charset="-128"/>
              </a:rPr>
              <a:t>La structure d’une entreprise peut être donc définie comme l’ensemble des dispositifs par lesquels une </a:t>
            </a:r>
          </a:p>
          <a:p>
            <a:pPr eaLnBrk="1" hangingPunct="1">
              <a:buFontTx/>
              <a:buNone/>
            </a:pPr>
            <a:r>
              <a:rPr lang="fr-FR" altLang="fr-FR" sz="2000" b="1" u="sng" dirty="0">
                <a:ea typeface="ＭＳ Ｐゴシック" panose="020B0600070205080204" pitchFamily="34" charset="-128"/>
              </a:rPr>
              <a:t>entreprise répartit ,organise, coordonne et contrôle ses activités et son système de production.</a:t>
            </a:r>
          </a:p>
        </p:txBody>
      </p:sp>
      <p:sp>
        <p:nvSpPr>
          <p:cNvPr id="2" name="Espace réservé de la date 1">
            <a:extLst>
              <a:ext uri="{FF2B5EF4-FFF2-40B4-BE49-F238E27FC236}">
                <a16:creationId xmlns:a16="http://schemas.microsoft.com/office/drawing/2014/main" id="{9F55F2AB-584C-3347-AD1E-2EDB55656B6C}"/>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9CB17EA2-0004-4C40-A626-E65E4EC6B0AB}"/>
              </a:ext>
            </a:extLst>
          </p:cNvPr>
          <p:cNvSpPr>
            <a:spLocks noGrp="1"/>
          </p:cNvSpPr>
          <p:nvPr>
            <p:ph type="sldNum" sz="quarter" idx="12"/>
          </p:nvPr>
        </p:nvSpPr>
        <p:spPr/>
        <p:txBody>
          <a:bodyPr/>
          <a:lstStyle/>
          <a:p>
            <a:fld id="{6D1A6996-9A38-354D-9398-FBE9F4077E8B}" type="slidenum">
              <a:rPr lang="fr-FR" smtClean="0"/>
              <a:t>13</a:t>
            </a:fld>
            <a:endParaRPr lang="fr-FR"/>
          </a:p>
        </p:txBody>
      </p:sp>
    </p:spTree>
    <p:extLst>
      <p:ext uri="{BB962C8B-B14F-4D97-AF65-F5344CB8AC3E}">
        <p14:creationId xmlns:p14="http://schemas.microsoft.com/office/powerpoint/2010/main" val="25790753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re 1">
            <a:extLst>
              <a:ext uri="{FF2B5EF4-FFF2-40B4-BE49-F238E27FC236}">
                <a16:creationId xmlns:a16="http://schemas.microsoft.com/office/drawing/2014/main" id="{D78634B8-41DD-A04D-BAAA-F27E86797031}"/>
              </a:ext>
            </a:extLst>
          </p:cNvPr>
          <p:cNvSpPr>
            <a:spLocks noGrp="1" noChangeArrowheads="1"/>
          </p:cNvSpPr>
          <p:nvPr>
            <p:ph type="title"/>
          </p:nvPr>
        </p:nvSpPr>
        <p:spPr>
          <a:xfrm>
            <a:off x="1981200" y="239284"/>
            <a:ext cx="8229600" cy="1143000"/>
          </a:xfrm>
        </p:spPr>
        <p:txBody>
          <a:bodyPr>
            <a:normAutofit fontScale="90000"/>
          </a:bodyPr>
          <a:lstStyle/>
          <a:p>
            <a:r>
              <a:rPr lang="fr-FR" altLang="fr-FR" dirty="0">
                <a:ea typeface="ＭＳ Ｐゴシック" panose="020B0600070205080204" pitchFamily="34" charset="-128"/>
              </a:rPr>
              <a:t>Démarche d’alignement stratégique </a:t>
            </a:r>
            <a:br>
              <a:rPr lang="fr-FR" altLang="fr-FR" dirty="0">
                <a:ea typeface="ＭＳ Ｐゴシック" panose="020B0600070205080204" pitchFamily="34" charset="-128"/>
              </a:rPr>
            </a:br>
            <a:endParaRPr lang="fr-FR" altLang="fr-FR" dirty="0">
              <a:ea typeface="ＭＳ Ｐゴシック" panose="020B0600070205080204" pitchFamily="34" charset="-128"/>
            </a:endParaRPr>
          </a:p>
        </p:txBody>
      </p:sp>
      <p:sp>
        <p:nvSpPr>
          <p:cNvPr id="87042" name="Espace réservé du contenu 2">
            <a:extLst>
              <a:ext uri="{FF2B5EF4-FFF2-40B4-BE49-F238E27FC236}">
                <a16:creationId xmlns:a16="http://schemas.microsoft.com/office/drawing/2014/main" id="{44C8B3DB-ADCD-C84D-A27E-E3B72A878D26}"/>
              </a:ext>
            </a:extLst>
          </p:cNvPr>
          <p:cNvSpPr>
            <a:spLocks noGrp="1" noChangeArrowheads="1"/>
          </p:cNvSpPr>
          <p:nvPr>
            <p:ph idx="1"/>
          </p:nvPr>
        </p:nvSpPr>
        <p:spPr>
          <a:xfrm>
            <a:off x="720969" y="895289"/>
            <a:ext cx="10515600" cy="5461061"/>
          </a:xfrm>
        </p:spPr>
        <p:txBody>
          <a:bodyPr>
            <a:normAutofit fontScale="70000" lnSpcReduction="20000"/>
          </a:bodyPr>
          <a:lstStyle/>
          <a:p>
            <a:pPr marL="0" indent="0">
              <a:lnSpc>
                <a:spcPct val="120000"/>
              </a:lnSpc>
              <a:buNone/>
            </a:pPr>
            <a:r>
              <a:rPr lang="fr-FR" dirty="0"/>
              <a:t>L'alignement stratégique n'est autre que la démarche de fond consistant à redessiner les structures organisationnelles, les processus du système d'information et du système de production afin qu'ils soient en parfait accord avec la stratégie élaborée.</a:t>
            </a:r>
          </a:p>
          <a:p>
            <a:pPr>
              <a:lnSpc>
                <a:spcPct val="120000"/>
              </a:lnSpc>
            </a:pPr>
            <a:r>
              <a:rPr lang="fr-FR" dirty="0"/>
              <a:t>Les étapes préalables de l'élaboration de la stratégie ont défini précisément les axes de progrès à suivre. Les acteurs de l'entreprise ont participé à ce travail d'orientation.</a:t>
            </a:r>
          </a:p>
          <a:p>
            <a:pPr>
              <a:lnSpc>
                <a:spcPct val="120000"/>
              </a:lnSpc>
            </a:pPr>
            <a:r>
              <a:rPr lang="fr-FR" dirty="0"/>
              <a:t> L'alignement des structures et systèmes est fondamental à l'implantation de la stratégie. </a:t>
            </a:r>
          </a:p>
          <a:p>
            <a:pPr>
              <a:lnSpc>
                <a:spcPct val="120000"/>
              </a:lnSpc>
            </a:pPr>
            <a:r>
              <a:rPr lang="fr-FR" dirty="0"/>
              <a:t>Si la formulation est aisée, la réalisation est une autre paire de manches.</a:t>
            </a:r>
          </a:p>
          <a:p>
            <a:pPr>
              <a:lnSpc>
                <a:spcPct val="120000"/>
              </a:lnSpc>
            </a:pPr>
            <a:r>
              <a:rPr lang="fr-FR" dirty="0"/>
              <a:t>C'est bien sur ce point qu'achoppe la grande majorité des stratégies aussi pertinentes soient-elles.</a:t>
            </a:r>
          </a:p>
          <a:p>
            <a:pPr>
              <a:lnSpc>
                <a:spcPct val="120000"/>
              </a:lnSpc>
            </a:pPr>
            <a:r>
              <a:rPr lang="fr-FR" dirty="0"/>
              <a:t>Au moment de passer à l'acte, les réformes un peu conséquentes rebutent les plus intrépides. </a:t>
            </a:r>
          </a:p>
          <a:p>
            <a:pPr>
              <a:lnSpc>
                <a:spcPct val="120000"/>
              </a:lnSpc>
            </a:pPr>
            <a:r>
              <a:rPr lang="fr-FR" dirty="0"/>
              <a:t>Il sera difficile d'accéder à la finalité sans une étude précise du périmètre du changement, de ses conséquences et de ses "effets de bord". </a:t>
            </a:r>
          </a:p>
          <a:p>
            <a:pPr>
              <a:lnSpc>
                <a:spcPct val="120000"/>
              </a:lnSpc>
            </a:pPr>
            <a:r>
              <a:rPr lang="fr-FR" dirty="0"/>
              <a:t>Une excellente préparation aussi bien organisationnelle que psychosociologique s'impose. Encore faut-il penser à l'inclure dans l'enveloppe budgétaire. </a:t>
            </a:r>
          </a:p>
          <a:p>
            <a:pPr>
              <a:lnSpc>
                <a:spcPct val="120000"/>
              </a:lnSpc>
            </a:pPr>
            <a:r>
              <a:rPr lang="fr-FR" dirty="0"/>
              <a:t>C'est cela préparer concrètement le déploiement. </a:t>
            </a:r>
          </a:p>
        </p:txBody>
      </p:sp>
      <p:sp>
        <p:nvSpPr>
          <p:cNvPr id="2" name="Espace réservé de la date 1">
            <a:extLst>
              <a:ext uri="{FF2B5EF4-FFF2-40B4-BE49-F238E27FC236}">
                <a16:creationId xmlns:a16="http://schemas.microsoft.com/office/drawing/2014/main" id="{47031DCD-0F01-8841-9B9F-155B5AC2A61D}"/>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D7A48B3E-EA67-894D-BABE-E5E8917A5F63}"/>
              </a:ext>
            </a:extLst>
          </p:cNvPr>
          <p:cNvSpPr>
            <a:spLocks noGrp="1"/>
          </p:cNvSpPr>
          <p:nvPr>
            <p:ph type="sldNum" sz="quarter" idx="12"/>
          </p:nvPr>
        </p:nvSpPr>
        <p:spPr/>
        <p:txBody>
          <a:bodyPr/>
          <a:lstStyle/>
          <a:p>
            <a:fld id="{6D1A6996-9A38-354D-9398-FBE9F4077E8B}" type="slidenum">
              <a:rPr lang="fr-FR" smtClean="0"/>
              <a:t>130</a:t>
            </a:fld>
            <a:endParaRPr lang="fr-FR"/>
          </a:p>
        </p:txBody>
      </p:sp>
    </p:spTree>
    <p:extLst>
      <p:ext uri="{BB962C8B-B14F-4D97-AF65-F5344CB8AC3E}">
        <p14:creationId xmlns:p14="http://schemas.microsoft.com/office/powerpoint/2010/main" val="314726432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re 1">
            <a:extLst>
              <a:ext uri="{FF2B5EF4-FFF2-40B4-BE49-F238E27FC236}">
                <a16:creationId xmlns:a16="http://schemas.microsoft.com/office/drawing/2014/main" id="{0CEC65A1-AF13-7942-A94E-94D15C246F3E}"/>
              </a:ext>
            </a:extLst>
          </p:cNvPr>
          <p:cNvSpPr>
            <a:spLocks noGrp="1" noChangeArrowheads="1"/>
          </p:cNvSpPr>
          <p:nvPr>
            <p:ph type="title"/>
          </p:nvPr>
        </p:nvSpPr>
        <p:spPr/>
        <p:txBody>
          <a:bodyPr/>
          <a:lstStyle/>
          <a:p>
            <a:r>
              <a:rPr lang="fr-FR" altLang="fr-FR">
                <a:ea typeface="ＭＳ Ｐゴシック" panose="020B0600070205080204" pitchFamily="34" charset="-128"/>
              </a:rPr>
              <a:t>L’élaboration de la stratégie </a:t>
            </a:r>
            <a:br>
              <a:rPr lang="fr-FR" altLang="fr-FR">
                <a:ea typeface="ＭＳ Ｐゴシック" panose="020B0600070205080204" pitchFamily="34" charset="-128"/>
              </a:rPr>
            </a:br>
            <a:endParaRPr lang="fr-FR" altLang="fr-FR">
              <a:ea typeface="ＭＳ Ｐゴシック" panose="020B0600070205080204" pitchFamily="34" charset="-128"/>
            </a:endParaRPr>
          </a:p>
        </p:txBody>
      </p:sp>
      <p:sp>
        <p:nvSpPr>
          <p:cNvPr id="88066" name="Espace réservé du contenu 2">
            <a:extLst>
              <a:ext uri="{FF2B5EF4-FFF2-40B4-BE49-F238E27FC236}">
                <a16:creationId xmlns:a16="http://schemas.microsoft.com/office/drawing/2014/main" id="{D81C58D0-6FFC-234D-960A-ABDF620F8FFF}"/>
              </a:ext>
            </a:extLst>
          </p:cNvPr>
          <p:cNvSpPr>
            <a:spLocks noGrp="1" noChangeArrowheads="1"/>
          </p:cNvSpPr>
          <p:nvPr>
            <p:ph idx="1"/>
          </p:nvPr>
        </p:nvSpPr>
        <p:spPr>
          <a:xfrm>
            <a:off x="433755" y="1253331"/>
            <a:ext cx="11207260" cy="4959900"/>
          </a:xfrm>
        </p:spPr>
        <p:txBody>
          <a:bodyPr>
            <a:normAutofit fontScale="85000" lnSpcReduction="20000"/>
          </a:bodyPr>
          <a:lstStyle/>
          <a:p>
            <a:pPr marL="0" indent="0">
              <a:lnSpc>
                <a:spcPct val="110000"/>
              </a:lnSpc>
              <a:buNone/>
            </a:pPr>
            <a:r>
              <a:rPr lang="fr-FR" dirty="0"/>
              <a:t>Faire le diagnostic dans sa stratégie permet à l’entreprise d’évaluer les atouts concurrentiels dont elle dispose.</a:t>
            </a:r>
          </a:p>
          <a:p>
            <a:pPr>
              <a:lnSpc>
                <a:spcPct val="110000"/>
              </a:lnSpc>
            </a:pPr>
            <a:r>
              <a:rPr lang="fr-FR" dirty="0"/>
              <a:t>De toute évidence, ce diagnostic favorise aussi l’identification des faiblesses qui pourraient constituer un frein ou un obstacle pour ses projets d’avenir.</a:t>
            </a:r>
          </a:p>
          <a:p>
            <a:pPr>
              <a:lnSpc>
                <a:spcPct val="110000"/>
              </a:lnSpc>
            </a:pPr>
            <a:r>
              <a:rPr lang="fr-FR" dirty="0"/>
              <a:t>L’entreprise vit dans un environnement interne et externe qu’elle doit s’évertuer à maîtriser.</a:t>
            </a:r>
          </a:p>
          <a:p>
            <a:pPr>
              <a:lnSpc>
                <a:spcPct val="110000"/>
              </a:lnSpc>
            </a:pPr>
            <a:r>
              <a:rPr lang="fr-FR" dirty="0"/>
              <a:t>C’est en cela que le diagnostic prend toute son importance : évaluer si oui ou non la stratégie va échouer et si l’investissement envisagé en vaut la peine.</a:t>
            </a:r>
          </a:p>
          <a:p>
            <a:pPr>
              <a:lnSpc>
                <a:spcPct val="110000"/>
              </a:lnSpc>
            </a:pPr>
            <a:r>
              <a:rPr lang="fr-FR" dirty="0"/>
              <a:t>Pour ce faire, il existe un modèle scientifique très connu appelé matrice "SWOT" (</a:t>
            </a:r>
            <a:r>
              <a:rPr lang="fr-FR" dirty="0" err="1"/>
              <a:t>Strenghs</a:t>
            </a:r>
            <a:r>
              <a:rPr lang="fr-FR" dirty="0"/>
              <a:t>, </a:t>
            </a:r>
            <a:r>
              <a:rPr lang="fr-FR" dirty="0" err="1"/>
              <a:t>Weaknesses</a:t>
            </a:r>
            <a:r>
              <a:rPr lang="fr-FR" dirty="0"/>
              <a:t>, </a:t>
            </a:r>
            <a:r>
              <a:rPr lang="fr-FR" dirty="0" err="1"/>
              <a:t>Opportunities</a:t>
            </a:r>
            <a:r>
              <a:rPr lang="fr-FR" dirty="0"/>
              <a:t>, </a:t>
            </a:r>
            <a:r>
              <a:rPr lang="fr-FR" dirty="0" err="1"/>
              <a:t>Threats</a:t>
            </a:r>
            <a:r>
              <a:rPr lang="fr-FR" dirty="0"/>
              <a:t> en Anglais), que vous pouvez utiliser pour déterminer les forces, les faiblesses, les menaces et les opportunités qui se côtoient dans l’environnement de votre entreprise.</a:t>
            </a:r>
            <a:endParaRPr lang="fr-FR" altLang="fr-FR"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0D10CCDF-2C5D-6A4D-930C-3F94DFD4BFAD}"/>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C29B52C5-0561-C74B-8BEE-97CC48F4344C}"/>
              </a:ext>
            </a:extLst>
          </p:cNvPr>
          <p:cNvSpPr>
            <a:spLocks noGrp="1"/>
          </p:cNvSpPr>
          <p:nvPr>
            <p:ph type="sldNum" sz="quarter" idx="12"/>
          </p:nvPr>
        </p:nvSpPr>
        <p:spPr/>
        <p:txBody>
          <a:bodyPr/>
          <a:lstStyle/>
          <a:p>
            <a:fld id="{6D1A6996-9A38-354D-9398-FBE9F4077E8B}" type="slidenum">
              <a:rPr lang="fr-FR" smtClean="0"/>
              <a:t>131</a:t>
            </a:fld>
            <a:endParaRPr lang="fr-FR"/>
          </a:p>
        </p:txBody>
      </p:sp>
    </p:spTree>
    <p:extLst>
      <p:ext uri="{BB962C8B-B14F-4D97-AF65-F5344CB8AC3E}">
        <p14:creationId xmlns:p14="http://schemas.microsoft.com/office/powerpoint/2010/main" val="86635493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re 1">
            <a:extLst>
              <a:ext uri="{FF2B5EF4-FFF2-40B4-BE49-F238E27FC236}">
                <a16:creationId xmlns:a16="http://schemas.microsoft.com/office/drawing/2014/main" id="{6244F52F-A14C-E24E-A94B-F3E00EA595C8}"/>
              </a:ext>
            </a:extLst>
          </p:cNvPr>
          <p:cNvSpPr>
            <a:spLocks noGrp="1" noChangeArrowheads="1"/>
          </p:cNvSpPr>
          <p:nvPr>
            <p:ph type="title"/>
          </p:nvPr>
        </p:nvSpPr>
        <p:spPr>
          <a:xfrm>
            <a:off x="1875692" y="478936"/>
            <a:ext cx="8229600" cy="482356"/>
          </a:xfrm>
        </p:spPr>
        <p:txBody>
          <a:bodyPr>
            <a:normAutofit fontScale="90000"/>
          </a:bodyPr>
          <a:lstStyle/>
          <a:p>
            <a:r>
              <a:rPr lang="fr-FR" altLang="fr-FR" dirty="0">
                <a:ea typeface="ＭＳ Ｐゴシック" panose="020B0600070205080204" pitchFamily="34" charset="-128"/>
              </a:rPr>
              <a:t>L’analyse et le diagnostic stratégique</a:t>
            </a:r>
            <a:br>
              <a:rPr lang="fr-FR" altLang="fr-FR" dirty="0">
                <a:ea typeface="ＭＳ Ｐゴシック" panose="020B0600070205080204" pitchFamily="34" charset="-128"/>
              </a:rPr>
            </a:br>
            <a:endParaRPr lang="fr-FR" altLang="fr-FR" dirty="0">
              <a:ea typeface="ＭＳ Ｐゴシック" panose="020B0600070205080204" pitchFamily="34" charset="-128"/>
            </a:endParaRPr>
          </a:p>
        </p:txBody>
      </p:sp>
      <p:sp>
        <p:nvSpPr>
          <p:cNvPr id="89090" name="Espace réservé du contenu 2">
            <a:extLst>
              <a:ext uri="{FF2B5EF4-FFF2-40B4-BE49-F238E27FC236}">
                <a16:creationId xmlns:a16="http://schemas.microsoft.com/office/drawing/2014/main" id="{A7F8E5D9-A630-B744-A74C-1ECA0E0AE55A}"/>
              </a:ext>
            </a:extLst>
          </p:cNvPr>
          <p:cNvSpPr>
            <a:spLocks noGrp="1" noChangeArrowheads="1"/>
          </p:cNvSpPr>
          <p:nvPr>
            <p:ph idx="1"/>
          </p:nvPr>
        </p:nvSpPr>
        <p:spPr>
          <a:xfrm>
            <a:off x="480645" y="1273175"/>
            <a:ext cx="11066585" cy="4998671"/>
          </a:xfrm>
        </p:spPr>
        <p:txBody>
          <a:bodyPr>
            <a:normAutofit fontScale="70000" lnSpcReduction="20000"/>
          </a:bodyPr>
          <a:lstStyle/>
          <a:p>
            <a:pPr marL="0" indent="0">
              <a:lnSpc>
                <a:spcPct val="120000"/>
              </a:lnSpc>
              <a:buNone/>
            </a:pPr>
            <a:r>
              <a:rPr lang="fr-FR" dirty="0"/>
              <a:t>Une entreprise est un lieu de concentration humaine immensément varié (on y trouve diverses formations, personnalités, et expériences professionnelles).</a:t>
            </a:r>
          </a:p>
          <a:p>
            <a:pPr marL="0" indent="0">
              <a:lnSpc>
                <a:spcPct val="120000"/>
              </a:lnSpc>
              <a:buNone/>
            </a:pPr>
            <a:r>
              <a:rPr lang="fr-FR" dirty="0"/>
              <a:t>Pour un fonctionnement efficace, il est nécessaire de connaître les forces et faiblesses de l’entreprise "en dedans". Ce diagnostic interne doit prendre en compte les ressources humaines, matérielles et immatérielles, l’organisation de l’entreprise, la productivité, le marketing, la logistique…</a:t>
            </a:r>
          </a:p>
          <a:p>
            <a:pPr>
              <a:lnSpc>
                <a:spcPct val="120000"/>
              </a:lnSpc>
            </a:pPr>
            <a:r>
              <a:rPr lang="fr-FR" b="1" dirty="0"/>
              <a:t>En ce qui concerne les ressources humaines</a:t>
            </a:r>
            <a:r>
              <a:rPr lang="fr-FR" dirty="0"/>
              <a:t>, le diagnostic interne permet d’identifier et d’évaluer les capacités des salariés ainsi que leur organisation.</a:t>
            </a:r>
          </a:p>
          <a:p>
            <a:pPr>
              <a:lnSpc>
                <a:spcPct val="120000"/>
              </a:lnSpc>
            </a:pPr>
            <a:r>
              <a:rPr lang="fr-FR" dirty="0"/>
              <a:t>De plus, il permet de jauger l’atmosphère sociale existante entre eux. De cette façon, des solutions peuvent être apportées pour corriger des irrégularités organisationnelles ou encore une mauvaise ambiance pesante pour tous.</a:t>
            </a:r>
          </a:p>
          <a:p>
            <a:pPr>
              <a:lnSpc>
                <a:spcPct val="120000"/>
              </a:lnSpc>
            </a:pPr>
            <a:r>
              <a:rPr lang="fr-FR" dirty="0"/>
              <a:t>Pour vous donner un autre exemple, au niveau financier, le diagnostic permet de prendre connaissances des fonds et des capitaux disponibles au sein de l’entreprise, du seuil d’endettement et des aptitudes de l’entreprise à réguler ses dépenses et à être rentable.</a:t>
            </a:r>
          </a:p>
          <a:p>
            <a:pPr marL="0" indent="0">
              <a:lnSpc>
                <a:spcPct val="120000"/>
              </a:lnSpc>
              <a:buNone/>
            </a:pPr>
            <a:endParaRPr lang="fr-FR" altLang="fr-FR"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9C6E19E8-75B3-D748-975F-4E49169D80DE}"/>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82B11A85-1E5D-A742-B8AA-CD0C237C5792}"/>
              </a:ext>
            </a:extLst>
          </p:cNvPr>
          <p:cNvSpPr>
            <a:spLocks noGrp="1"/>
          </p:cNvSpPr>
          <p:nvPr>
            <p:ph type="sldNum" sz="quarter" idx="12"/>
          </p:nvPr>
        </p:nvSpPr>
        <p:spPr/>
        <p:txBody>
          <a:bodyPr/>
          <a:lstStyle/>
          <a:p>
            <a:fld id="{6D1A6996-9A38-354D-9398-FBE9F4077E8B}" type="slidenum">
              <a:rPr lang="fr-FR" smtClean="0"/>
              <a:t>132</a:t>
            </a:fld>
            <a:endParaRPr lang="fr-FR"/>
          </a:p>
        </p:txBody>
      </p:sp>
    </p:spTree>
    <p:extLst>
      <p:ext uri="{BB962C8B-B14F-4D97-AF65-F5344CB8AC3E}">
        <p14:creationId xmlns:p14="http://schemas.microsoft.com/office/powerpoint/2010/main" val="373770706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re 1">
            <a:extLst>
              <a:ext uri="{FF2B5EF4-FFF2-40B4-BE49-F238E27FC236}">
                <a16:creationId xmlns:a16="http://schemas.microsoft.com/office/drawing/2014/main" id="{6244F52F-A14C-E24E-A94B-F3E00EA595C8}"/>
              </a:ext>
            </a:extLst>
          </p:cNvPr>
          <p:cNvSpPr>
            <a:spLocks noGrp="1" noChangeArrowheads="1"/>
          </p:cNvSpPr>
          <p:nvPr>
            <p:ph type="title"/>
          </p:nvPr>
        </p:nvSpPr>
        <p:spPr>
          <a:xfrm>
            <a:off x="1992313" y="701675"/>
            <a:ext cx="8229600" cy="1143000"/>
          </a:xfrm>
        </p:spPr>
        <p:txBody>
          <a:bodyPr>
            <a:normAutofit fontScale="90000"/>
          </a:bodyPr>
          <a:lstStyle/>
          <a:p>
            <a:r>
              <a:rPr lang="fr-FR" altLang="fr-FR">
                <a:ea typeface="ＭＳ Ｐゴシック" panose="020B0600070205080204" pitchFamily="34" charset="-128"/>
              </a:rPr>
              <a:t>L’analyse et le diagnostic stratégique</a:t>
            </a:r>
            <a:br>
              <a:rPr lang="fr-FR" altLang="fr-FR">
                <a:ea typeface="ＭＳ Ｐゴシック" panose="020B0600070205080204" pitchFamily="34" charset="-128"/>
              </a:rPr>
            </a:br>
            <a:endParaRPr lang="fr-FR" altLang="fr-FR">
              <a:ea typeface="ＭＳ Ｐゴシック" panose="020B0600070205080204" pitchFamily="34" charset="-128"/>
            </a:endParaRPr>
          </a:p>
        </p:txBody>
      </p:sp>
      <p:sp>
        <p:nvSpPr>
          <p:cNvPr id="89090" name="Espace réservé du contenu 2">
            <a:extLst>
              <a:ext uri="{FF2B5EF4-FFF2-40B4-BE49-F238E27FC236}">
                <a16:creationId xmlns:a16="http://schemas.microsoft.com/office/drawing/2014/main" id="{A7F8E5D9-A630-B744-A74C-1ECA0E0AE55A}"/>
              </a:ext>
            </a:extLst>
          </p:cNvPr>
          <p:cNvSpPr>
            <a:spLocks noGrp="1" noChangeArrowheads="1"/>
          </p:cNvSpPr>
          <p:nvPr>
            <p:ph idx="1"/>
          </p:nvPr>
        </p:nvSpPr>
        <p:spPr>
          <a:xfrm>
            <a:off x="492368" y="1600201"/>
            <a:ext cx="11066585" cy="4525963"/>
          </a:xfrm>
        </p:spPr>
        <p:txBody>
          <a:bodyPr>
            <a:normAutofit/>
          </a:bodyPr>
          <a:lstStyle/>
          <a:p>
            <a:pPr marL="0" indent="0">
              <a:lnSpc>
                <a:spcPct val="100000"/>
              </a:lnSpc>
              <a:buNone/>
            </a:pPr>
            <a:r>
              <a:rPr lang="fr-FR" dirty="0"/>
              <a:t>Le diagnostic externe conduit à l’analyse conjointe du </a:t>
            </a:r>
          </a:p>
          <a:p>
            <a:pPr marL="0" indent="0">
              <a:lnSpc>
                <a:spcPct val="100000"/>
              </a:lnSpc>
              <a:buNone/>
            </a:pPr>
            <a:r>
              <a:rPr lang="fr-FR" dirty="0"/>
              <a:t>microenvironnement et du macro-environnement de l’entreprise.</a:t>
            </a:r>
          </a:p>
          <a:p>
            <a:pPr marL="0" indent="0">
              <a:lnSpc>
                <a:spcPct val="100000"/>
              </a:lnSpc>
              <a:buNone/>
            </a:pPr>
            <a:r>
              <a:rPr lang="fr-FR" dirty="0"/>
              <a:t>Le diagnostic externe permet de s’approprier ces deux aspects et d’en maîtriser le fonctionnement, l’articulation.</a:t>
            </a:r>
          </a:p>
          <a:p>
            <a:pPr marL="0" indent="0">
              <a:lnSpc>
                <a:spcPct val="100000"/>
              </a:lnSpc>
              <a:buNone/>
            </a:pPr>
            <a:r>
              <a:rPr lang="fr-FR" dirty="0"/>
              <a:t>Ce diagnostic prend en compte la concurrence, les consommateurs, les clients, les situations politiques, économiques, juridiques etc. qui peuvent agir positivement ou négativement sur le fonctionnement de l’entreprise.</a:t>
            </a:r>
            <a:endParaRPr lang="fr-FR" altLang="fr-FR"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9C6E19E8-75B3-D748-975F-4E49169D80DE}"/>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82B11A85-1E5D-A742-B8AA-CD0C237C5792}"/>
              </a:ext>
            </a:extLst>
          </p:cNvPr>
          <p:cNvSpPr>
            <a:spLocks noGrp="1"/>
          </p:cNvSpPr>
          <p:nvPr>
            <p:ph type="sldNum" sz="quarter" idx="12"/>
          </p:nvPr>
        </p:nvSpPr>
        <p:spPr/>
        <p:txBody>
          <a:bodyPr/>
          <a:lstStyle/>
          <a:p>
            <a:fld id="{6D1A6996-9A38-354D-9398-FBE9F4077E8B}" type="slidenum">
              <a:rPr lang="fr-FR" smtClean="0"/>
              <a:t>133</a:t>
            </a:fld>
            <a:endParaRPr lang="fr-FR"/>
          </a:p>
        </p:txBody>
      </p:sp>
    </p:spTree>
    <p:extLst>
      <p:ext uri="{BB962C8B-B14F-4D97-AF65-F5344CB8AC3E}">
        <p14:creationId xmlns:p14="http://schemas.microsoft.com/office/powerpoint/2010/main" val="94274279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re 1">
            <a:extLst>
              <a:ext uri="{FF2B5EF4-FFF2-40B4-BE49-F238E27FC236}">
                <a16:creationId xmlns:a16="http://schemas.microsoft.com/office/drawing/2014/main" id="{6244F52F-A14C-E24E-A94B-F3E00EA595C8}"/>
              </a:ext>
            </a:extLst>
          </p:cNvPr>
          <p:cNvSpPr>
            <a:spLocks noGrp="1" noChangeArrowheads="1"/>
          </p:cNvSpPr>
          <p:nvPr>
            <p:ph type="title"/>
          </p:nvPr>
        </p:nvSpPr>
        <p:spPr>
          <a:xfrm>
            <a:off x="973015" y="316523"/>
            <a:ext cx="9248898" cy="1528152"/>
          </a:xfrm>
        </p:spPr>
        <p:txBody>
          <a:bodyPr>
            <a:normAutofit fontScale="90000"/>
          </a:bodyPr>
          <a:lstStyle/>
          <a:p>
            <a:r>
              <a:rPr lang="fr-FR" altLang="fr-FR" dirty="0">
                <a:ea typeface="ＭＳ Ｐゴシック" panose="020B0600070205080204" pitchFamily="34" charset="-128"/>
              </a:rPr>
              <a:t>L’analyse et le diagnostic stratégique Synthèse </a:t>
            </a:r>
            <a:br>
              <a:rPr lang="fr-FR" altLang="fr-FR" dirty="0">
                <a:ea typeface="ＭＳ Ｐゴシック" panose="020B0600070205080204" pitchFamily="34" charset="-128"/>
              </a:rPr>
            </a:br>
            <a:endParaRPr lang="fr-FR" altLang="fr-FR" dirty="0">
              <a:ea typeface="ＭＳ Ｐゴシック" panose="020B0600070205080204" pitchFamily="34" charset="-128"/>
            </a:endParaRPr>
          </a:p>
        </p:txBody>
      </p:sp>
      <p:sp>
        <p:nvSpPr>
          <p:cNvPr id="89090" name="Espace réservé du contenu 2">
            <a:extLst>
              <a:ext uri="{FF2B5EF4-FFF2-40B4-BE49-F238E27FC236}">
                <a16:creationId xmlns:a16="http://schemas.microsoft.com/office/drawing/2014/main" id="{A7F8E5D9-A630-B744-A74C-1ECA0E0AE55A}"/>
              </a:ext>
            </a:extLst>
          </p:cNvPr>
          <p:cNvSpPr>
            <a:spLocks noGrp="1" noChangeArrowheads="1"/>
          </p:cNvSpPr>
          <p:nvPr>
            <p:ph idx="1"/>
          </p:nvPr>
        </p:nvSpPr>
        <p:spPr>
          <a:xfrm>
            <a:off x="492368" y="1600201"/>
            <a:ext cx="11066585" cy="4525963"/>
          </a:xfrm>
        </p:spPr>
        <p:txBody>
          <a:bodyPr>
            <a:normAutofit lnSpcReduction="10000"/>
          </a:bodyPr>
          <a:lstStyle/>
          <a:p>
            <a:pPr marL="0" indent="0">
              <a:buNone/>
            </a:pPr>
            <a:r>
              <a:rPr lang="fr-FR" dirty="0"/>
              <a:t>Nous pouvons affirmer que le diagnostic est une étape fondamentale de la stratégie d'entreprise et qu'il doit être pris très au sérieux </a:t>
            </a:r>
          </a:p>
          <a:p>
            <a:r>
              <a:rPr lang="fr-FR" dirty="0"/>
              <a:t>Il permet de:</a:t>
            </a:r>
          </a:p>
          <a:p>
            <a:pPr marL="514350" indent="-514350">
              <a:buFont typeface="+mj-lt"/>
              <a:buAutoNum type="arabicPeriod"/>
            </a:pPr>
            <a:r>
              <a:rPr lang="fr-FR" dirty="0"/>
              <a:t>Dégager les points forts et les points faibles de l’entreprise compte tenu de son environnement</a:t>
            </a:r>
          </a:p>
          <a:p>
            <a:pPr marL="514350" indent="-514350">
              <a:buFont typeface="+mj-lt"/>
              <a:buAutoNum type="arabicPeriod"/>
            </a:pPr>
            <a:r>
              <a:rPr lang="fr-FR" dirty="0"/>
              <a:t>Préciser les actions prioritaires à mener en exploitant les points forts et en trouvant des remèdes aux points faibles</a:t>
            </a:r>
          </a:p>
          <a:p>
            <a:pPr marL="514350" indent="-514350">
              <a:buFont typeface="+mj-lt"/>
              <a:buAutoNum type="arabicPeriod"/>
            </a:pPr>
            <a:r>
              <a:rPr lang="fr-FR" dirty="0"/>
              <a:t>Vérifier la conformité et le bon fonctionnement de l’entreprise, au niveau financier juridique organisationnel…</a:t>
            </a:r>
          </a:p>
          <a:p>
            <a:pPr marL="514350" indent="-514350">
              <a:buFont typeface="+mj-lt"/>
              <a:buAutoNum type="arabicPeriod"/>
            </a:pPr>
            <a:r>
              <a:rPr lang="fr-FR" dirty="0"/>
              <a:t>Analyser ses potentialités, nouveaux marchés et perspectives d’améliorations</a:t>
            </a:r>
          </a:p>
          <a:p>
            <a:pPr marL="0" indent="0">
              <a:buNone/>
            </a:pPr>
            <a:endParaRPr lang="fr-FR" altLang="fr-FR"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9C6E19E8-75B3-D748-975F-4E49169D80DE}"/>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82B11A85-1E5D-A742-B8AA-CD0C237C5792}"/>
              </a:ext>
            </a:extLst>
          </p:cNvPr>
          <p:cNvSpPr>
            <a:spLocks noGrp="1"/>
          </p:cNvSpPr>
          <p:nvPr>
            <p:ph type="sldNum" sz="quarter" idx="12"/>
          </p:nvPr>
        </p:nvSpPr>
        <p:spPr/>
        <p:txBody>
          <a:bodyPr/>
          <a:lstStyle/>
          <a:p>
            <a:fld id="{6D1A6996-9A38-354D-9398-FBE9F4077E8B}" type="slidenum">
              <a:rPr lang="fr-FR" smtClean="0"/>
              <a:t>134</a:t>
            </a:fld>
            <a:endParaRPr lang="fr-FR"/>
          </a:p>
        </p:txBody>
      </p:sp>
    </p:spTree>
    <p:extLst>
      <p:ext uri="{BB962C8B-B14F-4D97-AF65-F5344CB8AC3E}">
        <p14:creationId xmlns:p14="http://schemas.microsoft.com/office/powerpoint/2010/main" val="179844039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re 1">
            <a:extLst>
              <a:ext uri="{FF2B5EF4-FFF2-40B4-BE49-F238E27FC236}">
                <a16:creationId xmlns:a16="http://schemas.microsoft.com/office/drawing/2014/main" id="{B3923FB4-8A56-164D-BCB8-3F38A9E31292}"/>
              </a:ext>
            </a:extLst>
          </p:cNvPr>
          <p:cNvSpPr>
            <a:spLocks noGrp="1" noChangeArrowheads="1"/>
          </p:cNvSpPr>
          <p:nvPr>
            <p:ph type="title"/>
          </p:nvPr>
        </p:nvSpPr>
        <p:spPr>
          <a:xfrm>
            <a:off x="633046" y="169254"/>
            <a:ext cx="10720754" cy="1143000"/>
          </a:xfrm>
        </p:spPr>
        <p:txBody>
          <a:bodyPr>
            <a:normAutofit fontScale="90000"/>
          </a:bodyPr>
          <a:lstStyle/>
          <a:p>
            <a:pPr marL="342900" indent="-342900"/>
            <a:r>
              <a:rPr lang="fr-FR" altLang="fr-FR" dirty="0">
                <a:ea typeface="ＭＳ Ｐゴシック" panose="020B0600070205080204" pitchFamily="34" charset="-128"/>
              </a:rPr>
              <a:t>Méthodologie du diagnostic stratégique R.H.</a:t>
            </a:r>
            <a:br>
              <a:rPr lang="fr-FR" altLang="fr-FR" dirty="0">
                <a:ea typeface="ＭＳ Ｐゴシック" panose="020B0600070205080204" pitchFamily="34" charset="-128"/>
              </a:rPr>
            </a:br>
            <a:endParaRPr lang="fr-FR" altLang="fr-FR"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FB5DFA60-8764-8E40-8A07-FD48D6C9571B}"/>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294BA595-8D73-F24C-A5AB-0E0259AE4B55}"/>
              </a:ext>
            </a:extLst>
          </p:cNvPr>
          <p:cNvSpPr>
            <a:spLocks noGrp="1"/>
          </p:cNvSpPr>
          <p:nvPr>
            <p:ph type="sldNum" sz="quarter" idx="12"/>
          </p:nvPr>
        </p:nvSpPr>
        <p:spPr/>
        <p:txBody>
          <a:bodyPr/>
          <a:lstStyle/>
          <a:p>
            <a:fld id="{6D1A6996-9A38-354D-9398-FBE9F4077E8B}" type="slidenum">
              <a:rPr lang="fr-FR" smtClean="0"/>
              <a:t>135</a:t>
            </a:fld>
            <a:endParaRPr lang="fr-FR"/>
          </a:p>
        </p:txBody>
      </p:sp>
      <p:sp>
        <p:nvSpPr>
          <p:cNvPr id="6" name="Rectangle avec flèche vers la droite 5">
            <a:extLst>
              <a:ext uri="{FF2B5EF4-FFF2-40B4-BE49-F238E27FC236}">
                <a16:creationId xmlns:a16="http://schemas.microsoft.com/office/drawing/2014/main" id="{FF3A0EE5-231F-7F40-B71E-BDB87A4CC4C1}"/>
              </a:ext>
            </a:extLst>
          </p:cNvPr>
          <p:cNvSpPr/>
          <p:nvPr/>
        </p:nvSpPr>
        <p:spPr>
          <a:xfrm rot="1012933">
            <a:off x="398582" y="1591713"/>
            <a:ext cx="2379784" cy="914400"/>
          </a:xfrm>
          <a:prstGeom prst="rightArrowCallout">
            <a:avLst>
              <a:gd name="adj1" fmla="val 17308"/>
              <a:gd name="adj2" fmla="val 23718"/>
              <a:gd name="adj3" fmla="val 55769"/>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GRILLE DE COHÉRENCE</a:t>
            </a:r>
          </a:p>
        </p:txBody>
      </p:sp>
      <p:sp>
        <p:nvSpPr>
          <p:cNvPr id="13" name="Rectangle avec flèche vers la droite 12">
            <a:extLst>
              <a:ext uri="{FF2B5EF4-FFF2-40B4-BE49-F238E27FC236}">
                <a16:creationId xmlns:a16="http://schemas.microsoft.com/office/drawing/2014/main" id="{AA521EA2-1991-6F4A-91E8-33F35CAC90F3}"/>
              </a:ext>
            </a:extLst>
          </p:cNvPr>
          <p:cNvSpPr/>
          <p:nvPr/>
        </p:nvSpPr>
        <p:spPr>
          <a:xfrm rot="737672">
            <a:off x="3001104" y="2418555"/>
            <a:ext cx="2379784" cy="914400"/>
          </a:xfrm>
          <a:prstGeom prst="rightArrowCallout">
            <a:avLst>
              <a:gd name="adj1" fmla="val 17308"/>
              <a:gd name="adj2" fmla="val 23718"/>
              <a:gd name="adj3" fmla="val 55769"/>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BSC</a:t>
            </a:r>
          </a:p>
        </p:txBody>
      </p:sp>
      <p:sp>
        <p:nvSpPr>
          <p:cNvPr id="14" name="Rectangle avec flèche vers la droite 13">
            <a:extLst>
              <a:ext uri="{FF2B5EF4-FFF2-40B4-BE49-F238E27FC236}">
                <a16:creationId xmlns:a16="http://schemas.microsoft.com/office/drawing/2014/main" id="{213FBD0B-5BFA-3746-9066-C00D5509D984}"/>
              </a:ext>
            </a:extLst>
          </p:cNvPr>
          <p:cNvSpPr/>
          <p:nvPr/>
        </p:nvSpPr>
        <p:spPr>
          <a:xfrm>
            <a:off x="5498121" y="2562837"/>
            <a:ext cx="2379784" cy="914400"/>
          </a:xfrm>
          <a:prstGeom prst="rightArrowCallout">
            <a:avLst>
              <a:gd name="adj1" fmla="val 17308"/>
              <a:gd name="adj2" fmla="val 23718"/>
              <a:gd name="adj3" fmla="val 55769"/>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SWOT</a:t>
            </a:r>
          </a:p>
        </p:txBody>
      </p:sp>
      <p:sp>
        <p:nvSpPr>
          <p:cNvPr id="11" name="Rectangle avec flèche vers le bas 10">
            <a:extLst>
              <a:ext uri="{FF2B5EF4-FFF2-40B4-BE49-F238E27FC236}">
                <a16:creationId xmlns:a16="http://schemas.microsoft.com/office/drawing/2014/main" id="{9C2406C6-0B54-874B-BDD2-AE684C7F8451}"/>
              </a:ext>
            </a:extLst>
          </p:cNvPr>
          <p:cNvSpPr/>
          <p:nvPr/>
        </p:nvSpPr>
        <p:spPr>
          <a:xfrm>
            <a:off x="7925072" y="2562836"/>
            <a:ext cx="1570620" cy="1634026"/>
          </a:xfrm>
          <a:prstGeom prst="downArrowCallout">
            <a:avLst>
              <a:gd name="adj1" fmla="val 16991"/>
              <a:gd name="adj2" fmla="val 21268"/>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MATRICE D'ULRICH</a:t>
            </a:r>
          </a:p>
        </p:txBody>
      </p:sp>
      <p:sp>
        <p:nvSpPr>
          <p:cNvPr id="4" name="Rectangle 3">
            <a:extLst>
              <a:ext uri="{FF2B5EF4-FFF2-40B4-BE49-F238E27FC236}">
                <a16:creationId xmlns:a16="http://schemas.microsoft.com/office/drawing/2014/main" id="{B25F11CA-988F-E54F-860E-7C497CFFA2E0}"/>
              </a:ext>
            </a:extLst>
          </p:cNvPr>
          <p:cNvSpPr/>
          <p:nvPr/>
        </p:nvSpPr>
        <p:spPr>
          <a:xfrm>
            <a:off x="6834550" y="4466492"/>
            <a:ext cx="383344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POLITIQUE R.H.</a:t>
            </a:r>
          </a:p>
        </p:txBody>
      </p:sp>
    </p:spTree>
    <p:extLst>
      <p:ext uri="{BB962C8B-B14F-4D97-AF65-F5344CB8AC3E}">
        <p14:creationId xmlns:p14="http://schemas.microsoft.com/office/powerpoint/2010/main" val="200973195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re 1">
            <a:extLst>
              <a:ext uri="{FF2B5EF4-FFF2-40B4-BE49-F238E27FC236}">
                <a16:creationId xmlns:a16="http://schemas.microsoft.com/office/drawing/2014/main" id="{CE7D5EE5-D3F1-3F4C-A9CC-5630FD011655}"/>
              </a:ext>
            </a:extLst>
          </p:cNvPr>
          <p:cNvSpPr>
            <a:spLocks noGrp="1" noChangeArrowheads="1"/>
          </p:cNvSpPr>
          <p:nvPr>
            <p:ph type="title"/>
          </p:nvPr>
        </p:nvSpPr>
        <p:spPr>
          <a:xfrm>
            <a:off x="879231" y="2369771"/>
            <a:ext cx="10515600" cy="1325563"/>
          </a:xfrm>
        </p:spPr>
        <p:txBody>
          <a:bodyPr/>
          <a:lstStyle/>
          <a:p>
            <a:pPr algn="ctr"/>
            <a:r>
              <a:rPr lang="fr-FR" altLang="fr-FR" dirty="0">
                <a:ea typeface="ＭＳ Ｐゴシック" panose="020B0600070205080204" pitchFamily="34" charset="-128"/>
              </a:rPr>
              <a:t>Outils de diagnostic </a:t>
            </a:r>
          </a:p>
        </p:txBody>
      </p:sp>
      <p:sp>
        <p:nvSpPr>
          <p:cNvPr id="2" name="Espace réservé de la date 1">
            <a:extLst>
              <a:ext uri="{FF2B5EF4-FFF2-40B4-BE49-F238E27FC236}">
                <a16:creationId xmlns:a16="http://schemas.microsoft.com/office/drawing/2014/main" id="{08D8788C-C5F9-624E-BC66-C7500E82B6C3}"/>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A90ED46B-C126-B644-8D7A-873D4B0C6452}"/>
              </a:ext>
            </a:extLst>
          </p:cNvPr>
          <p:cNvSpPr>
            <a:spLocks noGrp="1"/>
          </p:cNvSpPr>
          <p:nvPr>
            <p:ph type="sldNum" sz="quarter" idx="12"/>
          </p:nvPr>
        </p:nvSpPr>
        <p:spPr/>
        <p:txBody>
          <a:bodyPr/>
          <a:lstStyle/>
          <a:p>
            <a:fld id="{6D1A6996-9A38-354D-9398-FBE9F4077E8B}" type="slidenum">
              <a:rPr lang="fr-FR" smtClean="0"/>
              <a:t>136</a:t>
            </a:fld>
            <a:endParaRPr lang="fr-FR"/>
          </a:p>
        </p:txBody>
      </p:sp>
    </p:spTree>
    <p:extLst>
      <p:ext uri="{BB962C8B-B14F-4D97-AF65-F5344CB8AC3E}">
        <p14:creationId xmlns:p14="http://schemas.microsoft.com/office/powerpoint/2010/main" val="233334082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re 1">
            <a:extLst>
              <a:ext uri="{FF2B5EF4-FFF2-40B4-BE49-F238E27FC236}">
                <a16:creationId xmlns:a16="http://schemas.microsoft.com/office/drawing/2014/main" id="{8AD98525-A6B4-9046-80AA-27723884CF2D}"/>
              </a:ext>
            </a:extLst>
          </p:cNvPr>
          <p:cNvSpPr>
            <a:spLocks noGrp="1" noChangeArrowheads="1"/>
          </p:cNvSpPr>
          <p:nvPr>
            <p:ph type="title"/>
          </p:nvPr>
        </p:nvSpPr>
        <p:spPr/>
        <p:txBody>
          <a:bodyPr/>
          <a:lstStyle/>
          <a:p>
            <a:pPr marL="342900" indent="-342900"/>
            <a:r>
              <a:rPr lang="fr-FR" altLang="fr-FR">
                <a:ea typeface="ＭＳ Ｐゴシック" panose="020B0600070205080204" pitchFamily="34" charset="-128"/>
              </a:rPr>
              <a:t>La grille de Cohérence</a:t>
            </a:r>
            <a:br>
              <a:rPr lang="fr-FR" altLang="fr-FR">
                <a:ea typeface="ＭＳ Ｐゴシック" panose="020B0600070205080204" pitchFamily="34" charset="-128"/>
              </a:rPr>
            </a:br>
            <a:endParaRPr lang="fr-FR" altLang="fr-FR">
              <a:ea typeface="ＭＳ Ｐゴシック" panose="020B0600070205080204" pitchFamily="34" charset="-128"/>
            </a:endParaRPr>
          </a:p>
        </p:txBody>
      </p:sp>
      <p:sp>
        <p:nvSpPr>
          <p:cNvPr id="96258" name="Espace réservé du contenu 2">
            <a:extLst>
              <a:ext uri="{FF2B5EF4-FFF2-40B4-BE49-F238E27FC236}">
                <a16:creationId xmlns:a16="http://schemas.microsoft.com/office/drawing/2014/main" id="{A6BC3E97-341D-5041-A6C3-FDC2D7BB02AC}"/>
              </a:ext>
            </a:extLst>
          </p:cNvPr>
          <p:cNvSpPr>
            <a:spLocks noGrp="1" noChangeArrowheads="1"/>
          </p:cNvSpPr>
          <p:nvPr>
            <p:ph idx="1"/>
          </p:nvPr>
        </p:nvSpPr>
        <p:spPr/>
        <p:txBody>
          <a:bodyPr/>
          <a:lstStyle/>
          <a:p>
            <a:endParaRPr lang="fr-FR" altLang="fr-FR">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E82B5307-6EBA-BF4E-8A5D-F0D41655FC59}"/>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A004E999-8CB0-EE4F-8E26-25B567582E6A}"/>
              </a:ext>
            </a:extLst>
          </p:cNvPr>
          <p:cNvSpPr>
            <a:spLocks noGrp="1"/>
          </p:cNvSpPr>
          <p:nvPr>
            <p:ph type="sldNum" sz="quarter" idx="12"/>
          </p:nvPr>
        </p:nvSpPr>
        <p:spPr/>
        <p:txBody>
          <a:bodyPr/>
          <a:lstStyle/>
          <a:p>
            <a:fld id="{6D1A6996-9A38-354D-9398-FBE9F4077E8B}" type="slidenum">
              <a:rPr lang="fr-FR" smtClean="0"/>
              <a:t>137</a:t>
            </a:fld>
            <a:endParaRPr lang="fr-FR"/>
          </a:p>
        </p:txBody>
      </p:sp>
    </p:spTree>
    <p:extLst>
      <p:ext uri="{BB962C8B-B14F-4D97-AF65-F5344CB8AC3E}">
        <p14:creationId xmlns:p14="http://schemas.microsoft.com/office/powerpoint/2010/main" val="161159563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re 1">
            <a:extLst>
              <a:ext uri="{FF2B5EF4-FFF2-40B4-BE49-F238E27FC236}">
                <a16:creationId xmlns:a16="http://schemas.microsoft.com/office/drawing/2014/main" id="{88D2641B-6581-894F-A813-0F3FFBB107F6}"/>
              </a:ext>
            </a:extLst>
          </p:cNvPr>
          <p:cNvSpPr>
            <a:spLocks noGrp="1" noChangeArrowheads="1"/>
          </p:cNvSpPr>
          <p:nvPr>
            <p:ph type="title"/>
          </p:nvPr>
        </p:nvSpPr>
        <p:spPr/>
        <p:txBody>
          <a:bodyPr/>
          <a:lstStyle/>
          <a:p>
            <a:r>
              <a:rPr lang="fr-FR" altLang="fr-FR" b="1">
                <a:ea typeface="ＭＳ Ｐゴシック" panose="020B0600070205080204" pitchFamily="34" charset="-128"/>
              </a:rPr>
              <a:t>La Grille de Cohérence</a:t>
            </a:r>
          </a:p>
        </p:txBody>
      </p:sp>
      <p:sp>
        <p:nvSpPr>
          <p:cNvPr id="114690" name="AutoShape 3">
            <a:extLst>
              <a:ext uri="{FF2B5EF4-FFF2-40B4-BE49-F238E27FC236}">
                <a16:creationId xmlns:a16="http://schemas.microsoft.com/office/drawing/2014/main" id="{92E79415-CB29-D246-B727-7FF55E711E3C}"/>
              </a:ext>
            </a:extLst>
          </p:cNvPr>
          <p:cNvSpPr>
            <a:spLocks noChangeArrowheads="1"/>
          </p:cNvSpPr>
          <p:nvPr/>
        </p:nvSpPr>
        <p:spPr bwMode="auto">
          <a:xfrm>
            <a:off x="2509839" y="1692275"/>
            <a:ext cx="6988175" cy="3429000"/>
          </a:xfrm>
          <a:prstGeom prst="triangle">
            <a:avLst>
              <a:gd name="adj" fmla="val 50000"/>
            </a:avLst>
          </a:prstGeom>
          <a:solidFill>
            <a:srgbClr val="99CC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CCFF"/>
            </a:extrusionClr>
            <a:contourClr>
              <a:srgbClr val="99CCFF"/>
            </a:contourClr>
          </a:sp3d>
        </p:spPr>
        <p:txBody>
          <a:bodyPr wrap="none" anchor="ctr">
            <a:flatTx/>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
        <p:nvSpPr>
          <p:cNvPr id="9" name="Rectangle 4">
            <a:extLst>
              <a:ext uri="{FF2B5EF4-FFF2-40B4-BE49-F238E27FC236}">
                <a16:creationId xmlns:a16="http://schemas.microsoft.com/office/drawing/2014/main" id="{D4F3D958-E755-EB42-BC85-BA73BED85AB1}"/>
              </a:ext>
            </a:extLst>
          </p:cNvPr>
          <p:cNvSpPr>
            <a:spLocks noChangeArrowheads="1"/>
          </p:cNvSpPr>
          <p:nvPr/>
        </p:nvSpPr>
        <p:spPr bwMode="auto">
          <a:xfrm>
            <a:off x="3043239" y="4435476"/>
            <a:ext cx="58261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600">
                <a:solidFill>
                  <a:srgbClr val="000099"/>
                </a:solidFill>
              </a:rPr>
              <a:t>Moyen de réaliser</a:t>
            </a:r>
          </a:p>
        </p:txBody>
      </p:sp>
      <p:sp>
        <p:nvSpPr>
          <p:cNvPr id="10" name="Rectangle 5">
            <a:extLst>
              <a:ext uri="{FF2B5EF4-FFF2-40B4-BE49-F238E27FC236}">
                <a16:creationId xmlns:a16="http://schemas.microsoft.com/office/drawing/2014/main" id="{980C43A6-45EB-2D46-88D7-55F15E7E842E}"/>
              </a:ext>
            </a:extLst>
          </p:cNvPr>
          <p:cNvSpPr>
            <a:spLocks noChangeArrowheads="1"/>
          </p:cNvSpPr>
          <p:nvPr/>
        </p:nvSpPr>
        <p:spPr bwMode="auto">
          <a:xfrm>
            <a:off x="3652838" y="3825876"/>
            <a:ext cx="46339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600">
                <a:solidFill>
                  <a:srgbClr val="000099"/>
                </a:solidFill>
              </a:rPr>
              <a:t>Tactique </a:t>
            </a:r>
          </a:p>
        </p:txBody>
      </p:sp>
      <p:sp>
        <p:nvSpPr>
          <p:cNvPr id="11" name="Rectangle 6">
            <a:extLst>
              <a:ext uri="{FF2B5EF4-FFF2-40B4-BE49-F238E27FC236}">
                <a16:creationId xmlns:a16="http://schemas.microsoft.com/office/drawing/2014/main" id="{4172B6C4-DDCB-9248-9472-E32CDE6AF471}"/>
              </a:ext>
            </a:extLst>
          </p:cNvPr>
          <p:cNvSpPr>
            <a:spLocks noChangeArrowheads="1"/>
          </p:cNvSpPr>
          <p:nvPr/>
        </p:nvSpPr>
        <p:spPr bwMode="auto">
          <a:xfrm>
            <a:off x="4294188" y="3140076"/>
            <a:ext cx="32448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600">
                <a:solidFill>
                  <a:srgbClr val="000099"/>
                </a:solidFill>
              </a:rPr>
              <a:t>Objectifs opérationnels</a:t>
            </a:r>
          </a:p>
        </p:txBody>
      </p:sp>
      <p:sp>
        <p:nvSpPr>
          <p:cNvPr id="12" name="Rectangle 7">
            <a:extLst>
              <a:ext uri="{FF2B5EF4-FFF2-40B4-BE49-F238E27FC236}">
                <a16:creationId xmlns:a16="http://schemas.microsoft.com/office/drawing/2014/main" id="{A3542B3E-0D59-F844-B75D-2786F3B0245A}"/>
              </a:ext>
            </a:extLst>
          </p:cNvPr>
          <p:cNvSpPr>
            <a:spLocks noChangeArrowheads="1"/>
          </p:cNvSpPr>
          <p:nvPr/>
        </p:nvSpPr>
        <p:spPr bwMode="auto">
          <a:xfrm>
            <a:off x="5176839" y="2530476"/>
            <a:ext cx="1589087"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600">
                <a:solidFill>
                  <a:srgbClr val="000099"/>
                </a:solidFill>
              </a:rPr>
              <a:t>Enjeux</a:t>
            </a:r>
          </a:p>
        </p:txBody>
      </p:sp>
      <p:sp>
        <p:nvSpPr>
          <p:cNvPr id="114695" name="Line 8">
            <a:extLst>
              <a:ext uri="{FF2B5EF4-FFF2-40B4-BE49-F238E27FC236}">
                <a16:creationId xmlns:a16="http://schemas.microsoft.com/office/drawing/2014/main" id="{48D5D09F-2616-BC40-991D-B744C789D3EA}"/>
              </a:ext>
            </a:extLst>
          </p:cNvPr>
          <p:cNvSpPr>
            <a:spLocks noChangeShapeType="1"/>
          </p:cNvSpPr>
          <p:nvPr/>
        </p:nvSpPr>
        <p:spPr bwMode="auto">
          <a:xfrm>
            <a:off x="3195638" y="4435475"/>
            <a:ext cx="5638800" cy="46038"/>
          </a:xfrm>
          <a:prstGeom prst="line">
            <a:avLst/>
          </a:prstGeom>
          <a:noFill/>
          <a:ln w="9525">
            <a:solidFill>
              <a:srgbClr val="0000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4696" name="Line 9">
            <a:extLst>
              <a:ext uri="{FF2B5EF4-FFF2-40B4-BE49-F238E27FC236}">
                <a16:creationId xmlns:a16="http://schemas.microsoft.com/office/drawing/2014/main" id="{E23F6D05-8943-3B41-88FD-EB288A51FA9C}"/>
              </a:ext>
            </a:extLst>
          </p:cNvPr>
          <p:cNvSpPr>
            <a:spLocks noChangeShapeType="1"/>
          </p:cNvSpPr>
          <p:nvPr/>
        </p:nvSpPr>
        <p:spPr bwMode="auto">
          <a:xfrm>
            <a:off x="3900488" y="3749675"/>
            <a:ext cx="4171950" cy="46038"/>
          </a:xfrm>
          <a:prstGeom prst="line">
            <a:avLst/>
          </a:prstGeom>
          <a:noFill/>
          <a:ln w="9525">
            <a:solidFill>
              <a:srgbClr val="0000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4697" name="Line 10">
            <a:extLst>
              <a:ext uri="{FF2B5EF4-FFF2-40B4-BE49-F238E27FC236}">
                <a16:creationId xmlns:a16="http://schemas.microsoft.com/office/drawing/2014/main" id="{539222FA-0D6E-6B46-A85A-6F6637555C9E}"/>
              </a:ext>
            </a:extLst>
          </p:cNvPr>
          <p:cNvSpPr>
            <a:spLocks noChangeShapeType="1"/>
          </p:cNvSpPr>
          <p:nvPr/>
        </p:nvSpPr>
        <p:spPr bwMode="auto">
          <a:xfrm>
            <a:off x="4676776" y="2987675"/>
            <a:ext cx="2714625" cy="46038"/>
          </a:xfrm>
          <a:prstGeom prst="line">
            <a:avLst/>
          </a:prstGeom>
          <a:noFill/>
          <a:ln w="9525">
            <a:solidFill>
              <a:srgbClr val="0000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 name="AutoShape 12">
            <a:extLst>
              <a:ext uri="{FF2B5EF4-FFF2-40B4-BE49-F238E27FC236}">
                <a16:creationId xmlns:a16="http://schemas.microsoft.com/office/drawing/2014/main" id="{E05CFB46-F9BC-DC41-A4E4-92BB2F27EF4F}"/>
              </a:ext>
            </a:extLst>
          </p:cNvPr>
          <p:cNvSpPr>
            <a:spLocks noChangeArrowheads="1"/>
          </p:cNvSpPr>
          <p:nvPr/>
        </p:nvSpPr>
        <p:spPr bwMode="auto">
          <a:xfrm>
            <a:off x="7158039" y="2003425"/>
            <a:ext cx="2516187" cy="755650"/>
          </a:xfrm>
          <a:prstGeom prst="leftArrowCallout">
            <a:avLst>
              <a:gd name="adj1" fmla="val 25000"/>
              <a:gd name="adj2" fmla="val 25000"/>
              <a:gd name="adj3" fmla="val 28751"/>
              <a:gd name="adj4" fmla="val 55556"/>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a:solidFill>
                  <a:srgbClr val="FFFFFF"/>
                </a:solidFill>
              </a:rPr>
              <a:t>VISION</a:t>
            </a:r>
          </a:p>
        </p:txBody>
      </p:sp>
      <p:grpSp>
        <p:nvGrpSpPr>
          <p:cNvPr id="2" name="Group 16">
            <a:extLst>
              <a:ext uri="{FF2B5EF4-FFF2-40B4-BE49-F238E27FC236}">
                <a16:creationId xmlns:a16="http://schemas.microsoft.com/office/drawing/2014/main" id="{B3DC00E1-B7C4-C549-9C93-0514E5F56C94}"/>
              </a:ext>
            </a:extLst>
          </p:cNvPr>
          <p:cNvGrpSpPr>
            <a:grpSpLocks/>
          </p:cNvGrpSpPr>
          <p:nvPr/>
        </p:nvGrpSpPr>
        <p:grpSpPr bwMode="auto">
          <a:xfrm>
            <a:off x="2292350" y="1920876"/>
            <a:ext cx="1612900" cy="2595563"/>
            <a:chOff x="249" y="779"/>
            <a:chExt cx="1169" cy="2470"/>
          </a:xfrm>
        </p:grpSpPr>
        <p:sp>
          <p:nvSpPr>
            <p:cNvPr id="114702" name="AutoShape 14">
              <a:extLst>
                <a:ext uri="{FF2B5EF4-FFF2-40B4-BE49-F238E27FC236}">
                  <a16:creationId xmlns:a16="http://schemas.microsoft.com/office/drawing/2014/main" id="{E3797649-C487-7A46-A1C5-D57AC7C92C51}"/>
                </a:ext>
              </a:extLst>
            </p:cNvPr>
            <p:cNvSpPr>
              <a:spLocks/>
            </p:cNvSpPr>
            <p:nvPr/>
          </p:nvSpPr>
          <p:spPr bwMode="auto">
            <a:xfrm rot="2511030">
              <a:off x="713" y="1497"/>
              <a:ext cx="705" cy="1371"/>
            </a:xfrm>
            <a:prstGeom prst="leftBrace">
              <a:avLst>
                <a:gd name="adj1" fmla="val 41414"/>
                <a:gd name="adj2" fmla="val 57407"/>
              </a:avLst>
            </a:prstGeom>
            <a:noFill/>
            <a:ln w="5715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
          <p:nvSpPr>
            <p:cNvPr id="114703" name="Rectangle 15">
              <a:extLst>
                <a:ext uri="{FF2B5EF4-FFF2-40B4-BE49-F238E27FC236}">
                  <a16:creationId xmlns:a16="http://schemas.microsoft.com/office/drawing/2014/main" id="{E2526680-E812-CC4D-BE26-B75576654CEF}"/>
                </a:ext>
              </a:extLst>
            </p:cNvPr>
            <p:cNvSpPr>
              <a:spLocks noChangeArrowheads="1"/>
            </p:cNvSpPr>
            <p:nvPr/>
          </p:nvSpPr>
          <p:spPr bwMode="auto">
            <a:xfrm>
              <a:off x="249" y="779"/>
              <a:ext cx="408" cy="2470"/>
            </a:xfrm>
            <a:prstGeom prst="rect">
              <a:avLst/>
            </a:prstGeom>
            <a:solidFill>
              <a:srgbClr val="FFFF66"/>
            </a:solidFill>
            <a:ln w="9525">
              <a:solidFill>
                <a:srgbClr val="0000CC"/>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a:solidFill>
                    <a:srgbClr val="000099"/>
                  </a:solidFill>
                </a:rPr>
                <a:t>S</a:t>
              </a:r>
            </a:p>
            <a:p>
              <a:pPr algn="ctr" eaLnBrk="1" hangingPunct="1">
                <a:spcBef>
                  <a:spcPct val="0"/>
                </a:spcBef>
                <a:buFontTx/>
                <a:buNone/>
              </a:pPr>
              <a:r>
                <a:rPr lang="fr-FR" altLang="fr-FR" sz="1800">
                  <a:solidFill>
                    <a:srgbClr val="000099"/>
                  </a:solidFill>
                </a:rPr>
                <a:t>T</a:t>
              </a:r>
            </a:p>
            <a:p>
              <a:pPr algn="ctr" eaLnBrk="1" hangingPunct="1">
                <a:spcBef>
                  <a:spcPct val="0"/>
                </a:spcBef>
                <a:buFontTx/>
                <a:buNone/>
              </a:pPr>
              <a:r>
                <a:rPr lang="fr-FR" altLang="fr-FR" sz="1800">
                  <a:solidFill>
                    <a:srgbClr val="000099"/>
                  </a:solidFill>
                </a:rPr>
                <a:t>R</a:t>
              </a:r>
            </a:p>
            <a:p>
              <a:pPr algn="ctr" eaLnBrk="1" hangingPunct="1">
                <a:spcBef>
                  <a:spcPct val="0"/>
                </a:spcBef>
                <a:buFontTx/>
                <a:buNone/>
              </a:pPr>
              <a:r>
                <a:rPr lang="fr-FR" altLang="fr-FR" sz="1800">
                  <a:solidFill>
                    <a:srgbClr val="000099"/>
                  </a:solidFill>
                </a:rPr>
                <a:t>A</a:t>
              </a:r>
            </a:p>
            <a:p>
              <a:pPr algn="ctr" eaLnBrk="1" hangingPunct="1">
                <a:spcBef>
                  <a:spcPct val="0"/>
                </a:spcBef>
                <a:buFontTx/>
                <a:buNone/>
              </a:pPr>
              <a:r>
                <a:rPr lang="fr-FR" altLang="fr-FR" sz="1800">
                  <a:solidFill>
                    <a:srgbClr val="000099"/>
                  </a:solidFill>
                </a:rPr>
                <a:t>T</a:t>
              </a:r>
            </a:p>
            <a:p>
              <a:pPr algn="ctr" eaLnBrk="1" hangingPunct="1">
                <a:spcBef>
                  <a:spcPct val="0"/>
                </a:spcBef>
                <a:buFontTx/>
                <a:buNone/>
              </a:pPr>
              <a:r>
                <a:rPr lang="fr-FR" altLang="fr-FR" sz="1800">
                  <a:solidFill>
                    <a:srgbClr val="000099"/>
                  </a:solidFill>
                </a:rPr>
                <a:t>E</a:t>
              </a:r>
            </a:p>
            <a:p>
              <a:pPr algn="ctr" eaLnBrk="1" hangingPunct="1">
                <a:spcBef>
                  <a:spcPct val="0"/>
                </a:spcBef>
                <a:buFontTx/>
                <a:buNone/>
              </a:pPr>
              <a:r>
                <a:rPr lang="fr-FR" altLang="fr-FR" sz="1800">
                  <a:solidFill>
                    <a:srgbClr val="000099"/>
                  </a:solidFill>
                </a:rPr>
                <a:t>G</a:t>
              </a:r>
            </a:p>
            <a:p>
              <a:pPr algn="ctr" eaLnBrk="1" hangingPunct="1">
                <a:spcBef>
                  <a:spcPct val="0"/>
                </a:spcBef>
                <a:buFontTx/>
                <a:buNone/>
              </a:pPr>
              <a:r>
                <a:rPr lang="fr-FR" altLang="fr-FR" sz="1800">
                  <a:solidFill>
                    <a:srgbClr val="000099"/>
                  </a:solidFill>
                </a:rPr>
                <a:t>I</a:t>
              </a:r>
            </a:p>
            <a:p>
              <a:pPr algn="ctr" eaLnBrk="1" hangingPunct="1">
                <a:spcBef>
                  <a:spcPct val="0"/>
                </a:spcBef>
                <a:buFontTx/>
                <a:buNone/>
              </a:pPr>
              <a:r>
                <a:rPr lang="fr-FR" altLang="fr-FR" sz="1800">
                  <a:solidFill>
                    <a:srgbClr val="000099"/>
                  </a:solidFill>
                </a:rPr>
                <a:t>E</a:t>
              </a:r>
            </a:p>
          </p:txBody>
        </p:sp>
      </p:grpSp>
      <p:sp>
        <p:nvSpPr>
          <p:cNvPr id="20" name="Rectangle 17">
            <a:extLst>
              <a:ext uri="{FF2B5EF4-FFF2-40B4-BE49-F238E27FC236}">
                <a16:creationId xmlns:a16="http://schemas.microsoft.com/office/drawing/2014/main" id="{155B67E4-C026-D447-984D-DDC23CF90ABA}"/>
              </a:ext>
            </a:extLst>
          </p:cNvPr>
          <p:cNvSpPr>
            <a:spLocks noChangeArrowheads="1"/>
          </p:cNvSpPr>
          <p:nvPr/>
        </p:nvSpPr>
        <p:spPr bwMode="auto">
          <a:xfrm>
            <a:off x="4065589" y="2144713"/>
            <a:ext cx="3754437" cy="1428750"/>
          </a:xfrm>
          <a:prstGeom prst="rect">
            <a:avLst/>
          </a:prstGeom>
          <a:solidFill>
            <a:srgbClr val="FFFF66">
              <a:alpha val="50980"/>
            </a:srgbClr>
          </a:solidFill>
          <a:ln w="38100">
            <a:solidFill>
              <a:srgbClr val="0000CC"/>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a:solidFill>
                  <a:srgbClr val="FF0000"/>
                </a:solidFill>
              </a:rPr>
              <a:t>NON NEGOCIABLE</a:t>
            </a:r>
          </a:p>
        </p:txBody>
      </p:sp>
      <p:sp>
        <p:nvSpPr>
          <p:cNvPr id="21" name="Rectangle 18">
            <a:extLst>
              <a:ext uri="{FF2B5EF4-FFF2-40B4-BE49-F238E27FC236}">
                <a16:creationId xmlns:a16="http://schemas.microsoft.com/office/drawing/2014/main" id="{75468C33-54B5-6C4E-85D3-F3E6F4AC0A78}"/>
              </a:ext>
            </a:extLst>
          </p:cNvPr>
          <p:cNvSpPr>
            <a:spLocks noChangeArrowheads="1"/>
          </p:cNvSpPr>
          <p:nvPr/>
        </p:nvSpPr>
        <p:spPr bwMode="auto">
          <a:xfrm>
            <a:off x="4110039" y="3733801"/>
            <a:ext cx="3754437" cy="1285875"/>
          </a:xfrm>
          <a:prstGeom prst="rect">
            <a:avLst/>
          </a:prstGeom>
          <a:solidFill>
            <a:srgbClr val="FFFF66">
              <a:alpha val="50980"/>
            </a:srgbClr>
          </a:solidFill>
          <a:ln w="38100">
            <a:solidFill>
              <a:srgbClr val="0000CC"/>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a:solidFill>
                  <a:srgbClr val="FF0000"/>
                </a:solidFill>
              </a:rPr>
              <a:t>DOIVENT SE NEGOCIER</a:t>
            </a:r>
          </a:p>
        </p:txBody>
      </p:sp>
      <p:sp>
        <p:nvSpPr>
          <p:cNvPr id="3" name="Espace réservé de la date 2">
            <a:extLst>
              <a:ext uri="{FF2B5EF4-FFF2-40B4-BE49-F238E27FC236}">
                <a16:creationId xmlns:a16="http://schemas.microsoft.com/office/drawing/2014/main" id="{D9B0A0CA-4752-E84C-B710-6416F028AAD0}"/>
              </a:ext>
            </a:extLst>
          </p:cNvPr>
          <p:cNvSpPr>
            <a:spLocks noGrp="1"/>
          </p:cNvSpPr>
          <p:nvPr>
            <p:ph type="dt" sz="half" idx="10"/>
          </p:nvPr>
        </p:nvSpPr>
        <p:spPr/>
        <p:txBody>
          <a:bodyPr/>
          <a:lstStyle/>
          <a:p>
            <a:r>
              <a:rPr lang="fr-FR"/>
              <a:t>Cours G.Zara version 2020-2021</a:t>
            </a:r>
          </a:p>
        </p:txBody>
      </p:sp>
      <p:sp>
        <p:nvSpPr>
          <p:cNvPr id="4" name="Espace réservé du numéro de diapositive 3">
            <a:extLst>
              <a:ext uri="{FF2B5EF4-FFF2-40B4-BE49-F238E27FC236}">
                <a16:creationId xmlns:a16="http://schemas.microsoft.com/office/drawing/2014/main" id="{7172EFFF-BDC6-B847-98D7-205898A45721}"/>
              </a:ext>
            </a:extLst>
          </p:cNvPr>
          <p:cNvSpPr>
            <a:spLocks noGrp="1"/>
          </p:cNvSpPr>
          <p:nvPr>
            <p:ph type="sldNum" sz="quarter" idx="12"/>
          </p:nvPr>
        </p:nvSpPr>
        <p:spPr/>
        <p:txBody>
          <a:bodyPr/>
          <a:lstStyle/>
          <a:p>
            <a:fld id="{6D1A6996-9A38-354D-9398-FBE9F4077E8B}" type="slidenum">
              <a:rPr lang="fr-FR" smtClean="0"/>
              <a:t>138</a:t>
            </a:fld>
            <a:endParaRPr lang="fr-FR"/>
          </a:p>
        </p:txBody>
      </p:sp>
    </p:spTree>
    <p:extLst>
      <p:ext uri="{BB962C8B-B14F-4D97-AF65-F5344CB8AC3E}">
        <p14:creationId xmlns:p14="http://schemas.microsoft.com/office/powerpoint/2010/main" val="109305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checkerboard(across)">
                                      <p:cBhvr>
                                        <p:cTn id="31" dur="500"/>
                                        <p:tgtEl>
                                          <p:spTgt spid="2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checkerboard(across)">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6" grpId="0" animBg="1"/>
      <p:bldP spid="20" grpId="0" animBg="1"/>
      <p:bldP spid="21"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1CFBC43-AF19-424D-A7E7-BAB40719A59C}"/>
              </a:ext>
            </a:extLst>
          </p:cNvPr>
          <p:cNvSpPr>
            <a:spLocks noGrp="1" noChangeArrowheads="1"/>
          </p:cNvSpPr>
          <p:nvPr>
            <p:ph type="title"/>
          </p:nvPr>
        </p:nvSpPr>
        <p:spPr>
          <a:xfrm>
            <a:off x="563880" y="115888"/>
            <a:ext cx="10942320" cy="1143000"/>
          </a:xfrm>
        </p:spPr>
        <p:txBody>
          <a:bodyPr>
            <a:normAutofit/>
          </a:bodyPr>
          <a:lstStyle/>
          <a:p>
            <a:pPr algn="l" eaLnBrk="1" hangingPunct="1">
              <a:defRPr/>
            </a:pPr>
            <a:r>
              <a:rPr lang="fr-FR" altLang="fr-FR" sz="2000" dirty="0">
                <a:effectLst>
                  <a:outerShdw sx="1000" sy="1000" algn="tl">
                    <a:srgbClr val="C0C0C0"/>
                  </a:outerShdw>
                </a:effectLst>
                <a:ea typeface="ＭＳ Ｐゴシック" panose="020B0600070205080204" pitchFamily="34" charset="-128"/>
              </a:rPr>
              <a:t>Qu'est-ce que la stratégie ?</a:t>
            </a:r>
            <a:br>
              <a:rPr lang="fr-FR" altLang="fr-FR" sz="2000" dirty="0">
                <a:effectLst>
                  <a:outerShdw sx="1000" sy="1000" algn="tl">
                    <a:srgbClr val="C0C0C0"/>
                  </a:outerShdw>
                </a:effectLst>
                <a:ea typeface="ＭＳ Ｐゴシック" panose="020B0600070205080204" pitchFamily="34" charset="-128"/>
              </a:rPr>
            </a:br>
            <a:br>
              <a:rPr lang="fr-FR" altLang="fr-FR" sz="2000" dirty="0">
                <a:effectLst>
                  <a:outerShdw sx="1000" sy="1000" algn="tl">
                    <a:srgbClr val="C0C0C0"/>
                  </a:outerShdw>
                </a:effectLst>
                <a:ea typeface="ＭＳ Ｐゴシック" panose="020B0600070205080204" pitchFamily="34" charset="-128"/>
              </a:rPr>
            </a:br>
            <a:r>
              <a:rPr lang="fr-FR" altLang="fr-FR" sz="2800" dirty="0">
                <a:effectLst>
                  <a:outerShdw sx="1000" sy="1000" algn="tl">
                    <a:srgbClr val="C0C0C0"/>
                  </a:outerShdw>
                </a:effectLst>
                <a:ea typeface="ＭＳ Ｐゴシック" panose="020B0600070205080204" pitchFamily="34" charset="-128"/>
              </a:rPr>
              <a:t> </a:t>
            </a:r>
            <a:r>
              <a:rPr lang="fr-FR" altLang="fr-FR" sz="3600" dirty="0">
                <a:effectLst>
                  <a:outerShdw sx="1000" sy="1000" algn="tl">
                    <a:srgbClr val="C0C0C0"/>
                  </a:outerShdw>
                </a:effectLst>
                <a:ea typeface="ＭＳ Ｐゴシック" panose="020B0600070205080204" pitchFamily="34" charset="-128"/>
              </a:rPr>
              <a:t>Le vocabulaire de la stratégie : exemple de missions</a:t>
            </a:r>
            <a:endParaRPr lang="en-GB" altLang="fr-FR" sz="2800" dirty="0">
              <a:effectLst>
                <a:outerShdw sx="1000" sy="1000" algn="tl">
                  <a:srgbClr val="C0C0C0"/>
                </a:outerShdw>
              </a:effectLst>
              <a:ea typeface="ＭＳ Ｐゴシック" panose="020B0600070205080204" pitchFamily="34" charset="-128"/>
            </a:endParaRPr>
          </a:p>
        </p:txBody>
      </p:sp>
      <p:grpSp>
        <p:nvGrpSpPr>
          <p:cNvPr id="2" name="Group 19">
            <a:extLst>
              <a:ext uri="{FF2B5EF4-FFF2-40B4-BE49-F238E27FC236}">
                <a16:creationId xmlns:a16="http://schemas.microsoft.com/office/drawing/2014/main" id="{55E397C0-0FD9-654E-8A95-C9DB34DB2F91}"/>
              </a:ext>
            </a:extLst>
          </p:cNvPr>
          <p:cNvGrpSpPr>
            <a:grpSpLocks/>
          </p:cNvGrpSpPr>
          <p:nvPr/>
        </p:nvGrpSpPr>
        <p:grpSpPr bwMode="auto">
          <a:xfrm>
            <a:off x="6591301" y="2062163"/>
            <a:ext cx="3897313" cy="2087562"/>
            <a:chOff x="3152" y="1299"/>
            <a:chExt cx="2455" cy="1315"/>
          </a:xfrm>
        </p:grpSpPr>
        <p:pic>
          <p:nvPicPr>
            <p:cNvPr id="115724" name="Picture 18" descr="logo_danone">
              <a:extLst>
                <a:ext uri="{FF2B5EF4-FFF2-40B4-BE49-F238E27FC236}">
                  <a16:creationId xmlns:a16="http://schemas.microsoft.com/office/drawing/2014/main" id="{91393B7B-6FF3-884B-BDC5-26717C2D3C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4" y="1299"/>
              <a:ext cx="1633" cy="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25" name="Text Box 5">
              <a:extLst>
                <a:ext uri="{FF2B5EF4-FFF2-40B4-BE49-F238E27FC236}">
                  <a16:creationId xmlns:a16="http://schemas.microsoft.com/office/drawing/2014/main" id="{76ABCAA9-F80D-494F-944F-98CE0FCD0668}"/>
                </a:ext>
              </a:extLst>
            </p:cNvPr>
            <p:cNvSpPr txBox="1">
              <a:spLocks noChangeArrowheads="1"/>
            </p:cNvSpPr>
            <p:nvPr/>
          </p:nvSpPr>
          <p:spPr bwMode="auto">
            <a:xfrm>
              <a:off x="3152" y="2210"/>
              <a:ext cx="2455"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i="1"/>
                <a:t>« Apporter la santé par l'alimentation</a:t>
              </a:r>
            </a:p>
            <a:p>
              <a:pPr eaLnBrk="1" hangingPunct="1">
                <a:spcBef>
                  <a:spcPct val="0"/>
                </a:spcBef>
                <a:buFontTx/>
                <a:buNone/>
              </a:pPr>
              <a:r>
                <a:rPr lang="fr-FR" altLang="fr-FR" sz="1800" i="1"/>
                <a:t> au plus grand nombre. »</a:t>
              </a:r>
              <a:r>
                <a:rPr lang="fr-FR" altLang="fr-FR" sz="1800"/>
                <a:t> </a:t>
              </a:r>
              <a:endParaRPr lang="en-GB" altLang="fr-FR" sz="1800"/>
            </a:p>
          </p:txBody>
        </p:sp>
      </p:grpSp>
      <p:grpSp>
        <p:nvGrpSpPr>
          <p:cNvPr id="3" name="Group 10">
            <a:extLst>
              <a:ext uri="{FF2B5EF4-FFF2-40B4-BE49-F238E27FC236}">
                <a16:creationId xmlns:a16="http://schemas.microsoft.com/office/drawing/2014/main" id="{46CDCEFA-D24E-4240-BB6D-EBFC8B8F4822}"/>
              </a:ext>
            </a:extLst>
          </p:cNvPr>
          <p:cNvGrpSpPr>
            <a:grpSpLocks/>
          </p:cNvGrpSpPr>
          <p:nvPr/>
        </p:nvGrpSpPr>
        <p:grpSpPr bwMode="auto">
          <a:xfrm>
            <a:off x="6167438" y="4759326"/>
            <a:ext cx="3244850" cy="1406525"/>
            <a:chOff x="2880" y="1389"/>
            <a:chExt cx="2044" cy="886"/>
          </a:xfrm>
        </p:grpSpPr>
        <p:sp>
          <p:nvSpPr>
            <p:cNvPr id="115722" name="Text Box 7">
              <a:extLst>
                <a:ext uri="{FF2B5EF4-FFF2-40B4-BE49-F238E27FC236}">
                  <a16:creationId xmlns:a16="http://schemas.microsoft.com/office/drawing/2014/main" id="{81F7D70E-2B34-C644-8DEC-A2D9739F94D6}"/>
                </a:ext>
              </a:extLst>
            </p:cNvPr>
            <p:cNvSpPr txBox="1">
              <a:spLocks noChangeArrowheads="1"/>
            </p:cNvSpPr>
            <p:nvPr/>
          </p:nvSpPr>
          <p:spPr bwMode="auto">
            <a:xfrm>
              <a:off x="2880" y="2044"/>
              <a:ext cx="20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i="1"/>
                <a:t>« Rendre les gens heureux. »</a:t>
              </a:r>
              <a:r>
                <a:rPr lang="fr-FR" altLang="fr-FR" sz="1800"/>
                <a:t> </a:t>
              </a:r>
              <a:endParaRPr lang="en-GB" altLang="fr-FR" sz="1800"/>
            </a:p>
          </p:txBody>
        </p:sp>
        <p:pic>
          <p:nvPicPr>
            <p:cNvPr id="115723" name="Picture 9" descr="Disney-logo">
              <a:extLst>
                <a:ext uri="{FF2B5EF4-FFF2-40B4-BE49-F238E27FC236}">
                  <a16:creationId xmlns:a16="http://schemas.microsoft.com/office/drawing/2014/main" id="{99ACCCEF-F491-4D4B-86FA-60D6C5EE02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7" y="1389"/>
              <a:ext cx="1446"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3">
            <a:extLst>
              <a:ext uri="{FF2B5EF4-FFF2-40B4-BE49-F238E27FC236}">
                <a16:creationId xmlns:a16="http://schemas.microsoft.com/office/drawing/2014/main" id="{732FB601-7E68-C843-9600-3AF5F5E2BE63}"/>
              </a:ext>
            </a:extLst>
          </p:cNvPr>
          <p:cNvGrpSpPr>
            <a:grpSpLocks/>
          </p:cNvGrpSpPr>
          <p:nvPr/>
        </p:nvGrpSpPr>
        <p:grpSpPr bwMode="auto">
          <a:xfrm>
            <a:off x="1919288" y="4292600"/>
            <a:ext cx="3371850" cy="1708150"/>
            <a:chOff x="249" y="2704"/>
            <a:chExt cx="2124" cy="1076"/>
          </a:xfrm>
        </p:grpSpPr>
        <p:sp>
          <p:nvSpPr>
            <p:cNvPr id="115720" name="Text Box 6">
              <a:extLst>
                <a:ext uri="{FF2B5EF4-FFF2-40B4-BE49-F238E27FC236}">
                  <a16:creationId xmlns:a16="http://schemas.microsoft.com/office/drawing/2014/main" id="{8D09738A-9543-8A48-B176-6258A0810B87}"/>
                </a:ext>
              </a:extLst>
            </p:cNvPr>
            <p:cNvSpPr txBox="1">
              <a:spLocks noChangeArrowheads="1"/>
            </p:cNvSpPr>
            <p:nvPr/>
          </p:nvSpPr>
          <p:spPr bwMode="auto">
            <a:xfrm>
              <a:off x="249" y="3203"/>
              <a:ext cx="2124"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i="1"/>
                <a:t>« Rendre accessible au </a:t>
              </a:r>
            </a:p>
            <a:p>
              <a:pPr algn="ctr" eaLnBrk="1" hangingPunct="1">
                <a:spcBef>
                  <a:spcPct val="0"/>
                </a:spcBef>
                <a:buFontTx/>
                <a:buNone/>
              </a:pPr>
              <a:r>
                <a:rPr lang="fr-FR" altLang="fr-FR" sz="1800" i="1"/>
                <a:t>plus grand nombre la </a:t>
              </a:r>
            </a:p>
            <a:p>
              <a:pPr algn="ctr" eaLnBrk="1" hangingPunct="1">
                <a:spcBef>
                  <a:spcPct val="0"/>
                </a:spcBef>
                <a:buFontTx/>
                <a:buNone/>
              </a:pPr>
              <a:r>
                <a:rPr lang="fr-FR" altLang="fr-FR" sz="1800" i="1"/>
                <a:t>pratique et le plaisir du sport. »</a:t>
              </a:r>
              <a:r>
                <a:rPr lang="fr-FR" altLang="fr-FR" sz="1800"/>
                <a:t> </a:t>
              </a:r>
              <a:endParaRPr lang="en-GB" altLang="fr-FR" sz="1800"/>
            </a:p>
          </p:txBody>
        </p:sp>
        <p:pic>
          <p:nvPicPr>
            <p:cNvPr id="115721" name="Picture 12" descr="Logo-Decathlon">
              <a:extLst>
                <a:ext uri="{FF2B5EF4-FFF2-40B4-BE49-F238E27FC236}">
                  <a16:creationId xmlns:a16="http://schemas.microsoft.com/office/drawing/2014/main" id="{6E775EB9-AD9A-F248-B2F6-B5492315DA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 y="2704"/>
              <a:ext cx="1724"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16">
            <a:extLst>
              <a:ext uri="{FF2B5EF4-FFF2-40B4-BE49-F238E27FC236}">
                <a16:creationId xmlns:a16="http://schemas.microsoft.com/office/drawing/2014/main" id="{8AE66553-0C6E-2D45-9674-41BEE3984EAE}"/>
              </a:ext>
            </a:extLst>
          </p:cNvPr>
          <p:cNvGrpSpPr>
            <a:grpSpLocks/>
          </p:cNvGrpSpPr>
          <p:nvPr/>
        </p:nvGrpSpPr>
        <p:grpSpPr bwMode="auto">
          <a:xfrm>
            <a:off x="1992313" y="1412876"/>
            <a:ext cx="4519612" cy="2016125"/>
            <a:chOff x="295" y="890"/>
            <a:chExt cx="2847" cy="1270"/>
          </a:xfrm>
        </p:grpSpPr>
        <p:sp>
          <p:nvSpPr>
            <p:cNvPr id="115718" name="Text Box 4">
              <a:extLst>
                <a:ext uri="{FF2B5EF4-FFF2-40B4-BE49-F238E27FC236}">
                  <a16:creationId xmlns:a16="http://schemas.microsoft.com/office/drawing/2014/main" id="{1202DE3A-65FA-D048-8C77-C07C58E27E72}"/>
                </a:ext>
              </a:extLst>
            </p:cNvPr>
            <p:cNvSpPr txBox="1">
              <a:spLocks noChangeArrowheads="1"/>
            </p:cNvSpPr>
            <p:nvPr/>
          </p:nvSpPr>
          <p:spPr bwMode="auto">
            <a:xfrm>
              <a:off x="295" y="1756"/>
              <a:ext cx="2847"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i="1"/>
                <a:t>« Offrir aux gens ordinaires la possibilité </a:t>
              </a:r>
            </a:p>
            <a:p>
              <a:pPr eaLnBrk="1" hangingPunct="1">
                <a:spcBef>
                  <a:spcPct val="0"/>
                </a:spcBef>
                <a:buFontTx/>
                <a:buNone/>
              </a:pPr>
              <a:r>
                <a:rPr lang="fr-FR" altLang="fr-FR" sz="1800" i="1"/>
                <a:t>d'acheter la même chose que les riches. »</a:t>
              </a:r>
              <a:r>
                <a:rPr lang="fr-FR" altLang="fr-FR" sz="1800"/>
                <a:t> </a:t>
              </a:r>
              <a:endParaRPr lang="en-GB" altLang="fr-FR" sz="1800"/>
            </a:p>
          </p:txBody>
        </p:sp>
        <p:pic>
          <p:nvPicPr>
            <p:cNvPr id="115719" name="Picture 15" descr="logo-walmart">
              <a:extLst>
                <a:ext uri="{FF2B5EF4-FFF2-40B4-BE49-F238E27FC236}">
                  <a16:creationId xmlns:a16="http://schemas.microsoft.com/office/drawing/2014/main" id="{8EDE85A5-0622-BD46-AD53-618C8BEB2C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 y="890"/>
              <a:ext cx="1968"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Espace réservé de la date 5">
            <a:extLst>
              <a:ext uri="{FF2B5EF4-FFF2-40B4-BE49-F238E27FC236}">
                <a16:creationId xmlns:a16="http://schemas.microsoft.com/office/drawing/2014/main" id="{00D1AB96-E061-2340-82CE-1525680A091E}"/>
              </a:ext>
            </a:extLst>
          </p:cNvPr>
          <p:cNvSpPr>
            <a:spLocks noGrp="1"/>
          </p:cNvSpPr>
          <p:nvPr>
            <p:ph type="dt" sz="half" idx="10"/>
          </p:nvPr>
        </p:nvSpPr>
        <p:spPr/>
        <p:txBody>
          <a:bodyPr/>
          <a:lstStyle/>
          <a:p>
            <a:r>
              <a:rPr lang="fr-FR"/>
              <a:t>Cours G.Zara version 2020-2021</a:t>
            </a:r>
          </a:p>
        </p:txBody>
      </p:sp>
      <p:sp>
        <p:nvSpPr>
          <p:cNvPr id="7" name="Espace réservé du numéro de diapositive 6">
            <a:extLst>
              <a:ext uri="{FF2B5EF4-FFF2-40B4-BE49-F238E27FC236}">
                <a16:creationId xmlns:a16="http://schemas.microsoft.com/office/drawing/2014/main" id="{85569FB1-CEB8-AB44-8933-ADCE553E4837}"/>
              </a:ext>
            </a:extLst>
          </p:cNvPr>
          <p:cNvSpPr>
            <a:spLocks noGrp="1"/>
          </p:cNvSpPr>
          <p:nvPr>
            <p:ph type="sldNum" sz="quarter" idx="12"/>
          </p:nvPr>
        </p:nvSpPr>
        <p:spPr/>
        <p:txBody>
          <a:bodyPr/>
          <a:lstStyle/>
          <a:p>
            <a:fld id="{6D1A6996-9A38-354D-9398-FBE9F4077E8B}" type="slidenum">
              <a:rPr lang="fr-FR" smtClean="0"/>
              <a:t>139</a:t>
            </a:fld>
            <a:endParaRPr lang="fr-FR"/>
          </a:p>
        </p:txBody>
      </p:sp>
    </p:spTree>
    <p:extLst>
      <p:ext uri="{BB962C8B-B14F-4D97-AF65-F5344CB8AC3E}">
        <p14:creationId xmlns:p14="http://schemas.microsoft.com/office/powerpoint/2010/main" val="1551635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645A90-178F-8E4F-9DA4-39210EC52262}"/>
              </a:ext>
            </a:extLst>
          </p:cNvPr>
          <p:cNvSpPr>
            <a:spLocks noGrp="1"/>
          </p:cNvSpPr>
          <p:nvPr>
            <p:ph type="title"/>
          </p:nvPr>
        </p:nvSpPr>
        <p:spPr/>
        <p:txBody>
          <a:bodyPr/>
          <a:lstStyle/>
          <a:p>
            <a:r>
              <a:rPr lang="fr-FR" altLang="fr-FR" sz="2400" b="1" dirty="0">
                <a:ea typeface="ＭＳ Ｐゴシック" panose="020B0600070205080204" pitchFamily="34" charset="-128"/>
              </a:rPr>
              <a:t>Définition de structure </a:t>
            </a:r>
            <a:br>
              <a:rPr lang="fr-FR" b="1" dirty="0"/>
            </a:br>
            <a:r>
              <a:rPr lang="fr-FR" b="1" dirty="0"/>
              <a:t>Les décisions et le processus de décision</a:t>
            </a:r>
            <a:endParaRPr lang="fr-FR" dirty="0"/>
          </a:p>
        </p:txBody>
      </p:sp>
      <p:sp>
        <p:nvSpPr>
          <p:cNvPr id="3" name="Espace réservé du contenu 2">
            <a:extLst>
              <a:ext uri="{FF2B5EF4-FFF2-40B4-BE49-F238E27FC236}">
                <a16:creationId xmlns:a16="http://schemas.microsoft.com/office/drawing/2014/main" id="{FF13D4C7-D61E-114B-90D1-40FDE047FAC2}"/>
              </a:ext>
            </a:extLst>
          </p:cNvPr>
          <p:cNvSpPr>
            <a:spLocks noGrp="1"/>
          </p:cNvSpPr>
          <p:nvPr>
            <p:ph idx="1"/>
          </p:nvPr>
        </p:nvSpPr>
        <p:spPr>
          <a:xfrm>
            <a:off x="838200" y="2294548"/>
            <a:ext cx="10515600" cy="3027729"/>
          </a:xfrm>
        </p:spPr>
        <p:txBody>
          <a:bodyPr/>
          <a:lstStyle/>
          <a:p>
            <a:pPr marL="0" indent="0">
              <a:buNone/>
            </a:pPr>
            <a:r>
              <a:rPr lang="fr-FR" dirty="0"/>
              <a:t>Qu'est-ce qu'une décision ? </a:t>
            </a:r>
          </a:p>
          <a:p>
            <a:r>
              <a:rPr lang="fr-FR" b="1" dirty="0"/>
              <a:t>Décider consiste à choisir une solution en comparant plusieurs possibilités.</a:t>
            </a:r>
          </a:p>
          <a:p>
            <a:r>
              <a:rPr lang="fr-FR" dirty="0"/>
              <a:t>Pour gérer une entreprise, les managers font en permanence des choix.</a:t>
            </a:r>
          </a:p>
          <a:p>
            <a:r>
              <a:rPr lang="fr-FR" dirty="0"/>
              <a:t>Sans prise de décision, l’entreprise ne peut pas fonctionner. </a:t>
            </a:r>
          </a:p>
          <a:p>
            <a:endParaRPr lang="fr-FR" dirty="0"/>
          </a:p>
        </p:txBody>
      </p:sp>
      <p:sp>
        <p:nvSpPr>
          <p:cNvPr id="4" name="Espace réservé de la date 3">
            <a:extLst>
              <a:ext uri="{FF2B5EF4-FFF2-40B4-BE49-F238E27FC236}">
                <a16:creationId xmlns:a16="http://schemas.microsoft.com/office/drawing/2014/main" id="{6BE231B2-0A4E-CE41-B26C-66B4D40472FB}"/>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EFC08737-4896-8144-A984-184DCA20EF1F}"/>
              </a:ext>
            </a:extLst>
          </p:cNvPr>
          <p:cNvSpPr>
            <a:spLocks noGrp="1"/>
          </p:cNvSpPr>
          <p:nvPr>
            <p:ph type="sldNum" sz="quarter" idx="12"/>
          </p:nvPr>
        </p:nvSpPr>
        <p:spPr/>
        <p:txBody>
          <a:bodyPr/>
          <a:lstStyle/>
          <a:p>
            <a:fld id="{6D1A6996-9A38-354D-9398-FBE9F4077E8B}" type="slidenum">
              <a:rPr lang="fr-FR" smtClean="0"/>
              <a:t>14</a:t>
            </a:fld>
            <a:endParaRPr lang="fr-FR"/>
          </a:p>
        </p:txBody>
      </p:sp>
    </p:spTree>
    <p:extLst>
      <p:ext uri="{BB962C8B-B14F-4D97-AF65-F5344CB8AC3E}">
        <p14:creationId xmlns:p14="http://schemas.microsoft.com/office/powerpoint/2010/main" val="328629871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re 1">
            <a:extLst>
              <a:ext uri="{FF2B5EF4-FFF2-40B4-BE49-F238E27FC236}">
                <a16:creationId xmlns:a16="http://schemas.microsoft.com/office/drawing/2014/main" id="{92B76A60-895A-8245-9E93-AD45D58290FA}"/>
              </a:ext>
            </a:extLst>
          </p:cNvPr>
          <p:cNvSpPr>
            <a:spLocks noGrp="1" noChangeArrowheads="1"/>
          </p:cNvSpPr>
          <p:nvPr>
            <p:ph type="title"/>
          </p:nvPr>
        </p:nvSpPr>
        <p:spPr>
          <a:xfrm>
            <a:off x="838200" y="118942"/>
            <a:ext cx="10515600" cy="1325563"/>
          </a:xfrm>
        </p:spPr>
        <p:txBody>
          <a:bodyPr/>
          <a:lstStyle/>
          <a:p>
            <a:r>
              <a:rPr lang="fr-FR" altLang="fr-FR" dirty="0">
                <a:ea typeface="ＭＳ Ｐゴシック" panose="020B0600070205080204" pitchFamily="34" charset="-128"/>
              </a:rPr>
              <a:t>Le vocabulaire stratégique</a:t>
            </a:r>
            <a:br>
              <a:rPr lang="fr-FR" altLang="fr-FR" dirty="0">
                <a:ea typeface="ＭＳ Ｐゴシック" panose="020B0600070205080204" pitchFamily="34" charset="-128"/>
              </a:rPr>
            </a:br>
            <a:endParaRPr lang="fr-FR" altLang="fr-FR" dirty="0">
              <a:ea typeface="ＭＳ Ｐゴシック" panose="020B0600070205080204" pitchFamily="34" charset="-128"/>
            </a:endParaRPr>
          </a:p>
        </p:txBody>
      </p:sp>
      <p:sp>
        <p:nvSpPr>
          <p:cNvPr id="99330" name="Espace réservé du contenu 2">
            <a:extLst>
              <a:ext uri="{FF2B5EF4-FFF2-40B4-BE49-F238E27FC236}">
                <a16:creationId xmlns:a16="http://schemas.microsoft.com/office/drawing/2014/main" id="{35286782-4AEA-354A-8B97-B90271EF1B7E}"/>
              </a:ext>
            </a:extLst>
          </p:cNvPr>
          <p:cNvSpPr>
            <a:spLocks noGrp="1" noChangeArrowheads="1"/>
          </p:cNvSpPr>
          <p:nvPr>
            <p:ph idx="1"/>
          </p:nvPr>
        </p:nvSpPr>
        <p:spPr>
          <a:xfrm>
            <a:off x="838199" y="908051"/>
            <a:ext cx="10626969" cy="5363795"/>
          </a:xfrm>
        </p:spPr>
        <p:txBody>
          <a:bodyPr>
            <a:normAutofit lnSpcReduction="10000"/>
          </a:bodyPr>
          <a:lstStyle/>
          <a:p>
            <a:pPr eaLnBrk="1" hangingPunct="1">
              <a:lnSpc>
                <a:spcPct val="110000"/>
              </a:lnSpc>
            </a:pPr>
            <a:r>
              <a:rPr lang="fr-FR" altLang="fr-FR" sz="2000" b="1" u="sng" dirty="0">
                <a:ea typeface="ＭＳ Ｐゴシック" panose="020B0600070205080204" pitchFamily="34" charset="-128"/>
              </a:rPr>
              <a:t>Les valeurs fondamentales</a:t>
            </a:r>
            <a:r>
              <a:rPr lang="fr-FR" altLang="fr-FR" sz="2000" u="sng" dirty="0">
                <a:ea typeface="ＭＳ Ｐゴシック" panose="020B0600070205080204" pitchFamily="34" charset="-128"/>
              </a:rPr>
              <a:t> </a:t>
            </a:r>
            <a:r>
              <a:rPr lang="fr-FR" altLang="fr-FR" sz="2000" dirty="0">
                <a:ea typeface="ＭＳ Ｐゴシック" panose="020B0600070205080204" pitchFamily="34" charset="-128"/>
              </a:rPr>
              <a:t>sont les principes qui sous-tendent la stratégie de l'organisation. </a:t>
            </a:r>
          </a:p>
          <a:p>
            <a:pPr eaLnBrk="1" hangingPunct="1">
              <a:lnSpc>
                <a:spcPct val="110000"/>
              </a:lnSpc>
            </a:pPr>
            <a:r>
              <a:rPr lang="fr-FR" altLang="fr-FR" sz="2000" dirty="0">
                <a:ea typeface="ＭＳ Ｐゴシック" panose="020B0600070205080204" pitchFamily="34" charset="-128"/>
              </a:rPr>
              <a:t>La</a:t>
            </a:r>
            <a:r>
              <a:rPr lang="fr-FR" altLang="fr-FR" sz="2000" b="1" dirty="0">
                <a:ea typeface="ＭＳ Ｐゴシック" panose="020B0600070205080204" pitchFamily="34" charset="-128"/>
              </a:rPr>
              <a:t> </a:t>
            </a:r>
            <a:r>
              <a:rPr lang="fr-FR" altLang="fr-FR" sz="2000" b="1" u="sng" dirty="0">
                <a:ea typeface="ＭＳ Ｐゴシック" panose="020B0600070205080204" pitchFamily="34" charset="-128"/>
              </a:rPr>
              <a:t>mission</a:t>
            </a:r>
            <a:r>
              <a:rPr lang="fr-FR" altLang="fr-FR" sz="2000" dirty="0">
                <a:ea typeface="ＭＳ Ｐゴシック" panose="020B0600070205080204" pitchFamily="34" charset="-128"/>
              </a:rPr>
              <a:t> est l'expression du but de l'organisation, de son intention fondamentale, de sa raison d</a:t>
            </a:r>
            <a:r>
              <a:rPr lang="ja-JP" altLang="fr-FR" sz="2000">
                <a:ea typeface="ＭＳ Ｐゴシック" panose="020B0600070205080204" pitchFamily="34" charset="-128"/>
              </a:rPr>
              <a:t>‘</a:t>
            </a:r>
            <a:r>
              <a:rPr lang="fr-FR" altLang="ja-JP" sz="2000" dirty="0">
                <a:ea typeface="ＭＳ Ｐゴシック" panose="020B0600070205080204" pitchFamily="34" charset="-128"/>
              </a:rPr>
              <a:t>être, en réponse à une question : « A quoi servons-nous ? » </a:t>
            </a:r>
          </a:p>
          <a:p>
            <a:pPr eaLnBrk="1" hangingPunct="1">
              <a:lnSpc>
                <a:spcPct val="110000"/>
              </a:lnSpc>
            </a:pPr>
            <a:r>
              <a:rPr lang="fr-FR" altLang="fr-FR" sz="2000" dirty="0">
                <a:ea typeface="ＭＳ Ｐゴシック" panose="020B0600070205080204" pitchFamily="34" charset="-128"/>
              </a:rPr>
              <a:t>La</a:t>
            </a:r>
            <a:r>
              <a:rPr lang="fr-FR" altLang="fr-FR" sz="2000" b="1" dirty="0">
                <a:ea typeface="ＭＳ Ｐゴシック" panose="020B0600070205080204" pitchFamily="34" charset="-128"/>
              </a:rPr>
              <a:t> </a:t>
            </a:r>
            <a:r>
              <a:rPr lang="fr-FR" altLang="fr-FR" sz="2000" b="1" u="sng" dirty="0">
                <a:ea typeface="ＭＳ Ｐゴシック" panose="020B0600070205080204" pitchFamily="34" charset="-128"/>
              </a:rPr>
              <a:t>vision ou intention stratégique</a:t>
            </a:r>
            <a:r>
              <a:rPr lang="fr-FR" altLang="fr-FR" sz="2000" u="sng" dirty="0">
                <a:ea typeface="ＭＳ Ｐゴシック" panose="020B0600070205080204" pitchFamily="34" charset="-128"/>
              </a:rPr>
              <a:t> </a:t>
            </a:r>
            <a:r>
              <a:rPr lang="fr-FR" altLang="fr-FR" sz="2000" dirty="0">
                <a:ea typeface="ＭＳ Ｐゴシック" panose="020B0600070205080204" pitchFamily="34" charset="-128"/>
              </a:rPr>
              <a:t>est l</a:t>
            </a:r>
            <a:r>
              <a:rPr lang="ja-JP" altLang="fr-FR" sz="2000">
                <a:ea typeface="ＭＳ Ｐゴシック" panose="020B0600070205080204" pitchFamily="34" charset="-128"/>
              </a:rPr>
              <a:t>‘</a:t>
            </a:r>
            <a:r>
              <a:rPr lang="fr-FR" altLang="ja-JP" sz="2000" dirty="0">
                <a:ea typeface="ＭＳ Ｐゴシック" panose="020B0600070205080204" pitchFamily="34" charset="-128"/>
              </a:rPr>
              <a:t>état futur souhaité par l'organisation, ce qu'elle aspire à devenir. </a:t>
            </a:r>
          </a:p>
          <a:p>
            <a:pPr eaLnBrk="1" hangingPunct="1">
              <a:lnSpc>
                <a:spcPct val="110000"/>
              </a:lnSpc>
            </a:pPr>
            <a:r>
              <a:rPr lang="fr-FR" altLang="fr-FR" sz="2000" dirty="0">
                <a:ea typeface="ＭＳ Ｐゴシック" panose="020B0600070205080204" pitchFamily="34" charset="-128"/>
              </a:rPr>
              <a:t>Les</a:t>
            </a:r>
            <a:r>
              <a:rPr lang="fr-FR" altLang="fr-FR" sz="2000" b="1" dirty="0">
                <a:ea typeface="ＭＳ Ｐゴシック" panose="020B0600070205080204" pitchFamily="34" charset="-128"/>
              </a:rPr>
              <a:t> </a:t>
            </a:r>
            <a:r>
              <a:rPr lang="fr-FR" altLang="fr-FR" sz="2000" b="1" u="sng" dirty="0">
                <a:ea typeface="ＭＳ Ｐゴシック" panose="020B0600070205080204" pitchFamily="34" charset="-128"/>
              </a:rPr>
              <a:t>objectifs stratégiques</a:t>
            </a:r>
            <a:r>
              <a:rPr lang="fr-FR" altLang="fr-FR" sz="2000" u="sng" dirty="0">
                <a:ea typeface="ＭＳ Ｐゴシック" panose="020B0600070205080204" pitchFamily="34" charset="-128"/>
              </a:rPr>
              <a:t> </a:t>
            </a:r>
            <a:r>
              <a:rPr lang="fr-FR" altLang="fr-FR" sz="2000" dirty="0">
                <a:ea typeface="ＭＳ Ｐゴシック" panose="020B0600070205080204" pitchFamily="34" charset="-128"/>
              </a:rPr>
              <a:t>sont plus précis et souvent quantitatifs. Ils constituent l'affirmation des résultats qui doivent être atteints. </a:t>
            </a:r>
          </a:p>
          <a:p>
            <a:pPr eaLnBrk="1" hangingPunct="1">
              <a:lnSpc>
                <a:spcPct val="110000"/>
              </a:lnSpc>
            </a:pPr>
            <a:r>
              <a:rPr lang="fr-FR" altLang="fr-FR" sz="2000" dirty="0">
                <a:ea typeface="ＭＳ Ｐゴシック" panose="020B0600070205080204" pitchFamily="34" charset="-128"/>
              </a:rPr>
              <a:t>La</a:t>
            </a:r>
            <a:r>
              <a:rPr lang="fr-FR" altLang="fr-FR" sz="2000" b="1" dirty="0">
                <a:ea typeface="ＭＳ Ｐゴシック" panose="020B0600070205080204" pitchFamily="34" charset="-128"/>
              </a:rPr>
              <a:t> </a:t>
            </a:r>
            <a:r>
              <a:rPr lang="fr-FR" altLang="fr-FR" sz="2000" b="1" u="sng" dirty="0">
                <a:ea typeface="ＭＳ Ｐゴシック" panose="020B0600070205080204" pitchFamily="34" charset="-128"/>
              </a:rPr>
              <a:t>capacité stratégique</a:t>
            </a:r>
            <a:r>
              <a:rPr lang="fr-FR" altLang="fr-FR" sz="2000" u="sng" dirty="0">
                <a:ea typeface="ＭＳ Ｐゴシック" panose="020B0600070205080204" pitchFamily="34" charset="-128"/>
              </a:rPr>
              <a:t> </a:t>
            </a:r>
            <a:r>
              <a:rPr lang="fr-FR" altLang="fr-FR" sz="2000" dirty="0">
                <a:ea typeface="ＭＳ Ｐゴシック" panose="020B0600070205080204" pitchFamily="34" charset="-128"/>
              </a:rPr>
              <a:t>repose sur les ressources uniques et les compétences fondamentales qui distinguent l'organisation de ses concurrents en termes d'activité, d'aptitudes et de savoir-faire. </a:t>
            </a:r>
          </a:p>
          <a:p>
            <a:pPr eaLnBrk="1" hangingPunct="1">
              <a:lnSpc>
                <a:spcPct val="110000"/>
              </a:lnSpc>
            </a:pPr>
            <a:r>
              <a:rPr lang="fr-FR" altLang="fr-FR" sz="2000" dirty="0">
                <a:ea typeface="ＭＳ Ｐゴシック" panose="020B0600070205080204" pitchFamily="34" charset="-128"/>
              </a:rPr>
              <a:t>Le</a:t>
            </a:r>
            <a:r>
              <a:rPr lang="fr-FR" altLang="fr-FR" sz="2000" b="1" dirty="0">
                <a:ea typeface="ＭＳ Ｐゴシック" panose="020B0600070205080204" pitchFamily="34" charset="-128"/>
              </a:rPr>
              <a:t> </a:t>
            </a:r>
            <a:r>
              <a:rPr lang="fr-FR" altLang="fr-FR" sz="2000" b="1" u="sng" dirty="0">
                <a:ea typeface="ＭＳ Ｐゴシック" panose="020B0600070205080204" pitchFamily="34" charset="-128"/>
              </a:rPr>
              <a:t>modèle économique</a:t>
            </a:r>
            <a:r>
              <a:rPr lang="fr-FR" altLang="fr-FR" sz="2000" u="sng" dirty="0">
                <a:ea typeface="ＭＳ Ｐゴシック" panose="020B0600070205080204" pitchFamily="34" charset="-128"/>
              </a:rPr>
              <a:t> </a:t>
            </a:r>
            <a:r>
              <a:rPr lang="fr-FR" altLang="fr-FR" sz="2000" dirty="0">
                <a:ea typeface="ＭＳ Ｐゴシック" panose="020B0600070205080204" pitchFamily="34" charset="-128"/>
              </a:rPr>
              <a:t>décrit la combinaison de facteurs financiers, commerciaux, techniques et opérationnels qui sous-tend le fonctionnement de l'organisation et la valeur crée par celle-ci pour ses clients. </a:t>
            </a:r>
          </a:p>
          <a:p>
            <a:pPr eaLnBrk="1" hangingPunct="1">
              <a:lnSpc>
                <a:spcPct val="110000"/>
              </a:lnSpc>
            </a:pPr>
            <a:r>
              <a:rPr lang="fr-FR" altLang="fr-FR" sz="2000" dirty="0">
                <a:ea typeface="ＭＳ Ｐゴシック" panose="020B0600070205080204" pitchFamily="34" charset="-128"/>
              </a:rPr>
              <a:t>Le</a:t>
            </a:r>
            <a:r>
              <a:rPr lang="fr-FR" altLang="fr-FR" sz="2000" b="1" dirty="0">
                <a:ea typeface="ＭＳ Ｐゴシック" panose="020B0600070205080204" pitchFamily="34" charset="-128"/>
              </a:rPr>
              <a:t> </a:t>
            </a:r>
            <a:r>
              <a:rPr lang="fr-FR" altLang="fr-FR" sz="2000" b="1" u="sng" dirty="0">
                <a:ea typeface="ＭＳ Ｐゴシック" panose="020B0600070205080204" pitchFamily="34" charset="-128"/>
              </a:rPr>
              <a:t>contrôle stratégique</a:t>
            </a:r>
            <a:r>
              <a:rPr lang="fr-FR" altLang="fr-FR" sz="2000" u="sng" dirty="0">
                <a:ea typeface="ＭＳ Ｐゴシック" panose="020B0600070205080204" pitchFamily="34" charset="-128"/>
              </a:rPr>
              <a:t> </a:t>
            </a:r>
            <a:r>
              <a:rPr lang="fr-FR" altLang="fr-FR" sz="2000" dirty="0">
                <a:ea typeface="ＭＳ Ｐゴシック" panose="020B0600070205080204" pitchFamily="34" charset="-128"/>
              </a:rPr>
              <a:t>permet de vérifier dans quelle mesure les réalisations correspondent aux objectifs. </a:t>
            </a:r>
            <a:endParaRPr lang="en-GB" altLang="fr-FR" sz="2000" dirty="0">
              <a:ea typeface="ＭＳ Ｐゴシック" panose="020B0600070205080204" pitchFamily="34" charset="-128"/>
            </a:endParaRPr>
          </a:p>
          <a:p>
            <a:endParaRPr lang="fr-FR" altLang="fr-FR" sz="1800"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817FFA6F-CF36-934D-AC32-5C9C35C3656C}"/>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F4056A57-174F-4B4E-B321-97154C6F35CA}"/>
              </a:ext>
            </a:extLst>
          </p:cNvPr>
          <p:cNvSpPr>
            <a:spLocks noGrp="1"/>
          </p:cNvSpPr>
          <p:nvPr>
            <p:ph type="sldNum" sz="quarter" idx="12"/>
          </p:nvPr>
        </p:nvSpPr>
        <p:spPr/>
        <p:txBody>
          <a:bodyPr/>
          <a:lstStyle/>
          <a:p>
            <a:fld id="{6D1A6996-9A38-354D-9398-FBE9F4077E8B}" type="slidenum">
              <a:rPr lang="fr-FR" smtClean="0"/>
              <a:t>140</a:t>
            </a:fld>
            <a:endParaRPr lang="fr-FR"/>
          </a:p>
        </p:txBody>
      </p:sp>
    </p:spTree>
    <p:extLst>
      <p:ext uri="{BB962C8B-B14F-4D97-AF65-F5344CB8AC3E}">
        <p14:creationId xmlns:p14="http://schemas.microsoft.com/office/powerpoint/2010/main" val="98490162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ED48246-1B94-3941-B5BC-B29FE789DB9D}"/>
              </a:ext>
            </a:extLst>
          </p:cNvPr>
          <p:cNvSpPr>
            <a:spLocks noGrp="1" noChangeArrowheads="1"/>
          </p:cNvSpPr>
          <p:nvPr>
            <p:ph type="title"/>
          </p:nvPr>
        </p:nvSpPr>
        <p:spPr>
          <a:xfrm>
            <a:off x="518160" y="188913"/>
            <a:ext cx="10713720" cy="1143000"/>
          </a:xfrm>
        </p:spPr>
        <p:txBody>
          <a:bodyPr>
            <a:noAutofit/>
          </a:bodyPr>
          <a:lstStyle/>
          <a:p>
            <a:pPr algn="l" eaLnBrk="1" hangingPunct="1">
              <a:defRPr/>
            </a:pPr>
            <a:r>
              <a:rPr lang="fr-FR" altLang="fr-FR" sz="2800" dirty="0">
                <a:effectLst>
                  <a:outerShdw sx="1000" sy="1000" algn="tl">
                    <a:srgbClr val="C0C0C0"/>
                  </a:outerShdw>
                </a:effectLst>
                <a:ea typeface="ＭＳ Ｐゴシック" panose="020B0600070205080204" pitchFamily="34" charset="-128"/>
              </a:rPr>
              <a:t>Qu'est-ce que la stratégie ?</a:t>
            </a:r>
            <a:br>
              <a:rPr lang="fr-FR" altLang="fr-FR" sz="2800" dirty="0">
                <a:effectLst>
                  <a:outerShdw sx="1000" sy="1000" algn="tl">
                    <a:srgbClr val="C0C0C0"/>
                  </a:outerShdw>
                </a:effectLst>
                <a:ea typeface="ＭＳ Ｐゴシック" panose="020B0600070205080204" pitchFamily="34" charset="-128"/>
              </a:rPr>
            </a:br>
            <a:r>
              <a:rPr lang="fr-FR" altLang="fr-FR" sz="2800" dirty="0">
                <a:effectLst>
                  <a:outerShdw sx="1000" sy="1000" algn="tl">
                    <a:srgbClr val="C0C0C0"/>
                  </a:outerShdw>
                </a:effectLst>
                <a:ea typeface="ＭＳ Ｐゴシック" panose="020B0600070205080204" pitchFamily="34" charset="-128"/>
              </a:rPr>
              <a:t> </a:t>
            </a:r>
            <a:r>
              <a:rPr lang="fr-FR" altLang="fr-FR" sz="3600" dirty="0">
                <a:effectLst>
                  <a:outerShdw sx="1000" sy="1000" algn="tl">
                    <a:srgbClr val="C0C0C0"/>
                  </a:outerShdw>
                </a:effectLst>
                <a:ea typeface="ＭＳ Ｐゴシック" panose="020B0600070205080204" pitchFamily="34" charset="-128"/>
              </a:rPr>
              <a:t>Le vocabulaire de la stratégie :</a:t>
            </a:r>
            <a:r>
              <a:rPr lang="fr-FR" altLang="fr-FR" sz="2800" dirty="0">
                <a:effectLst>
                  <a:outerShdw sx="1000" sy="1000" algn="tl">
                    <a:srgbClr val="C0C0C0"/>
                  </a:outerShdw>
                </a:effectLst>
                <a:ea typeface="ＭＳ Ｐゴシック" panose="020B0600070205080204" pitchFamily="34" charset="-128"/>
              </a:rPr>
              <a:t> </a:t>
            </a:r>
            <a:r>
              <a:rPr lang="fr-FR" altLang="fr-FR" sz="3600" dirty="0">
                <a:effectLst>
                  <a:outerShdw sx="1000" sy="1000" algn="tl">
                    <a:srgbClr val="C0C0C0"/>
                  </a:outerShdw>
                </a:effectLst>
                <a:ea typeface="ＭＳ Ｐゴシック" panose="020B0600070205080204" pitchFamily="34" charset="-128"/>
              </a:rPr>
              <a:t>pour mieux comprendre</a:t>
            </a:r>
            <a:br>
              <a:rPr lang="fr-FR" altLang="fr-FR" sz="3600" dirty="0">
                <a:effectLst>
                  <a:outerShdw sx="1000" sy="1000" algn="tl">
                    <a:srgbClr val="C0C0C0"/>
                  </a:outerShdw>
                </a:effectLst>
                <a:ea typeface="ＭＳ Ｐゴシック" panose="020B0600070205080204" pitchFamily="34" charset="-128"/>
              </a:rPr>
            </a:br>
            <a:endParaRPr lang="en-GB" altLang="fr-FR" sz="3600" dirty="0">
              <a:effectLst>
                <a:outerShdw sx="1000" sy="1000" algn="tl">
                  <a:srgbClr val="C0C0C0"/>
                </a:outerShdw>
              </a:effectLst>
              <a:ea typeface="ＭＳ Ｐゴシック" panose="020B0600070205080204" pitchFamily="34" charset="-128"/>
            </a:endParaRPr>
          </a:p>
        </p:txBody>
      </p:sp>
      <p:sp>
        <p:nvSpPr>
          <p:cNvPr id="117762" name="Text Box 4">
            <a:extLst>
              <a:ext uri="{FF2B5EF4-FFF2-40B4-BE49-F238E27FC236}">
                <a16:creationId xmlns:a16="http://schemas.microsoft.com/office/drawing/2014/main" id="{23D1582A-0B42-B44E-9FAD-B297264F8883}"/>
              </a:ext>
            </a:extLst>
          </p:cNvPr>
          <p:cNvSpPr txBox="1">
            <a:spLocks noChangeArrowheads="1"/>
          </p:cNvSpPr>
          <p:nvPr/>
        </p:nvSpPr>
        <p:spPr bwMode="auto">
          <a:xfrm>
            <a:off x="1703389" y="1268413"/>
            <a:ext cx="1031051"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t>Mission </a:t>
            </a:r>
            <a:endParaRPr lang="en-GB" altLang="fr-FR" sz="1800"/>
          </a:p>
        </p:txBody>
      </p:sp>
      <p:sp>
        <p:nvSpPr>
          <p:cNvPr id="117763" name="Text Box 5">
            <a:extLst>
              <a:ext uri="{FF2B5EF4-FFF2-40B4-BE49-F238E27FC236}">
                <a16:creationId xmlns:a16="http://schemas.microsoft.com/office/drawing/2014/main" id="{05FAC24C-4C29-F84C-83E0-B6C22D2216A5}"/>
              </a:ext>
            </a:extLst>
          </p:cNvPr>
          <p:cNvSpPr txBox="1">
            <a:spLocks noChangeArrowheads="1"/>
          </p:cNvSpPr>
          <p:nvPr/>
        </p:nvSpPr>
        <p:spPr bwMode="auto">
          <a:xfrm>
            <a:off x="1703388" y="2205039"/>
            <a:ext cx="2390398"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t>Vision ou</a:t>
            </a:r>
          </a:p>
          <a:p>
            <a:pPr eaLnBrk="1" hangingPunct="1">
              <a:spcBef>
                <a:spcPct val="0"/>
              </a:spcBef>
              <a:buFontTx/>
              <a:buNone/>
            </a:pPr>
            <a:r>
              <a:rPr lang="fr-FR" altLang="fr-FR" sz="1800"/>
              <a:t> intention stratégique </a:t>
            </a:r>
            <a:endParaRPr lang="en-GB" altLang="fr-FR" sz="1800"/>
          </a:p>
        </p:txBody>
      </p:sp>
      <p:sp>
        <p:nvSpPr>
          <p:cNvPr id="117764" name="Text Box 6">
            <a:extLst>
              <a:ext uri="{FF2B5EF4-FFF2-40B4-BE49-F238E27FC236}">
                <a16:creationId xmlns:a16="http://schemas.microsoft.com/office/drawing/2014/main" id="{D9805226-A064-B548-AA1C-360F6728FE62}"/>
              </a:ext>
            </a:extLst>
          </p:cNvPr>
          <p:cNvSpPr txBox="1">
            <a:spLocks noChangeArrowheads="1"/>
          </p:cNvSpPr>
          <p:nvPr/>
        </p:nvSpPr>
        <p:spPr bwMode="auto">
          <a:xfrm>
            <a:off x="1703388" y="3141663"/>
            <a:ext cx="2236510"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t>Objectif stratégique </a:t>
            </a:r>
            <a:endParaRPr lang="en-GB" altLang="fr-FR" sz="1800"/>
          </a:p>
        </p:txBody>
      </p:sp>
      <p:sp>
        <p:nvSpPr>
          <p:cNvPr id="117765" name="Text Box 7">
            <a:extLst>
              <a:ext uri="{FF2B5EF4-FFF2-40B4-BE49-F238E27FC236}">
                <a16:creationId xmlns:a16="http://schemas.microsoft.com/office/drawing/2014/main" id="{CBA8E394-F7C7-B34C-AD7D-2E30C41611F3}"/>
              </a:ext>
            </a:extLst>
          </p:cNvPr>
          <p:cNvSpPr txBox="1">
            <a:spLocks noChangeArrowheads="1"/>
          </p:cNvSpPr>
          <p:nvPr/>
        </p:nvSpPr>
        <p:spPr bwMode="auto">
          <a:xfrm>
            <a:off x="1719263" y="4005263"/>
            <a:ext cx="2364750"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t>Capacité stratégique </a:t>
            </a:r>
            <a:endParaRPr lang="en-GB" altLang="fr-FR" sz="1800"/>
          </a:p>
        </p:txBody>
      </p:sp>
      <p:sp>
        <p:nvSpPr>
          <p:cNvPr id="117766" name="Text Box 8">
            <a:extLst>
              <a:ext uri="{FF2B5EF4-FFF2-40B4-BE49-F238E27FC236}">
                <a16:creationId xmlns:a16="http://schemas.microsoft.com/office/drawing/2014/main" id="{F4E1A57D-9964-8849-816A-3FD496B9A1A5}"/>
              </a:ext>
            </a:extLst>
          </p:cNvPr>
          <p:cNvSpPr txBox="1">
            <a:spLocks noChangeArrowheads="1"/>
          </p:cNvSpPr>
          <p:nvPr/>
        </p:nvSpPr>
        <p:spPr bwMode="auto">
          <a:xfrm>
            <a:off x="1703388" y="5013325"/>
            <a:ext cx="2326278"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t>Modèle économique </a:t>
            </a:r>
            <a:endParaRPr lang="en-GB" altLang="fr-FR" sz="1800"/>
          </a:p>
        </p:txBody>
      </p:sp>
      <p:sp>
        <p:nvSpPr>
          <p:cNvPr id="117767" name="Text Box 9">
            <a:extLst>
              <a:ext uri="{FF2B5EF4-FFF2-40B4-BE49-F238E27FC236}">
                <a16:creationId xmlns:a16="http://schemas.microsoft.com/office/drawing/2014/main" id="{52944D20-A4B8-D743-B0E8-6E26381FCBBA}"/>
              </a:ext>
            </a:extLst>
          </p:cNvPr>
          <p:cNvSpPr txBox="1">
            <a:spLocks noChangeArrowheads="1"/>
          </p:cNvSpPr>
          <p:nvPr/>
        </p:nvSpPr>
        <p:spPr bwMode="auto">
          <a:xfrm>
            <a:off x="1703388" y="5932488"/>
            <a:ext cx="2326278"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t>Contrôle stratégique </a:t>
            </a:r>
            <a:endParaRPr lang="en-GB" altLang="fr-FR" sz="1800"/>
          </a:p>
        </p:txBody>
      </p:sp>
      <p:sp>
        <p:nvSpPr>
          <p:cNvPr id="117768" name="Text Box 10">
            <a:extLst>
              <a:ext uri="{FF2B5EF4-FFF2-40B4-BE49-F238E27FC236}">
                <a16:creationId xmlns:a16="http://schemas.microsoft.com/office/drawing/2014/main" id="{21652A12-5CA2-D742-A228-A52D1AD36F8E}"/>
              </a:ext>
            </a:extLst>
          </p:cNvPr>
          <p:cNvSpPr txBox="1">
            <a:spLocks noChangeArrowheads="1"/>
          </p:cNvSpPr>
          <p:nvPr/>
        </p:nvSpPr>
        <p:spPr bwMode="auto">
          <a:xfrm>
            <a:off x="7391401" y="1125538"/>
            <a:ext cx="2736647" cy="923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t>Vérifier le poids,</a:t>
            </a:r>
          </a:p>
          <a:p>
            <a:pPr eaLnBrk="1" hangingPunct="1">
              <a:spcBef>
                <a:spcPct val="0"/>
              </a:spcBef>
              <a:buFontTx/>
              <a:buNone/>
            </a:pPr>
            <a:r>
              <a:rPr lang="fr-FR" altLang="fr-FR" sz="1800"/>
              <a:t> les distances parcourus </a:t>
            </a:r>
          </a:p>
          <a:p>
            <a:pPr eaLnBrk="1" hangingPunct="1">
              <a:spcBef>
                <a:spcPct val="0"/>
              </a:spcBef>
              <a:buFontTx/>
              <a:buNone/>
            </a:pPr>
            <a:r>
              <a:rPr lang="fr-FR" altLang="fr-FR" sz="1800"/>
              <a:t>et les temps réalisés </a:t>
            </a:r>
            <a:endParaRPr lang="en-GB" altLang="fr-FR" sz="1800"/>
          </a:p>
        </p:txBody>
      </p:sp>
      <p:sp>
        <p:nvSpPr>
          <p:cNvPr id="117769" name="Text Box 11">
            <a:extLst>
              <a:ext uri="{FF2B5EF4-FFF2-40B4-BE49-F238E27FC236}">
                <a16:creationId xmlns:a16="http://schemas.microsoft.com/office/drawing/2014/main" id="{4FF11DE2-0056-8C44-A7DE-51E4408C8EBB}"/>
              </a:ext>
            </a:extLst>
          </p:cNvPr>
          <p:cNvSpPr txBox="1">
            <a:spLocks noChangeArrowheads="1"/>
          </p:cNvSpPr>
          <p:nvPr/>
        </p:nvSpPr>
        <p:spPr bwMode="auto">
          <a:xfrm>
            <a:off x="7391401" y="2332038"/>
            <a:ext cx="1646605"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t>Etre en forme </a:t>
            </a:r>
            <a:endParaRPr lang="en-GB" altLang="fr-FR" sz="1800"/>
          </a:p>
        </p:txBody>
      </p:sp>
      <p:sp>
        <p:nvSpPr>
          <p:cNvPr id="117770" name="Text Box 12">
            <a:extLst>
              <a:ext uri="{FF2B5EF4-FFF2-40B4-BE49-F238E27FC236}">
                <a16:creationId xmlns:a16="http://schemas.microsoft.com/office/drawing/2014/main" id="{2FC48E56-B616-BF44-8832-4AE8A1DF7421}"/>
              </a:ext>
            </a:extLst>
          </p:cNvPr>
          <p:cNvSpPr txBox="1">
            <a:spLocks noChangeArrowheads="1"/>
          </p:cNvSpPr>
          <p:nvPr/>
        </p:nvSpPr>
        <p:spPr bwMode="auto">
          <a:xfrm>
            <a:off x="7396163" y="3138489"/>
            <a:ext cx="2433680"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t>Perdre 5 kilos d'ici au </a:t>
            </a:r>
          </a:p>
          <a:p>
            <a:pPr eaLnBrk="1" hangingPunct="1">
              <a:spcBef>
                <a:spcPct val="0"/>
              </a:spcBef>
              <a:buFontTx/>
              <a:buNone/>
            </a:pPr>
            <a:r>
              <a:rPr lang="fr-FR" altLang="fr-FR" sz="1800"/>
              <a:t>1er novembre </a:t>
            </a:r>
            <a:endParaRPr lang="en-GB" altLang="fr-FR" sz="1800"/>
          </a:p>
        </p:txBody>
      </p:sp>
      <p:sp>
        <p:nvSpPr>
          <p:cNvPr id="117771" name="Text Box 13">
            <a:extLst>
              <a:ext uri="{FF2B5EF4-FFF2-40B4-BE49-F238E27FC236}">
                <a16:creationId xmlns:a16="http://schemas.microsoft.com/office/drawing/2014/main" id="{ADD67BC3-DFF5-6F43-AB30-B059EFA46A6C}"/>
              </a:ext>
            </a:extLst>
          </p:cNvPr>
          <p:cNvSpPr txBox="1">
            <a:spLocks noChangeArrowheads="1"/>
          </p:cNvSpPr>
          <p:nvPr/>
        </p:nvSpPr>
        <p:spPr bwMode="auto">
          <a:xfrm>
            <a:off x="7391400" y="4005263"/>
            <a:ext cx="2557110" cy="923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t>Proximité centre</a:t>
            </a:r>
          </a:p>
          <a:p>
            <a:pPr eaLnBrk="1" hangingPunct="1">
              <a:spcBef>
                <a:spcPct val="0"/>
              </a:spcBef>
              <a:buFontTx/>
              <a:buNone/>
            </a:pPr>
            <a:r>
              <a:rPr lang="fr-FR" altLang="fr-FR" sz="1800"/>
              <a:t> de remise en forme et </a:t>
            </a:r>
          </a:p>
          <a:p>
            <a:pPr eaLnBrk="1" hangingPunct="1">
              <a:spcBef>
                <a:spcPct val="0"/>
              </a:spcBef>
              <a:buFontTx/>
              <a:buNone/>
            </a:pPr>
            <a:r>
              <a:rPr lang="fr-FR" altLang="fr-FR" sz="1800"/>
              <a:t>soutien de la famille </a:t>
            </a:r>
            <a:endParaRPr lang="en-GB" altLang="fr-FR" sz="1800"/>
          </a:p>
        </p:txBody>
      </p:sp>
      <p:sp>
        <p:nvSpPr>
          <p:cNvPr id="117772" name="Text Box 14">
            <a:extLst>
              <a:ext uri="{FF2B5EF4-FFF2-40B4-BE49-F238E27FC236}">
                <a16:creationId xmlns:a16="http://schemas.microsoft.com/office/drawing/2014/main" id="{66A3F11D-CA2B-5F49-9876-B9C2C1CC6CCC}"/>
              </a:ext>
            </a:extLst>
          </p:cNvPr>
          <p:cNvSpPr txBox="1">
            <a:spLocks noChangeArrowheads="1"/>
          </p:cNvSpPr>
          <p:nvPr/>
        </p:nvSpPr>
        <p:spPr bwMode="auto">
          <a:xfrm>
            <a:off x="7391401" y="5140325"/>
            <a:ext cx="3070071"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t>Courir le marathon de Paris </a:t>
            </a:r>
            <a:endParaRPr lang="en-GB" altLang="fr-FR" sz="1800"/>
          </a:p>
        </p:txBody>
      </p:sp>
      <p:sp>
        <p:nvSpPr>
          <p:cNvPr id="117773" name="Text Box 15">
            <a:extLst>
              <a:ext uri="{FF2B5EF4-FFF2-40B4-BE49-F238E27FC236}">
                <a16:creationId xmlns:a16="http://schemas.microsoft.com/office/drawing/2014/main" id="{652B5AEC-9BB2-4342-96FA-D8C28FD8920A}"/>
              </a:ext>
            </a:extLst>
          </p:cNvPr>
          <p:cNvSpPr txBox="1">
            <a:spLocks noChangeArrowheads="1"/>
          </p:cNvSpPr>
          <p:nvPr/>
        </p:nvSpPr>
        <p:spPr bwMode="auto">
          <a:xfrm>
            <a:off x="7391401" y="5946776"/>
            <a:ext cx="2395207"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t>Faire partie d'un club </a:t>
            </a:r>
          </a:p>
          <a:p>
            <a:pPr eaLnBrk="1" hangingPunct="1">
              <a:spcBef>
                <a:spcPct val="0"/>
              </a:spcBef>
              <a:buFontTx/>
              <a:buNone/>
            </a:pPr>
            <a:r>
              <a:rPr lang="fr-FR" altLang="fr-FR" sz="1800"/>
              <a:t>de course de fond </a:t>
            </a:r>
            <a:endParaRPr lang="en-GB" altLang="fr-FR" sz="1800"/>
          </a:p>
        </p:txBody>
      </p:sp>
      <p:sp>
        <p:nvSpPr>
          <p:cNvPr id="11283" name="Line 19">
            <a:extLst>
              <a:ext uri="{FF2B5EF4-FFF2-40B4-BE49-F238E27FC236}">
                <a16:creationId xmlns:a16="http://schemas.microsoft.com/office/drawing/2014/main" id="{6918395F-E153-1440-A340-FCA479D7430D}"/>
              </a:ext>
            </a:extLst>
          </p:cNvPr>
          <p:cNvSpPr>
            <a:spLocks noChangeShapeType="1"/>
          </p:cNvSpPr>
          <p:nvPr/>
        </p:nvSpPr>
        <p:spPr bwMode="auto">
          <a:xfrm flipV="1">
            <a:off x="4222750" y="1557338"/>
            <a:ext cx="3168650" cy="43926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1284" name="Line 20">
            <a:extLst>
              <a:ext uri="{FF2B5EF4-FFF2-40B4-BE49-F238E27FC236}">
                <a16:creationId xmlns:a16="http://schemas.microsoft.com/office/drawing/2014/main" id="{1C8A1594-718D-0D45-ABDE-C88B1A84F9FB}"/>
              </a:ext>
            </a:extLst>
          </p:cNvPr>
          <p:cNvSpPr>
            <a:spLocks noChangeShapeType="1"/>
          </p:cNvSpPr>
          <p:nvPr/>
        </p:nvSpPr>
        <p:spPr bwMode="auto">
          <a:xfrm>
            <a:off x="2782888" y="1484314"/>
            <a:ext cx="4608512" cy="10810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1285" name="Line 21">
            <a:extLst>
              <a:ext uri="{FF2B5EF4-FFF2-40B4-BE49-F238E27FC236}">
                <a16:creationId xmlns:a16="http://schemas.microsoft.com/office/drawing/2014/main" id="{FD2AD1BA-3A8B-3E46-AB4D-468DDCABEF45}"/>
              </a:ext>
            </a:extLst>
          </p:cNvPr>
          <p:cNvSpPr>
            <a:spLocks noChangeShapeType="1"/>
          </p:cNvSpPr>
          <p:nvPr/>
        </p:nvSpPr>
        <p:spPr bwMode="auto">
          <a:xfrm>
            <a:off x="4079876" y="3429000"/>
            <a:ext cx="33115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1286" name="Line 22">
            <a:extLst>
              <a:ext uri="{FF2B5EF4-FFF2-40B4-BE49-F238E27FC236}">
                <a16:creationId xmlns:a16="http://schemas.microsoft.com/office/drawing/2014/main" id="{55600B5F-D9D4-3645-B512-9AA7B29B06E4}"/>
              </a:ext>
            </a:extLst>
          </p:cNvPr>
          <p:cNvSpPr>
            <a:spLocks noChangeShapeType="1"/>
          </p:cNvSpPr>
          <p:nvPr/>
        </p:nvSpPr>
        <p:spPr bwMode="auto">
          <a:xfrm>
            <a:off x="4224338" y="4221163"/>
            <a:ext cx="31670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1287" name="Line 23">
            <a:extLst>
              <a:ext uri="{FF2B5EF4-FFF2-40B4-BE49-F238E27FC236}">
                <a16:creationId xmlns:a16="http://schemas.microsoft.com/office/drawing/2014/main" id="{5C71D423-F8AF-2C4B-8B1F-FF205BA75A6D}"/>
              </a:ext>
            </a:extLst>
          </p:cNvPr>
          <p:cNvSpPr>
            <a:spLocks noChangeShapeType="1"/>
          </p:cNvSpPr>
          <p:nvPr/>
        </p:nvSpPr>
        <p:spPr bwMode="auto">
          <a:xfrm>
            <a:off x="4295776" y="2492375"/>
            <a:ext cx="3095625" cy="2808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1288" name="Line 24">
            <a:extLst>
              <a:ext uri="{FF2B5EF4-FFF2-40B4-BE49-F238E27FC236}">
                <a16:creationId xmlns:a16="http://schemas.microsoft.com/office/drawing/2014/main" id="{483516A6-3B5E-DA40-87FD-253EFA92A202}"/>
              </a:ext>
            </a:extLst>
          </p:cNvPr>
          <p:cNvSpPr>
            <a:spLocks noChangeShapeType="1"/>
          </p:cNvSpPr>
          <p:nvPr/>
        </p:nvSpPr>
        <p:spPr bwMode="auto">
          <a:xfrm>
            <a:off x="4151314" y="5300664"/>
            <a:ext cx="3240087" cy="8651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 name="Espace réservé de la date 1">
            <a:extLst>
              <a:ext uri="{FF2B5EF4-FFF2-40B4-BE49-F238E27FC236}">
                <a16:creationId xmlns:a16="http://schemas.microsoft.com/office/drawing/2014/main" id="{968035BD-F348-7D44-B6D3-00320D0AEECA}"/>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A4E24DE9-EF7D-E24E-B985-1D53F0C324C7}"/>
              </a:ext>
            </a:extLst>
          </p:cNvPr>
          <p:cNvSpPr>
            <a:spLocks noGrp="1"/>
          </p:cNvSpPr>
          <p:nvPr>
            <p:ph type="sldNum" sz="quarter" idx="12"/>
          </p:nvPr>
        </p:nvSpPr>
        <p:spPr/>
        <p:txBody>
          <a:bodyPr/>
          <a:lstStyle/>
          <a:p>
            <a:fld id="{6D1A6996-9A38-354D-9398-FBE9F4077E8B}" type="slidenum">
              <a:rPr lang="fr-FR" smtClean="0"/>
              <a:t>141</a:t>
            </a:fld>
            <a:endParaRPr lang="fr-FR"/>
          </a:p>
        </p:txBody>
      </p:sp>
    </p:spTree>
    <p:extLst>
      <p:ext uri="{BB962C8B-B14F-4D97-AF65-F5344CB8AC3E}">
        <p14:creationId xmlns:p14="http://schemas.microsoft.com/office/powerpoint/2010/main" val="752075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8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8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28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re 1">
            <a:extLst>
              <a:ext uri="{FF2B5EF4-FFF2-40B4-BE49-F238E27FC236}">
                <a16:creationId xmlns:a16="http://schemas.microsoft.com/office/drawing/2014/main" id="{6A07A655-AD3B-054B-9368-322380216BE4}"/>
              </a:ext>
            </a:extLst>
          </p:cNvPr>
          <p:cNvSpPr>
            <a:spLocks noGrp="1" noChangeArrowheads="1"/>
          </p:cNvSpPr>
          <p:nvPr>
            <p:ph type="title"/>
          </p:nvPr>
        </p:nvSpPr>
        <p:spPr/>
        <p:txBody>
          <a:bodyPr/>
          <a:lstStyle/>
          <a:p>
            <a:pPr marL="342900" indent="-342900"/>
            <a:r>
              <a:rPr lang="fr-FR" altLang="fr-FR">
                <a:ea typeface="ＭＳ Ｐゴシック" panose="020B0600070205080204" pitchFamily="34" charset="-128"/>
              </a:rPr>
              <a:t>Le BSC</a:t>
            </a:r>
            <a:br>
              <a:rPr lang="fr-FR" altLang="fr-FR">
                <a:ea typeface="ＭＳ Ｐゴシック" panose="020B0600070205080204" pitchFamily="34" charset="-128"/>
              </a:rPr>
            </a:br>
            <a:endParaRPr lang="fr-FR" altLang="fr-FR">
              <a:ea typeface="ＭＳ Ｐゴシック" panose="020B0600070205080204" pitchFamily="34" charset="-128"/>
            </a:endParaRPr>
          </a:p>
        </p:txBody>
      </p:sp>
      <p:sp>
        <p:nvSpPr>
          <p:cNvPr id="97282" name="Espace réservé du contenu 2">
            <a:extLst>
              <a:ext uri="{FF2B5EF4-FFF2-40B4-BE49-F238E27FC236}">
                <a16:creationId xmlns:a16="http://schemas.microsoft.com/office/drawing/2014/main" id="{2506CE29-6663-DE46-BA27-5F12F66890B6}"/>
              </a:ext>
            </a:extLst>
          </p:cNvPr>
          <p:cNvSpPr>
            <a:spLocks noGrp="1" noChangeArrowheads="1"/>
          </p:cNvSpPr>
          <p:nvPr>
            <p:ph idx="1"/>
          </p:nvPr>
        </p:nvSpPr>
        <p:spPr/>
        <p:txBody>
          <a:bodyPr/>
          <a:lstStyle/>
          <a:p>
            <a:endParaRPr lang="fr-FR" altLang="fr-FR">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66B868F8-2993-D044-A3C7-26C6796B966D}"/>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5CED7D35-2FB7-5843-949B-6F9D448EA662}"/>
              </a:ext>
            </a:extLst>
          </p:cNvPr>
          <p:cNvSpPr>
            <a:spLocks noGrp="1"/>
          </p:cNvSpPr>
          <p:nvPr>
            <p:ph type="sldNum" sz="quarter" idx="12"/>
          </p:nvPr>
        </p:nvSpPr>
        <p:spPr/>
        <p:txBody>
          <a:bodyPr/>
          <a:lstStyle/>
          <a:p>
            <a:fld id="{6D1A6996-9A38-354D-9398-FBE9F4077E8B}" type="slidenum">
              <a:rPr lang="fr-FR" smtClean="0"/>
              <a:t>142</a:t>
            </a:fld>
            <a:endParaRPr lang="fr-FR"/>
          </a:p>
        </p:txBody>
      </p:sp>
    </p:spTree>
    <p:extLst>
      <p:ext uri="{BB962C8B-B14F-4D97-AF65-F5344CB8AC3E}">
        <p14:creationId xmlns:p14="http://schemas.microsoft.com/office/powerpoint/2010/main" val="210989502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re 1">
            <a:extLst>
              <a:ext uri="{FF2B5EF4-FFF2-40B4-BE49-F238E27FC236}">
                <a16:creationId xmlns:a16="http://schemas.microsoft.com/office/drawing/2014/main" id="{94ACA344-D872-FA4B-85FC-075D4BE7ECD1}"/>
              </a:ext>
            </a:extLst>
          </p:cNvPr>
          <p:cNvSpPr>
            <a:spLocks noGrp="1" noChangeArrowheads="1"/>
          </p:cNvSpPr>
          <p:nvPr>
            <p:ph type="title"/>
          </p:nvPr>
        </p:nvSpPr>
        <p:spPr/>
        <p:txBody>
          <a:bodyPr/>
          <a:lstStyle/>
          <a:p>
            <a:pPr marL="342900" indent="-342900"/>
            <a:r>
              <a:rPr lang="fr-FR" altLang="fr-FR">
                <a:ea typeface="ＭＳ Ｐゴシック" panose="020B0600070205080204" pitchFamily="34" charset="-128"/>
              </a:rPr>
              <a:t>Le modèle SWOT</a:t>
            </a:r>
            <a:br>
              <a:rPr lang="fr-FR" altLang="fr-FR">
                <a:ea typeface="ＭＳ Ｐゴシック" panose="020B0600070205080204" pitchFamily="34" charset="-128"/>
              </a:rPr>
            </a:br>
            <a:endParaRPr lang="fr-FR" altLang="fr-FR">
              <a:ea typeface="ＭＳ Ｐゴシック" panose="020B0600070205080204" pitchFamily="34" charset="-128"/>
            </a:endParaRPr>
          </a:p>
        </p:txBody>
      </p:sp>
      <p:sp>
        <p:nvSpPr>
          <p:cNvPr id="95234" name="Espace réservé du contenu 2">
            <a:extLst>
              <a:ext uri="{FF2B5EF4-FFF2-40B4-BE49-F238E27FC236}">
                <a16:creationId xmlns:a16="http://schemas.microsoft.com/office/drawing/2014/main" id="{2973736F-3E49-E24E-B2FC-16531560E624}"/>
              </a:ext>
            </a:extLst>
          </p:cNvPr>
          <p:cNvSpPr>
            <a:spLocks noGrp="1" noChangeArrowheads="1"/>
          </p:cNvSpPr>
          <p:nvPr>
            <p:ph idx="1"/>
          </p:nvPr>
        </p:nvSpPr>
        <p:spPr/>
        <p:txBody>
          <a:bodyPr/>
          <a:lstStyle/>
          <a:p>
            <a:endParaRPr lang="fr-FR" altLang="fr-FR">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AA2BA0DE-A3D7-434C-856F-342E45EFFCFF}"/>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F09E420E-5860-7C44-AC24-E52112028F71}"/>
              </a:ext>
            </a:extLst>
          </p:cNvPr>
          <p:cNvSpPr>
            <a:spLocks noGrp="1"/>
          </p:cNvSpPr>
          <p:nvPr>
            <p:ph type="sldNum" sz="quarter" idx="12"/>
          </p:nvPr>
        </p:nvSpPr>
        <p:spPr/>
        <p:txBody>
          <a:bodyPr/>
          <a:lstStyle/>
          <a:p>
            <a:fld id="{6D1A6996-9A38-354D-9398-FBE9F4077E8B}" type="slidenum">
              <a:rPr lang="fr-FR" smtClean="0"/>
              <a:t>143</a:t>
            </a:fld>
            <a:endParaRPr lang="fr-FR"/>
          </a:p>
        </p:txBody>
      </p:sp>
    </p:spTree>
    <p:extLst>
      <p:ext uri="{BB962C8B-B14F-4D97-AF65-F5344CB8AC3E}">
        <p14:creationId xmlns:p14="http://schemas.microsoft.com/office/powerpoint/2010/main" val="183205789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re 1">
            <a:extLst>
              <a:ext uri="{FF2B5EF4-FFF2-40B4-BE49-F238E27FC236}">
                <a16:creationId xmlns:a16="http://schemas.microsoft.com/office/drawing/2014/main" id="{57A6F1F7-48F6-344D-AB8E-D206C912CD31}"/>
              </a:ext>
            </a:extLst>
          </p:cNvPr>
          <p:cNvSpPr>
            <a:spLocks noGrp="1" noChangeArrowheads="1"/>
          </p:cNvSpPr>
          <p:nvPr>
            <p:ph type="title"/>
          </p:nvPr>
        </p:nvSpPr>
        <p:spPr>
          <a:xfrm>
            <a:off x="838200" y="1584325"/>
            <a:ext cx="10515600" cy="1325563"/>
          </a:xfrm>
        </p:spPr>
        <p:txBody>
          <a:bodyPr>
            <a:normAutofit fontScale="90000"/>
          </a:bodyPr>
          <a:lstStyle/>
          <a:p>
            <a:pPr marL="342900" indent="-342900"/>
            <a:r>
              <a:rPr lang="fr-FR" altLang="fr-FR" sz="4000" dirty="0">
                <a:ea typeface="ＭＳ Ｐゴシック" panose="020B0600070205080204" pitchFamily="34" charset="-128"/>
              </a:rPr>
              <a:t>Systèmes Stratégiques d’Information (SSI) et la stratégie</a:t>
            </a:r>
            <a:br>
              <a:rPr lang="fr-FR" altLang="fr-FR" sz="4000" dirty="0">
                <a:ea typeface="ＭＳ Ｐゴシック" panose="020B0600070205080204" pitchFamily="34" charset="-128"/>
              </a:rPr>
            </a:br>
            <a:endParaRPr lang="fr-FR" altLang="fr-FR" sz="4000"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BD616E82-760A-4D40-B395-69A16BE151BC}"/>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85DEECD9-F4B7-B248-8540-5EFDA01D4063}"/>
              </a:ext>
            </a:extLst>
          </p:cNvPr>
          <p:cNvSpPr>
            <a:spLocks noGrp="1"/>
          </p:cNvSpPr>
          <p:nvPr>
            <p:ph type="sldNum" sz="quarter" idx="12"/>
          </p:nvPr>
        </p:nvSpPr>
        <p:spPr/>
        <p:txBody>
          <a:bodyPr/>
          <a:lstStyle/>
          <a:p>
            <a:fld id="{6D1A6996-9A38-354D-9398-FBE9F4077E8B}" type="slidenum">
              <a:rPr lang="fr-FR" smtClean="0"/>
              <a:t>144</a:t>
            </a:fld>
            <a:endParaRPr lang="fr-FR"/>
          </a:p>
        </p:txBody>
      </p:sp>
    </p:spTree>
    <p:extLst>
      <p:ext uri="{BB962C8B-B14F-4D97-AF65-F5344CB8AC3E}">
        <p14:creationId xmlns:p14="http://schemas.microsoft.com/office/powerpoint/2010/main" val="101408096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8DD657-9215-6A4F-BDCB-84C0702A4048}"/>
              </a:ext>
            </a:extLst>
          </p:cNvPr>
          <p:cNvSpPr>
            <a:spLocks noGrp="1"/>
          </p:cNvSpPr>
          <p:nvPr>
            <p:ph type="title"/>
          </p:nvPr>
        </p:nvSpPr>
        <p:spPr/>
        <p:txBody>
          <a:bodyPr/>
          <a:lstStyle/>
          <a:p>
            <a:r>
              <a:rPr lang="fr-FR" dirty="0"/>
              <a:t>La matrice d’ULRICH</a:t>
            </a:r>
          </a:p>
        </p:txBody>
      </p:sp>
      <p:sp>
        <p:nvSpPr>
          <p:cNvPr id="3" name="Espace réservé du contenu 2">
            <a:extLst>
              <a:ext uri="{FF2B5EF4-FFF2-40B4-BE49-F238E27FC236}">
                <a16:creationId xmlns:a16="http://schemas.microsoft.com/office/drawing/2014/main" id="{DA84AB2C-746E-AC4C-B9A8-D05F4A2EA9E5}"/>
              </a:ext>
            </a:extLst>
          </p:cNvPr>
          <p:cNvSpPr>
            <a:spLocks noGrp="1"/>
          </p:cNvSpPr>
          <p:nvPr>
            <p:ph idx="1"/>
          </p:nvPr>
        </p:nvSpPr>
        <p:spPr/>
        <p:txBody>
          <a:bodyPr/>
          <a:lstStyle/>
          <a:p>
            <a:pPr marL="0" indent="0">
              <a:buNone/>
            </a:pPr>
            <a:r>
              <a:rPr lang="fr-FR" dirty="0"/>
              <a:t>Selon le modèle d’Ulrich, le rôle de partenaire d’affaires que devraient jouer les services et les professionnels RH dans la nouvelle économie est beaucoup plus que celui de simple partenaire stratégique.</a:t>
            </a:r>
          </a:p>
          <a:p>
            <a:pPr marL="0" indent="0">
              <a:buNone/>
            </a:pPr>
            <a:r>
              <a:rPr lang="fr-FR" dirty="0"/>
              <a:t>En fait, ce rôle contient quatre composantes, soit les rôles de :</a:t>
            </a:r>
          </a:p>
          <a:p>
            <a:pPr marL="514350" indent="-514350">
              <a:buAutoNum type="arabicParenR"/>
            </a:pPr>
            <a:r>
              <a:rPr lang="fr-FR" dirty="0"/>
              <a:t>Partenaire stratégique</a:t>
            </a:r>
          </a:p>
          <a:p>
            <a:pPr marL="514350" indent="-514350">
              <a:buAutoNum type="arabicParenR"/>
            </a:pPr>
            <a:r>
              <a:rPr lang="fr-FR" dirty="0"/>
              <a:t>Expert administratif</a:t>
            </a:r>
          </a:p>
          <a:p>
            <a:pPr marL="514350" indent="-514350">
              <a:buAutoNum type="arabicParenR"/>
            </a:pPr>
            <a:r>
              <a:rPr lang="fr-FR" dirty="0"/>
              <a:t>Champion des employés </a:t>
            </a:r>
          </a:p>
          <a:p>
            <a:pPr marL="514350" indent="-514350">
              <a:buAutoNum type="arabicParenR"/>
            </a:pPr>
            <a:r>
              <a:rPr lang="fr-FR" dirty="0"/>
              <a:t>Agent de changement.</a:t>
            </a:r>
          </a:p>
        </p:txBody>
      </p:sp>
      <p:sp>
        <p:nvSpPr>
          <p:cNvPr id="4" name="Espace réservé de la date 3">
            <a:extLst>
              <a:ext uri="{FF2B5EF4-FFF2-40B4-BE49-F238E27FC236}">
                <a16:creationId xmlns:a16="http://schemas.microsoft.com/office/drawing/2014/main" id="{47851408-4284-E046-8EA2-F0C4A4461C21}"/>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AD4A3407-1831-6E42-8ADF-E4BD29041664}"/>
              </a:ext>
            </a:extLst>
          </p:cNvPr>
          <p:cNvSpPr>
            <a:spLocks noGrp="1"/>
          </p:cNvSpPr>
          <p:nvPr>
            <p:ph type="sldNum" sz="quarter" idx="12"/>
          </p:nvPr>
        </p:nvSpPr>
        <p:spPr/>
        <p:txBody>
          <a:bodyPr/>
          <a:lstStyle/>
          <a:p>
            <a:fld id="{6D1A6996-9A38-354D-9398-FBE9F4077E8B}" type="slidenum">
              <a:rPr lang="fr-FR" smtClean="0"/>
              <a:t>145</a:t>
            </a:fld>
            <a:endParaRPr lang="fr-FR"/>
          </a:p>
        </p:txBody>
      </p:sp>
    </p:spTree>
    <p:extLst>
      <p:ext uri="{BB962C8B-B14F-4D97-AF65-F5344CB8AC3E}">
        <p14:creationId xmlns:p14="http://schemas.microsoft.com/office/powerpoint/2010/main" val="412806889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re 1">
            <a:extLst>
              <a:ext uri="{FF2B5EF4-FFF2-40B4-BE49-F238E27FC236}">
                <a16:creationId xmlns:a16="http://schemas.microsoft.com/office/drawing/2014/main" id="{0DCF14A3-62C7-014F-BE86-9446B1A59E14}"/>
              </a:ext>
            </a:extLst>
          </p:cNvPr>
          <p:cNvSpPr>
            <a:spLocks noGrp="1" noChangeArrowheads="1"/>
          </p:cNvSpPr>
          <p:nvPr>
            <p:ph type="title"/>
          </p:nvPr>
        </p:nvSpPr>
        <p:spPr>
          <a:xfrm>
            <a:off x="1981200" y="-76198"/>
            <a:ext cx="8229600" cy="1143000"/>
          </a:xfrm>
        </p:spPr>
        <p:txBody>
          <a:bodyPr/>
          <a:lstStyle/>
          <a:p>
            <a:pPr algn="ctr"/>
            <a:r>
              <a:rPr lang="fr-FR" altLang="fr-FR" dirty="0">
                <a:ea typeface="ＭＳ Ｐゴシック" panose="020B0600070205080204" pitchFamily="34" charset="-128"/>
              </a:rPr>
              <a:t>Matrice d’</a:t>
            </a:r>
            <a:r>
              <a:rPr lang="fr-FR" altLang="ja-JP" dirty="0">
                <a:ea typeface="ＭＳ Ｐゴシック" panose="020B0600070205080204" pitchFamily="34" charset="-128"/>
              </a:rPr>
              <a:t>Ulrich</a:t>
            </a:r>
            <a:endParaRPr lang="fr-FR" altLang="fr-FR" dirty="0">
              <a:ea typeface="ＭＳ Ｐゴシック" panose="020B0600070205080204" pitchFamily="34" charset="-128"/>
            </a:endParaRPr>
          </a:p>
        </p:txBody>
      </p:sp>
      <p:cxnSp>
        <p:nvCxnSpPr>
          <p:cNvPr id="100354" name="Connecteur droit avec flèche 6">
            <a:extLst>
              <a:ext uri="{FF2B5EF4-FFF2-40B4-BE49-F238E27FC236}">
                <a16:creationId xmlns:a16="http://schemas.microsoft.com/office/drawing/2014/main" id="{2DE712AA-3013-DA42-B4E1-28D8E6F3E7B9}"/>
              </a:ext>
            </a:extLst>
          </p:cNvPr>
          <p:cNvCxnSpPr>
            <a:cxnSpLocks noChangeShapeType="1"/>
          </p:cNvCxnSpPr>
          <p:nvPr/>
        </p:nvCxnSpPr>
        <p:spPr bwMode="auto">
          <a:xfrm>
            <a:off x="3276600" y="3429000"/>
            <a:ext cx="5638800" cy="1588"/>
          </a:xfrm>
          <a:prstGeom prst="straightConnector1">
            <a:avLst/>
          </a:prstGeom>
          <a:noFill/>
          <a:ln w="381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00355" name="Connecteur droit avec flèche 7">
            <a:extLst>
              <a:ext uri="{FF2B5EF4-FFF2-40B4-BE49-F238E27FC236}">
                <a16:creationId xmlns:a16="http://schemas.microsoft.com/office/drawing/2014/main" id="{795D03EB-46F5-6D46-ADC6-833B293A669D}"/>
              </a:ext>
            </a:extLst>
          </p:cNvPr>
          <p:cNvCxnSpPr>
            <a:cxnSpLocks noChangeShapeType="1"/>
          </p:cNvCxnSpPr>
          <p:nvPr/>
        </p:nvCxnSpPr>
        <p:spPr bwMode="auto">
          <a:xfrm rot="5400000">
            <a:off x="3925094" y="3694906"/>
            <a:ext cx="4343400" cy="1588"/>
          </a:xfrm>
          <a:prstGeom prst="straightConnector1">
            <a:avLst/>
          </a:prstGeom>
          <a:noFill/>
          <a:ln w="381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100356" name="ZoneTexte 8">
            <a:extLst>
              <a:ext uri="{FF2B5EF4-FFF2-40B4-BE49-F238E27FC236}">
                <a16:creationId xmlns:a16="http://schemas.microsoft.com/office/drawing/2014/main" id="{D5A4CE6E-E09A-4E49-90FD-AD36ADBB7EEA}"/>
              </a:ext>
            </a:extLst>
          </p:cNvPr>
          <p:cNvSpPr txBox="1">
            <a:spLocks noChangeArrowheads="1"/>
          </p:cNvSpPr>
          <p:nvPr/>
        </p:nvSpPr>
        <p:spPr bwMode="auto">
          <a:xfrm>
            <a:off x="5592274" y="1095497"/>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dirty="0"/>
              <a:t>FUTUR</a:t>
            </a:r>
          </a:p>
        </p:txBody>
      </p:sp>
      <p:sp>
        <p:nvSpPr>
          <p:cNvPr id="100357" name="ZoneTexte 9">
            <a:extLst>
              <a:ext uri="{FF2B5EF4-FFF2-40B4-BE49-F238E27FC236}">
                <a16:creationId xmlns:a16="http://schemas.microsoft.com/office/drawing/2014/main" id="{58132EF7-F4CB-C249-B511-9C0C999B713C}"/>
              </a:ext>
            </a:extLst>
          </p:cNvPr>
          <p:cNvSpPr txBox="1">
            <a:spLocks noChangeArrowheads="1"/>
          </p:cNvSpPr>
          <p:nvPr/>
        </p:nvSpPr>
        <p:spPr bwMode="auto">
          <a:xfrm>
            <a:off x="5498490" y="5978768"/>
            <a:ext cx="1274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dirty="0"/>
              <a:t>PRESENT</a:t>
            </a:r>
          </a:p>
        </p:txBody>
      </p:sp>
      <p:sp>
        <p:nvSpPr>
          <p:cNvPr id="100358" name="ZoneTexte 10">
            <a:extLst>
              <a:ext uri="{FF2B5EF4-FFF2-40B4-BE49-F238E27FC236}">
                <a16:creationId xmlns:a16="http://schemas.microsoft.com/office/drawing/2014/main" id="{F20BD924-3D12-D34D-9C4E-901984293619}"/>
              </a:ext>
            </a:extLst>
          </p:cNvPr>
          <p:cNvSpPr txBox="1">
            <a:spLocks noChangeArrowheads="1"/>
          </p:cNvSpPr>
          <p:nvPr/>
        </p:nvSpPr>
        <p:spPr bwMode="auto">
          <a:xfrm>
            <a:off x="8458200" y="2982914"/>
            <a:ext cx="1352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t>INDIVIDUS</a:t>
            </a:r>
          </a:p>
        </p:txBody>
      </p:sp>
      <p:sp>
        <p:nvSpPr>
          <p:cNvPr id="100359" name="ZoneTexte 11">
            <a:extLst>
              <a:ext uri="{FF2B5EF4-FFF2-40B4-BE49-F238E27FC236}">
                <a16:creationId xmlns:a16="http://schemas.microsoft.com/office/drawing/2014/main" id="{C89E083B-32A8-7B41-AA31-94FE87A138D6}"/>
              </a:ext>
            </a:extLst>
          </p:cNvPr>
          <p:cNvSpPr txBox="1">
            <a:spLocks noChangeArrowheads="1"/>
          </p:cNvSpPr>
          <p:nvPr/>
        </p:nvSpPr>
        <p:spPr bwMode="auto">
          <a:xfrm>
            <a:off x="3048000" y="2982914"/>
            <a:ext cx="1633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t>PROCESSUS</a:t>
            </a:r>
          </a:p>
        </p:txBody>
      </p:sp>
      <p:sp>
        <p:nvSpPr>
          <p:cNvPr id="21513" name="Ellipse 15">
            <a:extLst>
              <a:ext uri="{FF2B5EF4-FFF2-40B4-BE49-F238E27FC236}">
                <a16:creationId xmlns:a16="http://schemas.microsoft.com/office/drawing/2014/main" id="{C037CB47-2A64-0C4F-8EB2-4ADD83D869B9}"/>
              </a:ext>
            </a:extLst>
          </p:cNvPr>
          <p:cNvSpPr>
            <a:spLocks noChangeArrowheads="1"/>
          </p:cNvSpPr>
          <p:nvPr/>
        </p:nvSpPr>
        <p:spPr bwMode="auto">
          <a:xfrm>
            <a:off x="6315075" y="1905732"/>
            <a:ext cx="2819400" cy="914400"/>
          </a:xfrm>
          <a:prstGeom prst="ellipse">
            <a:avLst/>
          </a:prstGeom>
          <a:solidFill>
            <a:srgbClr val="00B0F0"/>
          </a:solidFill>
          <a:ln w="19050">
            <a:solidFill>
              <a:srgbClr val="000090"/>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b="1"/>
              <a:t>Accompagner le changement</a:t>
            </a:r>
          </a:p>
        </p:txBody>
      </p:sp>
      <p:sp>
        <p:nvSpPr>
          <p:cNvPr id="21514" name="Ellipse 16">
            <a:extLst>
              <a:ext uri="{FF2B5EF4-FFF2-40B4-BE49-F238E27FC236}">
                <a16:creationId xmlns:a16="http://schemas.microsoft.com/office/drawing/2014/main" id="{35D235A2-DF2A-0D4D-9DA3-0C77301275EB}"/>
              </a:ext>
            </a:extLst>
          </p:cNvPr>
          <p:cNvSpPr>
            <a:spLocks noChangeArrowheads="1"/>
          </p:cNvSpPr>
          <p:nvPr/>
        </p:nvSpPr>
        <p:spPr bwMode="auto">
          <a:xfrm>
            <a:off x="2804013" y="1905732"/>
            <a:ext cx="2819400" cy="914400"/>
          </a:xfrm>
          <a:prstGeom prst="ellipse">
            <a:avLst/>
          </a:prstGeom>
          <a:solidFill>
            <a:srgbClr val="00B0F0"/>
          </a:solidFill>
          <a:ln w="19050">
            <a:solidFill>
              <a:srgbClr val="000090"/>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b="1"/>
              <a:t>Mettre en œuvre la stratégie</a:t>
            </a:r>
          </a:p>
        </p:txBody>
      </p:sp>
      <p:sp>
        <p:nvSpPr>
          <p:cNvPr id="21515" name="Ellipse 17">
            <a:extLst>
              <a:ext uri="{FF2B5EF4-FFF2-40B4-BE49-F238E27FC236}">
                <a16:creationId xmlns:a16="http://schemas.microsoft.com/office/drawing/2014/main" id="{6D9650BE-7540-A64B-86D7-5DD934B54D0D}"/>
              </a:ext>
            </a:extLst>
          </p:cNvPr>
          <p:cNvSpPr>
            <a:spLocks noChangeArrowheads="1"/>
          </p:cNvSpPr>
          <p:nvPr/>
        </p:nvSpPr>
        <p:spPr bwMode="auto">
          <a:xfrm>
            <a:off x="2819400" y="3976133"/>
            <a:ext cx="2819400" cy="1156254"/>
          </a:xfrm>
          <a:prstGeom prst="ellipse">
            <a:avLst/>
          </a:prstGeom>
          <a:solidFill>
            <a:srgbClr val="00B0F0"/>
          </a:solidFill>
          <a:ln w="19050">
            <a:solidFill>
              <a:srgbClr val="000090"/>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b="1" dirty="0"/>
              <a:t>Administrer efficacement</a:t>
            </a:r>
          </a:p>
        </p:txBody>
      </p:sp>
      <p:sp>
        <p:nvSpPr>
          <p:cNvPr id="21516" name="Ellipse 18">
            <a:extLst>
              <a:ext uri="{FF2B5EF4-FFF2-40B4-BE49-F238E27FC236}">
                <a16:creationId xmlns:a16="http://schemas.microsoft.com/office/drawing/2014/main" id="{D6A35668-9816-2445-909F-BCA360FFB6C0}"/>
              </a:ext>
            </a:extLst>
          </p:cNvPr>
          <p:cNvSpPr>
            <a:spLocks noChangeArrowheads="1"/>
          </p:cNvSpPr>
          <p:nvPr/>
        </p:nvSpPr>
        <p:spPr bwMode="auto">
          <a:xfrm>
            <a:off x="6315075" y="3992564"/>
            <a:ext cx="2819400" cy="1143000"/>
          </a:xfrm>
          <a:prstGeom prst="ellipse">
            <a:avLst/>
          </a:prstGeom>
          <a:solidFill>
            <a:srgbClr val="00B0F0"/>
          </a:solidFill>
          <a:ln w="19050">
            <a:solidFill>
              <a:srgbClr val="000090"/>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b="1" dirty="0"/>
              <a:t>Développer l’</a:t>
            </a:r>
            <a:r>
              <a:rPr lang="fr-FR" altLang="ja-JP" sz="1800" b="1" dirty="0"/>
              <a:t>engagement des salariés</a:t>
            </a:r>
            <a:endParaRPr lang="fr-FR" altLang="fr-FR" sz="1800" b="1" dirty="0"/>
          </a:p>
        </p:txBody>
      </p:sp>
      <p:sp>
        <p:nvSpPr>
          <p:cNvPr id="2" name="Espace réservé de la date 1">
            <a:extLst>
              <a:ext uri="{FF2B5EF4-FFF2-40B4-BE49-F238E27FC236}">
                <a16:creationId xmlns:a16="http://schemas.microsoft.com/office/drawing/2014/main" id="{220DD197-6B42-4046-A30E-5060DB07AAB4}"/>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E828B905-AFED-C74B-8040-31FA8D1A93C4}"/>
              </a:ext>
            </a:extLst>
          </p:cNvPr>
          <p:cNvSpPr>
            <a:spLocks noGrp="1"/>
          </p:cNvSpPr>
          <p:nvPr>
            <p:ph type="sldNum" sz="quarter" idx="12"/>
          </p:nvPr>
        </p:nvSpPr>
        <p:spPr/>
        <p:txBody>
          <a:bodyPr/>
          <a:lstStyle/>
          <a:p>
            <a:fld id="{6D1A6996-9A38-354D-9398-FBE9F4077E8B}" type="slidenum">
              <a:rPr lang="fr-FR" smtClean="0"/>
              <a:t>146</a:t>
            </a:fld>
            <a:endParaRPr lang="fr-FR"/>
          </a:p>
        </p:txBody>
      </p:sp>
    </p:spTree>
    <p:extLst>
      <p:ext uri="{BB962C8B-B14F-4D97-AF65-F5344CB8AC3E}">
        <p14:creationId xmlns:p14="http://schemas.microsoft.com/office/powerpoint/2010/main" val="1299603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animBg="1"/>
      <p:bldP spid="21514" grpId="0" animBg="1"/>
      <p:bldP spid="21515" grpId="0" animBg="1"/>
      <p:bldP spid="21516"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B627A1-D92F-D243-B0CE-9008EB9FD704}"/>
              </a:ext>
            </a:extLst>
          </p:cNvPr>
          <p:cNvSpPr>
            <a:spLocks noGrp="1"/>
          </p:cNvSpPr>
          <p:nvPr>
            <p:ph type="title"/>
          </p:nvPr>
        </p:nvSpPr>
        <p:spPr>
          <a:xfrm>
            <a:off x="838200" y="-92084"/>
            <a:ext cx="10515600" cy="1325563"/>
          </a:xfrm>
        </p:spPr>
        <p:txBody>
          <a:bodyPr/>
          <a:lstStyle/>
          <a:p>
            <a:r>
              <a:rPr lang="fr-FR" dirty="0"/>
              <a:t>Comment utiliser la matrice d’Ulrich</a:t>
            </a:r>
          </a:p>
        </p:txBody>
      </p:sp>
      <p:sp>
        <p:nvSpPr>
          <p:cNvPr id="3" name="Espace réservé du contenu 2">
            <a:extLst>
              <a:ext uri="{FF2B5EF4-FFF2-40B4-BE49-F238E27FC236}">
                <a16:creationId xmlns:a16="http://schemas.microsoft.com/office/drawing/2014/main" id="{F657E4F4-0E13-4D40-BF3B-635A783793D7}"/>
              </a:ext>
            </a:extLst>
          </p:cNvPr>
          <p:cNvSpPr>
            <a:spLocks noGrp="1"/>
          </p:cNvSpPr>
          <p:nvPr>
            <p:ph idx="1"/>
          </p:nvPr>
        </p:nvSpPr>
        <p:spPr>
          <a:xfrm>
            <a:off x="838200" y="985647"/>
            <a:ext cx="10515600" cy="5510842"/>
          </a:xfrm>
        </p:spPr>
        <p:txBody>
          <a:bodyPr>
            <a:normAutofit fontScale="77500" lnSpcReduction="20000"/>
          </a:bodyPr>
          <a:lstStyle/>
          <a:p>
            <a:r>
              <a:rPr lang="fr-FR" dirty="0"/>
              <a:t>Le premier axe du modèle représente ce sur quoi les services et les professionnels RH doivent focaliser.</a:t>
            </a:r>
          </a:p>
          <a:p>
            <a:r>
              <a:rPr lang="fr-FR" dirty="0"/>
              <a:t>Ainsi, ils doivent diriger leurs efforts sur les dimensions court terme et long terme de leur rôle.</a:t>
            </a:r>
          </a:p>
          <a:p>
            <a:r>
              <a:rPr lang="fr-FR" dirty="0"/>
              <a:t>Dans le cas du long terme, les services et les professionnels RH devront avoir une vision tournée vers le futur et on parlera de rôles stratégiques.</a:t>
            </a:r>
          </a:p>
          <a:p>
            <a:r>
              <a:rPr lang="fr-FR" dirty="0"/>
              <a:t>Dans le cas du court terme, les services et professionnels RH doivent s’intéresser aux activités quotidiennes et ils joueront des rôles dits opérationnels.</a:t>
            </a:r>
          </a:p>
          <a:p>
            <a:r>
              <a:rPr lang="fr-FR" dirty="0"/>
              <a:t>Pour sa part, le second axe fait la distinction entre les activités dirigées vers la gestion des individus et celles dirigées vers la gestion des processus tels que les outils et les systèmes RH.</a:t>
            </a:r>
          </a:p>
          <a:p>
            <a:r>
              <a:rPr lang="fr-FR" dirty="0"/>
              <a:t>Par cette configuration Ulrich démontre bien l’importance qui doit être accordée non seulement aux rôles stratégiques (long terme), mais aussi aux rôles opérationnels (court terme).</a:t>
            </a:r>
          </a:p>
          <a:p>
            <a:r>
              <a:rPr lang="fr-FR" dirty="0"/>
              <a:t>De plus, ce modèle indique que les services et les professionnels RH doivent avoir un souci aussi important pour les employés (individus) que pour l’entreprise (processus).</a:t>
            </a:r>
          </a:p>
          <a:p>
            <a:r>
              <a:rPr lang="fr-FR" dirty="0"/>
              <a:t>Ces deux axes d’analyse présentent quatre rôles distincts qui doivent être assumés : le rôle de partenaire stratégique, d’agent de changement, d’expert administratif et de champion des employés.</a:t>
            </a:r>
          </a:p>
        </p:txBody>
      </p:sp>
      <p:sp>
        <p:nvSpPr>
          <p:cNvPr id="4" name="Espace réservé de la date 3">
            <a:extLst>
              <a:ext uri="{FF2B5EF4-FFF2-40B4-BE49-F238E27FC236}">
                <a16:creationId xmlns:a16="http://schemas.microsoft.com/office/drawing/2014/main" id="{94A926C0-BCF1-6641-BD0B-6FE88860A6DE}"/>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00BD4E4D-E2A3-D343-9A32-81043F95EF92}"/>
              </a:ext>
            </a:extLst>
          </p:cNvPr>
          <p:cNvSpPr>
            <a:spLocks noGrp="1"/>
          </p:cNvSpPr>
          <p:nvPr>
            <p:ph type="sldNum" sz="quarter" idx="12"/>
          </p:nvPr>
        </p:nvSpPr>
        <p:spPr/>
        <p:txBody>
          <a:bodyPr/>
          <a:lstStyle/>
          <a:p>
            <a:fld id="{6D1A6996-9A38-354D-9398-FBE9F4077E8B}" type="slidenum">
              <a:rPr lang="fr-FR" smtClean="0"/>
              <a:t>147</a:t>
            </a:fld>
            <a:endParaRPr lang="fr-FR"/>
          </a:p>
        </p:txBody>
      </p:sp>
    </p:spTree>
    <p:extLst>
      <p:ext uri="{BB962C8B-B14F-4D97-AF65-F5344CB8AC3E}">
        <p14:creationId xmlns:p14="http://schemas.microsoft.com/office/powerpoint/2010/main" val="370821866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D1A0A0-2251-9349-81BC-EF697E48E7BC}"/>
              </a:ext>
            </a:extLst>
          </p:cNvPr>
          <p:cNvSpPr>
            <a:spLocks noGrp="1"/>
          </p:cNvSpPr>
          <p:nvPr>
            <p:ph type="title"/>
          </p:nvPr>
        </p:nvSpPr>
        <p:spPr>
          <a:xfrm>
            <a:off x="838200" y="136525"/>
            <a:ext cx="10515600" cy="1325563"/>
          </a:xfrm>
        </p:spPr>
        <p:txBody>
          <a:bodyPr/>
          <a:lstStyle/>
          <a:p>
            <a:r>
              <a:rPr lang="fr-FR" dirty="0"/>
              <a:t>Comment utiliser la matrice d’Ulrich: Introduction 1/4</a:t>
            </a:r>
          </a:p>
        </p:txBody>
      </p:sp>
      <p:sp>
        <p:nvSpPr>
          <p:cNvPr id="3" name="Espace réservé du contenu 2">
            <a:extLst>
              <a:ext uri="{FF2B5EF4-FFF2-40B4-BE49-F238E27FC236}">
                <a16:creationId xmlns:a16="http://schemas.microsoft.com/office/drawing/2014/main" id="{06729727-8472-9E41-A9F7-163DBB690A89}"/>
              </a:ext>
            </a:extLst>
          </p:cNvPr>
          <p:cNvSpPr>
            <a:spLocks noGrp="1"/>
          </p:cNvSpPr>
          <p:nvPr>
            <p:ph idx="1"/>
          </p:nvPr>
        </p:nvSpPr>
        <p:spPr>
          <a:xfrm>
            <a:off x="509953" y="1462088"/>
            <a:ext cx="11172093" cy="4234472"/>
          </a:xfrm>
        </p:spPr>
        <p:txBody>
          <a:bodyPr>
            <a:noAutofit/>
          </a:bodyPr>
          <a:lstStyle/>
          <a:p>
            <a:pPr marL="0" indent="0">
              <a:lnSpc>
                <a:spcPct val="120000"/>
              </a:lnSpc>
              <a:buNone/>
            </a:pPr>
            <a:r>
              <a:rPr lang="fr-FR" sz="2000" b="1" dirty="0"/>
              <a:t>Le rôle du partenaire stratégique </a:t>
            </a:r>
          </a:p>
          <a:p>
            <a:pPr marL="0" indent="0">
              <a:lnSpc>
                <a:spcPct val="120000"/>
              </a:lnSpc>
              <a:buNone/>
            </a:pPr>
            <a:r>
              <a:rPr lang="fr-FR" sz="2000" dirty="0"/>
              <a:t>Ce</a:t>
            </a:r>
            <a:r>
              <a:rPr lang="fr-FR" sz="2000" b="1" dirty="0"/>
              <a:t> </a:t>
            </a:r>
            <a:r>
              <a:rPr lang="fr-FR" sz="2000" dirty="0"/>
              <a:t>a été identifié par plusieurs auteurs dont Ulrich (1996), </a:t>
            </a:r>
            <a:r>
              <a:rPr lang="fr-FR" sz="2000" dirty="0" err="1"/>
              <a:t>Wils</a:t>
            </a:r>
            <a:r>
              <a:rPr lang="fr-FR" sz="2000" dirty="0"/>
              <a:t> et al. (1992), Walker (1994) et Schuler (1990) comme étant lié à la capacité du service RH de traduire la stratégie d’affaires en priorités et pratiques RH.</a:t>
            </a:r>
          </a:p>
          <a:p>
            <a:pPr>
              <a:lnSpc>
                <a:spcPct val="120000"/>
              </a:lnSpc>
            </a:pPr>
            <a:r>
              <a:rPr lang="fr-FR" sz="2000" dirty="0"/>
              <a:t>Ce rôle sous-tend également la nécessité de réaliser un balayage de l’environnement afin de déceler les éléments qui auront un impact sur la GRH.</a:t>
            </a:r>
          </a:p>
          <a:p>
            <a:pPr>
              <a:lnSpc>
                <a:spcPct val="120000"/>
              </a:lnSpc>
            </a:pPr>
            <a:r>
              <a:rPr lang="fr-FR" sz="2000" dirty="0"/>
              <a:t>En fait, les services et professionnels RH sont des partenaires stratégiques quand ils participent au processus de formulation de la stratégie d’affaires, quand ils posent des questions permettant de transposer la stratégie en actions et quand ils imaginent et implantent des pratiques RH qui sont alignées avec la stratégie d’affaires.</a:t>
            </a:r>
          </a:p>
          <a:p>
            <a:pPr marL="0" indent="0">
              <a:lnSpc>
                <a:spcPct val="120000"/>
              </a:lnSpc>
              <a:buNone/>
            </a:pPr>
            <a:r>
              <a:rPr lang="fr-FR" sz="2000" dirty="0"/>
              <a:t> </a:t>
            </a:r>
          </a:p>
        </p:txBody>
      </p:sp>
      <p:sp>
        <p:nvSpPr>
          <p:cNvPr id="4" name="Espace réservé de la date 3">
            <a:extLst>
              <a:ext uri="{FF2B5EF4-FFF2-40B4-BE49-F238E27FC236}">
                <a16:creationId xmlns:a16="http://schemas.microsoft.com/office/drawing/2014/main" id="{F20E4958-F142-6140-8215-D3E18ED9003C}"/>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61644E75-16C0-DD46-BFE5-1A6969EF1DC1}"/>
              </a:ext>
            </a:extLst>
          </p:cNvPr>
          <p:cNvSpPr>
            <a:spLocks noGrp="1"/>
          </p:cNvSpPr>
          <p:nvPr>
            <p:ph type="sldNum" sz="quarter" idx="12"/>
          </p:nvPr>
        </p:nvSpPr>
        <p:spPr/>
        <p:txBody>
          <a:bodyPr/>
          <a:lstStyle/>
          <a:p>
            <a:fld id="{6D1A6996-9A38-354D-9398-FBE9F4077E8B}" type="slidenum">
              <a:rPr lang="fr-FR" smtClean="0"/>
              <a:t>148</a:t>
            </a:fld>
            <a:endParaRPr lang="fr-FR"/>
          </a:p>
        </p:txBody>
      </p:sp>
    </p:spTree>
    <p:extLst>
      <p:ext uri="{BB962C8B-B14F-4D97-AF65-F5344CB8AC3E}">
        <p14:creationId xmlns:p14="http://schemas.microsoft.com/office/powerpoint/2010/main" val="150248675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D1A0A0-2251-9349-81BC-EF697E48E7BC}"/>
              </a:ext>
            </a:extLst>
          </p:cNvPr>
          <p:cNvSpPr>
            <a:spLocks noGrp="1"/>
          </p:cNvSpPr>
          <p:nvPr>
            <p:ph type="title"/>
          </p:nvPr>
        </p:nvSpPr>
        <p:spPr>
          <a:xfrm>
            <a:off x="838200" y="136525"/>
            <a:ext cx="10515600" cy="1325563"/>
          </a:xfrm>
        </p:spPr>
        <p:txBody>
          <a:bodyPr/>
          <a:lstStyle/>
          <a:p>
            <a:r>
              <a:rPr lang="fr-FR" dirty="0"/>
              <a:t>Comment utiliser la matrice d’Ulrich: Introduction 2/4</a:t>
            </a:r>
          </a:p>
        </p:txBody>
      </p:sp>
      <p:sp>
        <p:nvSpPr>
          <p:cNvPr id="3" name="Espace réservé du contenu 2">
            <a:extLst>
              <a:ext uri="{FF2B5EF4-FFF2-40B4-BE49-F238E27FC236}">
                <a16:creationId xmlns:a16="http://schemas.microsoft.com/office/drawing/2014/main" id="{06729727-8472-9E41-A9F7-163DBB690A89}"/>
              </a:ext>
            </a:extLst>
          </p:cNvPr>
          <p:cNvSpPr>
            <a:spLocks noGrp="1"/>
          </p:cNvSpPr>
          <p:nvPr>
            <p:ph idx="1"/>
          </p:nvPr>
        </p:nvSpPr>
        <p:spPr>
          <a:xfrm>
            <a:off x="509953" y="2016371"/>
            <a:ext cx="11172093" cy="4161691"/>
          </a:xfrm>
        </p:spPr>
        <p:txBody>
          <a:bodyPr>
            <a:noAutofit/>
          </a:bodyPr>
          <a:lstStyle/>
          <a:p>
            <a:pPr marL="0" indent="0">
              <a:lnSpc>
                <a:spcPct val="120000"/>
              </a:lnSpc>
              <a:buNone/>
            </a:pPr>
            <a:r>
              <a:rPr lang="fr-FR" sz="2000" b="1" dirty="0"/>
              <a:t>Le rôle d’agent de changement</a:t>
            </a:r>
          </a:p>
          <a:p>
            <a:pPr marL="0" indent="0">
              <a:lnSpc>
                <a:spcPct val="120000"/>
              </a:lnSpc>
              <a:buNone/>
            </a:pPr>
            <a:r>
              <a:rPr lang="fr-FR" sz="2000" dirty="0"/>
              <a:t>Identifié par Ulrich (1996), Guérin et </a:t>
            </a:r>
            <a:r>
              <a:rPr lang="fr-FR" sz="2000" dirty="0" err="1"/>
              <a:t>Wils</a:t>
            </a:r>
            <a:r>
              <a:rPr lang="fr-FR" sz="2000" dirty="0"/>
              <a:t> (1997) et London (1998) suggère que les services et le professionnels RH sont des agents de changement s’ils sont en mesure d’identifier et d’implanter des processus permettant de gérer le changement.</a:t>
            </a:r>
          </a:p>
          <a:p>
            <a:pPr>
              <a:lnSpc>
                <a:spcPct val="120000"/>
              </a:lnSpc>
            </a:pPr>
            <a:r>
              <a:rPr lang="fr-FR" sz="2000" dirty="0"/>
              <a:t>Ils doivent accompagner les employés en facilitant leur adhésion et en réduisant les irritants inhérents au changement.</a:t>
            </a:r>
          </a:p>
          <a:p>
            <a:pPr>
              <a:lnSpc>
                <a:spcPct val="120000"/>
              </a:lnSpc>
            </a:pPr>
            <a:r>
              <a:rPr lang="fr-FR" sz="2000" dirty="0"/>
              <a:t>Ils doivent également aider les cadres à prendre le virage du nouveau management en identifiant les problèmes potentiels, en créant une relation de confiance, en proposant des mécanismes de résolution de conflits et en développant et implantant des plans d’action appropriés </a:t>
            </a:r>
          </a:p>
        </p:txBody>
      </p:sp>
      <p:sp>
        <p:nvSpPr>
          <p:cNvPr id="4" name="Espace réservé de la date 3">
            <a:extLst>
              <a:ext uri="{FF2B5EF4-FFF2-40B4-BE49-F238E27FC236}">
                <a16:creationId xmlns:a16="http://schemas.microsoft.com/office/drawing/2014/main" id="{F20E4958-F142-6140-8215-D3E18ED9003C}"/>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61644E75-16C0-DD46-BFE5-1A6969EF1DC1}"/>
              </a:ext>
            </a:extLst>
          </p:cNvPr>
          <p:cNvSpPr>
            <a:spLocks noGrp="1"/>
          </p:cNvSpPr>
          <p:nvPr>
            <p:ph type="sldNum" sz="quarter" idx="12"/>
          </p:nvPr>
        </p:nvSpPr>
        <p:spPr/>
        <p:txBody>
          <a:bodyPr/>
          <a:lstStyle/>
          <a:p>
            <a:fld id="{6D1A6996-9A38-354D-9398-FBE9F4077E8B}" type="slidenum">
              <a:rPr lang="fr-FR" smtClean="0"/>
              <a:t>149</a:t>
            </a:fld>
            <a:endParaRPr lang="fr-FR"/>
          </a:p>
        </p:txBody>
      </p:sp>
    </p:spTree>
    <p:extLst>
      <p:ext uri="{BB962C8B-B14F-4D97-AF65-F5344CB8AC3E}">
        <p14:creationId xmlns:p14="http://schemas.microsoft.com/office/powerpoint/2010/main" val="4180961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E4C14F-F0E3-354E-8798-E19F65923B13}"/>
              </a:ext>
            </a:extLst>
          </p:cNvPr>
          <p:cNvSpPr>
            <a:spLocks noGrp="1"/>
          </p:cNvSpPr>
          <p:nvPr>
            <p:ph type="title"/>
          </p:nvPr>
        </p:nvSpPr>
        <p:spPr>
          <a:xfrm>
            <a:off x="838200" y="-93724"/>
            <a:ext cx="10515600" cy="1325563"/>
          </a:xfrm>
        </p:spPr>
        <p:txBody>
          <a:bodyPr>
            <a:normAutofit/>
          </a:bodyPr>
          <a:lstStyle/>
          <a:p>
            <a:r>
              <a:rPr lang="fr-FR" altLang="fr-FR" sz="2400" b="1" dirty="0">
                <a:ea typeface="ＭＳ Ｐゴシック" panose="020B0600070205080204" pitchFamily="34" charset="-128"/>
              </a:rPr>
              <a:t>Définition de structure </a:t>
            </a:r>
            <a:br>
              <a:rPr lang="fr-FR" b="1" dirty="0"/>
            </a:br>
            <a:r>
              <a:rPr lang="fr-FR" b="1" dirty="0"/>
              <a:t>Les décisions et le processus de décision</a:t>
            </a:r>
            <a:endParaRPr lang="fr-FR" dirty="0"/>
          </a:p>
        </p:txBody>
      </p:sp>
      <p:sp>
        <p:nvSpPr>
          <p:cNvPr id="3" name="Espace réservé du contenu 2">
            <a:extLst>
              <a:ext uri="{FF2B5EF4-FFF2-40B4-BE49-F238E27FC236}">
                <a16:creationId xmlns:a16="http://schemas.microsoft.com/office/drawing/2014/main" id="{8A5FC66B-67B5-3F41-B38B-1C2E42F16773}"/>
              </a:ext>
            </a:extLst>
          </p:cNvPr>
          <p:cNvSpPr>
            <a:spLocks noGrp="1"/>
          </p:cNvSpPr>
          <p:nvPr>
            <p:ph idx="1"/>
          </p:nvPr>
        </p:nvSpPr>
        <p:spPr>
          <a:xfrm>
            <a:off x="515815" y="960255"/>
            <a:ext cx="11371385" cy="5604669"/>
          </a:xfrm>
        </p:spPr>
        <p:txBody>
          <a:bodyPr>
            <a:normAutofit fontScale="85000" lnSpcReduction="10000"/>
          </a:bodyPr>
          <a:lstStyle/>
          <a:p>
            <a:pPr marL="0" indent="0">
              <a:lnSpc>
                <a:spcPct val="120000"/>
              </a:lnSpc>
              <a:buNone/>
            </a:pPr>
            <a:r>
              <a:rPr lang="fr-FR" dirty="0"/>
              <a:t>Qu'est-ce que le processus de décision ? </a:t>
            </a:r>
          </a:p>
          <a:p>
            <a:pPr>
              <a:lnSpc>
                <a:spcPct val="120000"/>
              </a:lnSpc>
            </a:pPr>
            <a:r>
              <a:rPr lang="fr-FR" dirty="0"/>
              <a:t>Le processus de décision est un processus complexe dont l'étude peut être facilitée par la référence à des modèles théoriques. </a:t>
            </a:r>
          </a:p>
          <a:p>
            <a:pPr>
              <a:lnSpc>
                <a:spcPct val="120000"/>
              </a:lnSpc>
            </a:pPr>
            <a:r>
              <a:rPr lang="fr-FR" dirty="0"/>
              <a:t>H. Simon remarque qu'en pratique </a:t>
            </a:r>
            <a:r>
              <a:rPr lang="fr-FR" b="1" dirty="0"/>
              <a:t>de nombreux obstacles peuvent survenir lors d'une prise de décision. Ils viennent « limiter » la rationalité de la décision.</a:t>
            </a:r>
            <a:r>
              <a:rPr lang="fr-FR" dirty="0"/>
              <a:t> </a:t>
            </a:r>
          </a:p>
          <a:p>
            <a:pPr>
              <a:lnSpc>
                <a:spcPct val="120000"/>
              </a:lnSpc>
            </a:pPr>
            <a:r>
              <a:rPr lang="fr-FR" dirty="0"/>
              <a:t>Le </a:t>
            </a:r>
            <a:r>
              <a:rPr lang="fr-FR" b="1" dirty="0"/>
              <a:t>modèle de la rationalité limitée</a:t>
            </a:r>
            <a:r>
              <a:rPr lang="fr-FR" dirty="0"/>
              <a:t> ou </a:t>
            </a:r>
            <a:r>
              <a:rPr lang="fr-FR" b="1" dirty="0"/>
              <a:t>IMCC</a:t>
            </a:r>
            <a:r>
              <a:rPr lang="fr-FR" dirty="0"/>
              <a:t>, proposé par </a:t>
            </a:r>
            <a:r>
              <a:rPr lang="fr-FR" b="1" dirty="0"/>
              <a:t>Herbert Simon</a:t>
            </a:r>
            <a:r>
              <a:rPr lang="fr-FR" dirty="0"/>
              <a:t>, comporte quatre phases : intelligence, modélisation, choix et contrôle. </a:t>
            </a:r>
          </a:p>
          <a:p>
            <a:pPr lvl="1">
              <a:lnSpc>
                <a:spcPct val="120000"/>
              </a:lnSpc>
            </a:pPr>
            <a:r>
              <a:rPr lang="fr-FR" b="1" dirty="0"/>
              <a:t>L’intelligence</a:t>
            </a:r>
            <a:r>
              <a:rPr lang="fr-FR" dirty="0"/>
              <a:t> : le décideur identifie dans son environnement des situations pour lesquelles il va devoir prendre des décisions. </a:t>
            </a:r>
          </a:p>
          <a:p>
            <a:pPr lvl="1">
              <a:lnSpc>
                <a:spcPct val="120000"/>
              </a:lnSpc>
            </a:pPr>
            <a:r>
              <a:rPr lang="fr-FR" b="1" dirty="0"/>
              <a:t>La modélisation</a:t>
            </a:r>
            <a:r>
              <a:rPr lang="fr-FR" dirty="0"/>
              <a:t> : le décideur recense les informations, les structures de façon à disposer de solutions envisageables. </a:t>
            </a:r>
          </a:p>
          <a:p>
            <a:pPr lvl="1">
              <a:lnSpc>
                <a:spcPct val="120000"/>
              </a:lnSpc>
            </a:pPr>
            <a:r>
              <a:rPr lang="fr-FR" b="1" dirty="0"/>
              <a:t>Le choix</a:t>
            </a:r>
            <a:r>
              <a:rPr lang="fr-FR" dirty="0"/>
              <a:t> : à partir de l'évaluation de chaque solution, le décideur choisit la meilleure d'entre elles. </a:t>
            </a:r>
          </a:p>
          <a:p>
            <a:pPr lvl="1">
              <a:lnSpc>
                <a:spcPct val="120000"/>
              </a:lnSpc>
            </a:pPr>
            <a:r>
              <a:rPr lang="fr-FR" b="1" dirty="0"/>
              <a:t>Le contrôle</a:t>
            </a:r>
            <a:r>
              <a:rPr lang="fr-FR" dirty="0"/>
              <a:t> : vient confirmer le choix effectué ou le remettre en question </a:t>
            </a:r>
          </a:p>
        </p:txBody>
      </p:sp>
      <p:sp>
        <p:nvSpPr>
          <p:cNvPr id="4" name="Espace réservé de la date 3">
            <a:extLst>
              <a:ext uri="{FF2B5EF4-FFF2-40B4-BE49-F238E27FC236}">
                <a16:creationId xmlns:a16="http://schemas.microsoft.com/office/drawing/2014/main" id="{6AFA139C-98DE-844A-8D49-B9A7693769E8}"/>
              </a:ext>
            </a:extLst>
          </p:cNvPr>
          <p:cNvSpPr>
            <a:spLocks noGrp="1"/>
          </p:cNvSpPr>
          <p:nvPr>
            <p:ph type="dt" sz="half" idx="10"/>
          </p:nvPr>
        </p:nvSpPr>
        <p:spPr>
          <a:xfrm>
            <a:off x="515815" y="6557353"/>
            <a:ext cx="2743200" cy="365125"/>
          </a:xfrm>
        </p:spPr>
        <p:txBody>
          <a:bodyPr/>
          <a:lstStyle/>
          <a:p>
            <a:r>
              <a:rPr lang="fr-FR" dirty="0"/>
              <a:t>Cours </a:t>
            </a:r>
            <a:r>
              <a:rPr lang="fr-FR" dirty="0" err="1"/>
              <a:t>G.Zara</a:t>
            </a:r>
            <a:r>
              <a:rPr lang="fr-FR" dirty="0"/>
              <a:t> version 2020-2021</a:t>
            </a:r>
          </a:p>
        </p:txBody>
      </p:sp>
      <p:sp>
        <p:nvSpPr>
          <p:cNvPr id="5" name="Espace réservé du numéro de diapositive 4">
            <a:extLst>
              <a:ext uri="{FF2B5EF4-FFF2-40B4-BE49-F238E27FC236}">
                <a16:creationId xmlns:a16="http://schemas.microsoft.com/office/drawing/2014/main" id="{3BCA8247-5A24-6040-B4F6-D6DA096273C6}"/>
              </a:ext>
            </a:extLst>
          </p:cNvPr>
          <p:cNvSpPr>
            <a:spLocks noGrp="1"/>
          </p:cNvSpPr>
          <p:nvPr>
            <p:ph type="sldNum" sz="quarter" idx="12"/>
          </p:nvPr>
        </p:nvSpPr>
        <p:spPr/>
        <p:txBody>
          <a:bodyPr/>
          <a:lstStyle/>
          <a:p>
            <a:fld id="{6D1A6996-9A38-354D-9398-FBE9F4077E8B}" type="slidenum">
              <a:rPr lang="fr-FR" smtClean="0"/>
              <a:t>15</a:t>
            </a:fld>
            <a:endParaRPr lang="fr-FR"/>
          </a:p>
        </p:txBody>
      </p:sp>
    </p:spTree>
    <p:extLst>
      <p:ext uri="{BB962C8B-B14F-4D97-AF65-F5344CB8AC3E}">
        <p14:creationId xmlns:p14="http://schemas.microsoft.com/office/powerpoint/2010/main" val="269557266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EED161-C967-7C46-8C0D-ED50B510D6A1}"/>
              </a:ext>
            </a:extLst>
          </p:cNvPr>
          <p:cNvSpPr>
            <a:spLocks noGrp="1"/>
          </p:cNvSpPr>
          <p:nvPr>
            <p:ph type="title"/>
          </p:nvPr>
        </p:nvSpPr>
        <p:spPr>
          <a:xfrm>
            <a:off x="838200" y="0"/>
            <a:ext cx="10515600" cy="1325563"/>
          </a:xfrm>
        </p:spPr>
        <p:txBody>
          <a:bodyPr/>
          <a:lstStyle/>
          <a:p>
            <a:r>
              <a:rPr lang="fr-FR" dirty="0"/>
              <a:t>Comment utiliser la matrice d’Ulrich: Introduction 3/4</a:t>
            </a:r>
          </a:p>
        </p:txBody>
      </p:sp>
      <p:sp>
        <p:nvSpPr>
          <p:cNvPr id="3" name="Espace réservé du contenu 2">
            <a:extLst>
              <a:ext uri="{FF2B5EF4-FFF2-40B4-BE49-F238E27FC236}">
                <a16:creationId xmlns:a16="http://schemas.microsoft.com/office/drawing/2014/main" id="{0CB625FC-547F-834B-8191-134FDFAEA056}"/>
              </a:ext>
            </a:extLst>
          </p:cNvPr>
          <p:cNvSpPr>
            <a:spLocks noGrp="1"/>
          </p:cNvSpPr>
          <p:nvPr>
            <p:ph idx="1"/>
          </p:nvPr>
        </p:nvSpPr>
        <p:spPr>
          <a:xfrm>
            <a:off x="568569" y="1366654"/>
            <a:ext cx="11054861" cy="4124692"/>
          </a:xfrm>
        </p:spPr>
        <p:txBody>
          <a:bodyPr>
            <a:normAutofit/>
          </a:bodyPr>
          <a:lstStyle/>
          <a:p>
            <a:pPr marL="0" indent="0">
              <a:buNone/>
            </a:pPr>
            <a:r>
              <a:rPr lang="fr-FR" sz="2000" b="1" dirty="0"/>
              <a:t>Le rôle d’expert administratif </a:t>
            </a:r>
          </a:p>
          <a:p>
            <a:pPr marL="0" indent="0">
              <a:buNone/>
            </a:pPr>
            <a:r>
              <a:rPr lang="fr-FR" sz="2000" dirty="0"/>
              <a:t>Ce rôle est assumé par les services et les professionnels RH lorsque ces derniers s’assurent que les activités RH sont adéquates et correctement mise en œuvre et que leur efficacité est optimale (Ulrich, 1996 ; </a:t>
            </a:r>
            <a:r>
              <a:rPr lang="fr-FR" sz="2000" dirty="0" err="1"/>
              <a:t>Buyens</a:t>
            </a:r>
            <a:r>
              <a:rPr lang="fr-FR" sz="2000" dirty="0"/>
              <a:t> et </a:t>
            </a:r>
            <a:r>
              <a:rPr lang="fr-FR" sz="2000" dirty="0" err="1"/>
              <a:t>DeVos</a:t>
            </a:r>
            <a:r>
              <a:rPr lang="fr-FR" sz="2000" dirty="0"/>
              <a:t>, 2001).</a:t>
            </a:r>
          </a:p>
          <a:p>
            <a:pPr marL="0" indent="0">
              <a:buNone/>
            </a:pPr>
            <a:r>
              <a:rPr lang="fr-FR" sz="2000" dirty="0"/>
              <a:t>Il est donc important pour eux d’imaginer des façons différentes de faire les choses afin de réduire les coûts et d’améliorer la qualité des services offerts aux clients internes.</a:t>
            </a:r>
          </a:p>
          <a:p>
            <a:pPr marL="0" indent="0">
              <a:buNone/>
            </a:pPr>
            <a:r>
              <a:rPr lang="fr-FR" sz="2000" dirty="0"/>
              <a:t>Malgré le fait que Walker (1994) identifie ce rôle comme en étant un de soutien, il est clair qu’il s’est largement modifié avec la croissance de l’impartition et l’arrivée des nouvelles technologies.</a:t>
            </a:r>
          </a:p>
          <a:p>
            <a:pPr marL="0" indent="0">
              <a:buNone/>
            </a:pPr>
            <a:r>
              <a:rPr lang="fr-FR" sz="2000" dirty="0"/>
              <a:t>Il n’en demeure pas moins que les compétences fonctionnelles et administratives des services et des professionnels RH sont essentielles afin de dessiner, implanter et gérer des systèmes complexes en plus de produire de l’information dont les acteurs ont besoin pour prendre des décisions (</a:t>
            </a:r>
            <a:r>
              <a:rPr lang="fr-FR" sz="2000" dirty="0" err="1"/>
              <a:t>Wils</a:t>
            </a:r>
            <a:r>
              <a:rPr lang="fr-FR" sz="2000" dirty="0"/>
              <a:t> et al., 2000).</a:t>
            </a:r>
          </a:p>
        </p:txBody>
      </p:sp>
      <p:sp>
        <p:nvSpPr>
          <p:cNvPr id="4" name="Espace réservé de la date 3">
            <a:extLst>
              <a:ext uri="{FF2B5EF4-FFF2-40B4-BE49-F238E27FC236}">
                <a16:creationId xmlns:a16="http://schemas.microsoft.com/office/drawing/2014/main" id="{8CC91E0B-6E6E-0045-968E-FE7186A9AB8B}"/>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B8A5997A-9AC7-A242-BF86-113D8BFF6AE4}"/>
              </a:ext>
            </a:extLst>
          </p:cNvPr>
          <p:cNvSpPr>
            <a:spLocks noGrp="1"/>
          </p:cNvSpPr>
          <p:nvPr>
            <p:ph type="sldNum" sz="quarter" idx="12"/>
          </p:nvPr>
        </p:nvSpPr>
        <p:spPr/>
        <p:txBody>
          <a:bodyPr/>
          <a:lstStyle/>
          <a:p>
            <a:fld id="{6D1A6996-9A38-354D-9398-FBE9F4077E8B}" type="slidenum">
              <a:rPr lang="fr-FR" smtClean="0"/>
              <a:t>150</a:t>
            </a:fld>
            <a:endParaRPr lang="fr-FR"/>
          </a:p>
        </p:txBody>
      </p:sp>
    </p:spTree>
    <p:extLst>
      <p:ext uri="{BB962C8B-B14F-4D97-AF65-F5344CB8AC3E}">
        <p14:creationId xmlns:p14="http://schemas.microsoft.com/office/powerpoint/2010/main" val="331281155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EED161-C967-7C46-8C0D-ED50B510D6A1}"/>
              </a:ext>
            </a:extLst>
          </p:cNvPr>
          <p:cNvSpPr>
            <a:spLocks noGrp="1"/>
          </p:cNvSpPr>
          <p:nvPr>
            <p:ph type="title"/>
          </p:nvPr>
        </p:nvSpPr>
        <p:spPr>
          <a:xfrm>
            <a:off x="838200" y="214921"/>
            <a:ext cx="10515600" cy="1325563"/>
          </a:xfrm>
        </p:spPr>
        <p:txBody>
          <a:bodyPr/>
          <a:lstStyle/>
          <a:p>
            <a:r>
              <a:rPr lang="fr-FR" dirty="0"/>
              <a:t>Comment utiliser la matrice d’Ulrich: Introduction 4/4</a:t>
            </a:r>
          </a:p>
        </p:txBody>
      </p:sp>
      <p:sp>
        <p:nvSpPr>
          <p:cNvPr id="3" name="Espace réservé du contenu 2">
            <a:extLst>
              <a:ext uri="{FF2B5EF4-FFF2-40B4-BE49-F238E27FC236}">
                <a16:creationId xmlns:a16="http://schemas.microsoft.com/office/drawing/2014/main" id="{0CB625FC-547F-834B-8191-134FDFAEA056}"/>
              </a:ext>
            </a:extLst>
          </p:cNvPr>
          <p:cNvSpPr>
            <a:spLocks noGrp="1"/>
          </p:cNvSpPr>
          <p:nvPr>
            <p:ph idx="1"/>
          </p:nvPr>
        </p:nvSpPr>
        <p:spPr>
          <a:xfrm>
            <a:off x="568569" y="1712484"/>
            <a:ext cx="11054861" cy="3809085"/>
          </a:xfrm>
        </p:spPr>
        <p:txBody>
          <a:bodyPr>
            <a:noAutofit/>
          </a:bodyPr>
          <a:lstStyle/>
          <a:p>
            <a:pPr marL="0" indent="0">
              <a:buNone/>
            </a:pPr>
            <a:r>
              <a:rPr lang="fr-FR" sz="2000" b="1" dirty="0"/>
              <a:t>Le rôle de champion des employés </a:t>
            </a:r>
          </a:p>
          <a:p>
            <a:pPr marL="0" indent="0">
              <a:buNone/>
            </a:pPr>
            <a:r>
              <a:rPr lang="fr-FR" sz="2000" dirty="0"/>
              <a:t>Les services et les professionnels RH sont des champions des employés quand ils réussissent à lier la contribution des employés au succès de l’organisation.</a:t>
            </a:r>
          </a:p>
          <a:p>
            <a:pPr marL="0" indent="0">
              <a:buNone/>
            </a:pPr>
            <a:r>
              <a:rPr lang="fr-FR" sz="2000" dirty="0"/>
              <a:t>Ainsi, ils doivent comprendre les besoins des employés et s’assurer que ces besoins soient comblés. Lorsque ce rôle est bien joué, le résultat est une augmentation de l’engagement des employés et de leurs compétences (Ulrich, 1996).</a:t>
            </a:r>
          </a:p>
          <a:p>
            <a:pPr marL="0" indent="0">
              <a:buNone/>
            </a:pPr>
            <a:r>
              <a:rPr lang="fr-FR" sz="2000" dirty="0"/>
              <a:t>À cette fin, il s’agit de rechercher et d’implanter des moyens pour que l’employé ait le pouvoir de s’exprimer et le sentiment d’être écouté.</a:t>
            </a:r>
          </a:p>
          <a:p>
            <a:pPr marL="0" indent="0">
              <a:buNone/>
            </a:pPr>
            <a:r>
              <a:rPr lang="fr-FR" sz="2000" dirty="0"/>
              <a:t>Les professionnels RH doivent donc être au service des employés et comprendre leurs besoins dans le but de les mobiliser et de créer de la valeur ajoutée pour l’organisation.</a:t>
            </a:r>
          </a:p>
        </p:txBody>
      </p:sp>
      <p:sp>
        <p:nvSpPr>
          <p:cNvPr id="4" name="Espace réservé de la date 3">
            <a:extLst>
              <a:ext uri="{FF2B5EF4-FFF2-40B4-BE49-F238E27FC236}">
                <a16:creationId xmlns:a16="http://schemas.microsoft.com/office/drawing/2014/main" id="{8CC91E0B-6E6E-0045-968E-FE7186A9AB8B}"/>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B8A5997A-9AC7-A242-BF86-113D8BFF6AE4}"/>
              </a:ext>
            </a:extLst>
          </p:cNvPr>
          <p:cNvSpPr>
            <a:spLocks noGrp="1"/>
          </p:cNvSpPr>
          <p:nvPr>
            <p:ph type="sldNum" sz="quarter" idx="12"/>
          </p:nvPr>
        </p:nvSpPr>
        <p:spPr/>
        <p:txBody>
          <a:bodyPr/>
          <a:lstStyle/>
          <a:p>
            <a:fld id="{6D1A6996-9A38-354D-9398-FBE9F4077E8B}" type="slidenum">
              <a:rPr lang="fr-FR" smtClean="0"/>
              <a:t>151</a:t>
            </a:fld>
            <a:endParaRPr lang="fr-FR"/>
          </a:p>
        </p:txBody>
      </p:sp>
    </p:spTree>
    <p:extLst>
      <p:ext uri="{BB962C8B-B14F-4D97-AF65-F5344CB8AC3E}">
        <p14:creationId xmlns:p14="http://schemas.microsoft.com/office/powerpoint/2010/main" val="277990103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re 1">
            <a:extLst>
              <a:ext uri="{FF2B5EF4-FFF2-40B4-BE49-F238E27FC236}">
                <a16:creationId xmlns:a16="http://schemas.microsoft.com/office/drawing/2014/main" id="{C32492BC-C25D-4E43-9A2E-FD8794CEE8DE}"/>
              </a:ext>
            </a:extLst>
          </p:cNvPr>
          <p:cNvSpPr>
            <a:spLocks noGrp="1" noChangeArrowheads="1"/>
          </p:cNvSpPr>
          <p:nvPr>
            <p:ph type="title"/>
          </p:nvPr>
        </p:nvSpPr>
        <p:spPr>
          <a:xfrm>
            <a:off x="1981200" y="76200"/>
            <a:ext cx="8229600" cy="914400"/>
          </a:xfrm>
        </p:spPr>
        <p:txBody>
          <a:bodyPr/>
          <a:lstStyle/>
          <a:p>
            <a:r>
              <a:rPr lang="fr-FR" altLang="fr-FR" dirty="0">
                <a:ea typeface="ＭＳ Ｐゴシック" panose="020B0600070205080204" pitchFamily="34" charset="-128"/>
              </a:rPr>
              <a:t>Matrice d’</a:t>
            </a:r>
            <a:r>
              <a:rPr lang="fr-FR" altLang="ja-JP" dirty="0">
                <a:ea typeface="ＭＳ Ｐゴシック" panose="020B0600070205080204" pitchFamily="34" charset="-128"/>
              </a:rPr>
              <a:t>Ulrich</a:t>
            </a:r>
            <a:endParaRPr lang="fr-FR" altLang="fr-FR" dirty="0">
              <a:ea typeface="ＭＳ Ｐゴシック" panose="020B0600070205080204" pitchFamily="34" charset="-128"/>
            </a:endParaRPr>
          </a:p>
        </p:txBody>
      </p:sp>
      <p:sp>
        <p:nvSpPr>
          <p:cNvPr id="4" name="Ellipse 3">
            <a:extLst>
              <a:ext uri="{FF2B5EF4-FFF2-40B4-BE49-F238E27FC236}">
                <a16:creationId xmlns:a16="http://schemas.microsoft.com/office/drawing/2014/main" id="{5E5B7F6C-BEE4-E143-A3FD-88D610D82EA4}"/>
              </a:ext>
            </a:extLst>
          </p:cNvPr>
          <p:cNvSpPr>
            <a:spLocks noChangeArrowheads="1"/>
          </p:cNvSpPr>
          <p:nvPr/>
        </p:nvSpPr>
        <p:spPr bwMode="auto">
          <a:xfrm>
            <a:off x="433754" y="4038600"/>
            <a:ext cx="4800600" cy="2209800"/>
          </a:xfrm>
          <a:prstGeom prst="ellipse">
            <a:avLst/>
          </a:prstGeom>
          <a:solidFill>
            <a:srgbClr val="00B0F0"/>
          </a:solidFill>
          <a:ln w="38100">
            <a:solidFill>
              <a:srgbClr val="000090"/>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400" b="1" u="sng" dirty="0"/>
              <a:t>Administrer: </a:t>
            </a:r>
          </a:p>
          <a:p>
            <a:pPr algn="ctr" eaLnBrk="1" hangingPunct="1">
              <a:spcBef>
                <a:spcPct val="0"/>
              </a:spcBef>
              <a:buFontTx/>
              <a:buNone/>
            </a:pPr>
            <a:r>
              <a:rPr lang="fr-FR" altLang="fr-FR" sz="1400" dirty="0"/>
              <a:t>la RH doit agir de façon exemplaire pour une amélioration permanente de l</a:t>
            </a:r>
            <a:r>
              <a:rPr lang="ja-JP" altLang="fr-FR" sz="1400"/>
              <a:t>’</a:t>
            </a:r>
            <a:r>
              <a:rPr lang="fr-FR" altLang="ja-JP" sz="1400" dirty="0"/>
              <a:t>efficience des processus gérés. Grace à sa rigueur administrative , la DRH doit contribuer à la baisse des coûts internes de l</a:t>
            </a:r>
            <a:r>
              <a:rPr lang="ja-JP" altLang="fr-FR" sz="1400"/>
              <a:t>’</a:t>
            </a:r>
            <a:r>
              <a:rPr lang="fr-FR" altLang="ja-JP" sz="1400" dirty="0"/>
              <a:t>entreprise.</a:t>
            </a:r>
          </a:p>
          <a:p>
            <a:pPr algn="ctr" eaLnBrk="1" hangingPunct="1">
              <a:spcBef>
                <a:spcPct val="0"/>
              </a:spcBef>
              <a:buFontTx/>
              <a:buNone/>
            </a:pPr>
            <a:endParaRPr lang="fr-FR" altLang="fr-FR" sz="1400" dirty="0"/>
          </a:p>
        </p:txBody>
      </p:sp>
      <p:sp>
        <p:nvSpPr>
          <p:cNvPr id="5" name="Ellipse 4">
            <a:extLst>
              <a:ext uri="{FF2B5EF4-FFF2-40B4-BE49-F238E27FC236}">
                <a16:creationId xmlns:a16="http://schemas.microsoft.com/office/drawing/2014/main" id="{387921B2-BB61-3B41-B8CC-B7AB5F14E486}"/>
              </a:ext>
            </a:extLst>
          </p:cNvPr>
          <p:cNvSpPr>
            <a:spLocks noChangeArrowheads="1"/>
          </p:cNvSpPr>
          <p:nvPr/>
        </p:nvSpPr>
        <p:spPr bwMode="auto">
          <a:xfrm>
            <a:off x="7010400" y="1212850"/>
            <a:ext cx="3810000" cy="2286000"/>
          </a:xfrm>
          <a:prstGeom prst="ellipse">
            <a:avLst/>
          </a:prstGeom>
          <a:solidFill>
            <a:srgbClr val="00B0F0"/>
          </a:solidFill>
          <a:ln w="38100">
            <a:solidFill>
              <a:srgbClr val="000090"/>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400" b="1" u="sng" dirty="0"/>
              <a:t>Accompagner le changement (Changement de culture): </a:t>
            </a:r>
          </a:p>
          <a:p>
            <a:pPr algn="ctr" eaLnBrk="1" hangingPunct="1">
              <a:spcBef>
                <a:spcPct val="0"/>
              </a:spcBef>
              <a:buFontTx/>
              <a:buNone/>
            </a:pPr>
            <a:r>
              <a:rPr lang="fr-FR" altLang="fr-FR" sz="1400" dirty="0"/>
              <a:t>la RH a un rôle à jouer pour transformer l</a:t>
            </a:r>
            <a:r>
              <a:rPr lang="ja-JP" altLang="fr-FR" sz="1400"/>
              <a:t>’</a:t>
            </a:r>
            <a:r>
              <a:rPr lang="fr-FR" altLang="ja-JP" sz="1400" dirty="0"/>
              <a:t>organisation, sa culture, son mode de fonctionnement, façon cohérente avec la stratégie.</a:t>
            </a:r>
          </a:p>
          <a:p>
            <a:pPr algn="ctr" eaLnBrk="1" hangingPunct="1">
              <a:spcBef>
                <a:spcPct val="0"/>
              </a:spcBef>
              <a:buFontTx/>
              <a:buNone/>
            </a:pPr>
            <a:endParaRPr lang="fr-FR" altLang="fr-FR" sz="1400" dirty="0"/>
          </a:p>
        </p:txBody>
      </p:sp>
      <p:sp>
        <p:nvSpPr>
          <p:cNvPr id="6" name="Ellipse 5">
            <a:extLst>
              <a:ext uri="{FF2B5EF4-FFF2-40B4-BE49-F238E27FC236}">
                <a16:creationId xmlns:a16="http://schemas.microsoft.com/office/drawing/2014/main" id="{053897ED-BF4A-F940-871F-6753DAA6EBD8}"/>
              </a:ext>
            </a:extLst>
          </p:cNvPr>
          <p:cNvSpPr>
            <a:spLocks noChangeArrowheads="1"/>
          </p:cNvSpPr>
          <p:nvPr/>
        </p:nvSpPr>
        <p:spPr bwMode="auto">
          <a:xfrm>
            <a:off x="6705600" y="4038600"/>
            <a:ext cx="4114800" cy="2209800"/>
          </a:xfrm>
          <a:prstGeom prst="ellipse">
            <a:avLst/>
          </a:prstGeom>
          <a:solidFill>
            <a:srgbClr val="00B0F0"/>
          </a:solidFill>
          <a:ln w="38100">
            <a:solidFill>
              <a:srgbClr val="000090"/>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400" b="1" u="sng" dirty="0"/>
              <a:t>Développer l</a:t>
            </a:r>
            <a:r>
              <a:rPr lang="ja-JP" altLang="fr-FR" sz="1400" b="1" u="sng"/>
              <a:t>’</a:t>
            </a:r>
            <a:r>
              <a:rPr lang="fr-FR" altLang="ja-JP" sz="1400" b="1" u="sng" dirty="0"/>
              <a:t>engagement des salariés (Motivation): </a:t>
            </a:r>
          </a:p>
          <a:p>
            <a:pPr algn="ctr" eaLnBrk="1" hangingPunct="1">
              <a:spcBef>
                <a:spcPct val="0"/>
              </a:spcBef>
              <a:buFontTx/>
              <a:buNone/>
            </a:pPr>
            <a:r>
              <a:rPr lang="fr-FR" altLang="fr-FR" sz="1400" dirty="0"/>
              <a:t>la DRH doit valoriser le principal actif dont elle a la charge, à travers la motivation des salariés. La RH doit être un acteur clé du lien entre motivation et création de valeur.</a:t>
            </a:r>
          </a:p>
          <a:p>
            <a:pPr algn="ctr" eaLnBrk="1" hangingPunct="1">
              <a:spcBef>
                <a:spcPct val="0"/>
              </a:spcBef>
              <a:buFontTx/>
              <a:buNone/>
            </a:pPr>
            <a:endParaRPr lang="fr-FR" altLang="fr-FR" sz="1400" dirty="0"/>
          </a:p>
        </p:txBody>
      </p:sp>
      <p:sp>
        <p:nvSpPr>
          <p:cNvPr id="7" name="Ellipse 6">
            <a:extLst>
              <a:ext uri="{FF2B5EF4-FFF2-40B4-BE49-F238E27FC236}">
                <a16:creationId xmlns:a16="http://schemas.microsoft.com/office/drawing/2014/main" id="{F486325E-9ECE-BC42-AD41-1C8F39ABAE19}"/>
              </a:ext>
            </a:extLst>
          </p:cNvPr>
          <p:cNvSpPr>
            <a:spLocks noChangeArrowheads="1"/>
          </p:cNvSpPr>
          <p:nvPr/>
        </p:nvSpPr>
        <p:spPr bwMode="auto">
          <a:xfrm>
            <a:off x="433754" y="1098550"/>
            <a:ext cx="4800600" cy="2514600"/>
          </a:xfrm>
          <a:prstGeom prst="ellipse">
            <a:avLst/>
          </a:prstGeom>
          <a:solidFill>
            <a:srgbClr val="00B0F0"/>
          </a:solidFill>
          <a:ln w="38100">
            <a:solidFill>
              <a:srgbClr val="000090"/>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400" b="1" u="sng" dirty="0"/>
              <a:t>Mettre en œuvre la stratégie</a:t>
            </a:r>
            <a:r>
              <a:rPr lang="fr-FR" altLang="fr-FR" sz="1400" u="sng" dirty="0"/>
              <a:t>:</a:t>
            </a:r>
          </a:p>
          <a:p>
            <a:pPr algn="ctr" eaLnBrk="1" hangingPunct="1">
              <a:spcBef>
                <a:spcPct val="0"/>
              </a:spcBef>
              <a:buFontTx/>
              <a:buNone/>
            </a:pPr>
            <a:r>
              <a:rPr lang="fr-FR" altLang="fr-FR" sz="1400" dirty="0"/>
              <a:t>la RH doit apporter une expertise de partenaire stratégique à la direction générale, en étant force de proposition sur les principales politiques RH : recrutement, compétences, rémunération … qui permettent le déploiement et l</a:t>
            </a:r>
            <a:r>
              <a:rPr lang="ja-JP" altLang="fr-FR" sz="1400"/>
              <a:t>’</a:t>
            </a:r>
            <a:r>
              <a:rPr lang="fr-FR" altLang="ja-JP" sz="1400" dirty="0"/>
              <a:t>amélioration de la stratégie.</a:t>
            </a:r>
          </a:p>
          <a:p>
            <a:pPr algn="ctr" eaLnBrk="1" hangingPunct="1">
              <a:spcBef>
                <a:spcPct val="0"/>
              </a:spcBef>
              <a:buFontTx/>
              <a:buNone/>
            </a:pPr>
            <a:endParaRPr lang="fr-FR" altLang="fr-FR" sz="1400" dirty="0"/>
          </a:p>
        </p:txBody>
      </p:sp>
      <p:sp>
        <p:nvSpPr>
          <p:cNvPr id="2" name="Espace réservé de la date 1">
            <a:extLst>
              <a:ext uri="{FF2B5EF4-FFF2-40B4-BE49-F238E27FC236}">
                <a16:creationId xmlns:a16="http://schemas.microsoft.com/office/drawing/2014/main" id="{4C9D60DB-D6EB-004A-B21F-3E04F14FF312}"/>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5B27D41C-A45B-B140-9E6D-6DD9ABCA5C3C}"/>
              </a:ext>
            </a:extLst>
          </p:cNvPr>
          <p:cNvSpPr>
            <a:spLocks noGrp="1"/>
          </p:cNvSpPr>
          <p:nvPr>
            <p:ph type="sldNum" sz="quarter" idx="12"/>
          </p:nvPr>
        </p:nvSpPr>
        <p:spPr/>
        <p:txBody>
          <a:bodyPr/>
          <a:lstStyle/>
          <a:p>
            <a:fld id="{6D1A6996-9A38-354D-9398-FBE9F4077E8B}" type="slidenum">
              <a:rPr lang="fr-FR" smtClean="0"/>
              <a:t>152</a:t>
            </a:fld>
            <a:endParaRPr lang="fr-FR"/>
          </a:p>
        </p:txBody>
      </p:sp>
    </p:spTree>
    <p:extLst>
      <p:ext uri="{BB962C8B-B14F-4D97-AF65-F5344CB8AC3E}">
        <p14:creationId xmlns:p14="http://schemas.microsoft.com/office/powerpoint/2010/main" val="617614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92">
            <a:extLst>
              <a:ext uri="{FF2B5EF4-FFF2-40B4-BE49-F238E27FC236}">
                <a16:creationId xmlns:a16="http://schemas.microsoft.com/office/drawing/2014/main" id="{5564C48E-3DD8-A248-B8A6-3FCCF4DE8ADB}"/>
              </a:ext>
            </a:extLst>
          </p:cNvPr>
          <p:cNvSpPr txBox="1">
            <a:spLocks noChangeArrowheads="1"/>
          </p:cNvSpPr>
          <p:nvPr/>
        </p:nvSpPr>
        <p:spPr bwMode="auto">
          <a:xfrm>
            <a:off x="2403475" y="4024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GB" altLang="fr-FR" sz="1800"/>
          </a:p>
        </p:txBody>
      </p:sp>
      <p:sp>
        <p:nvSpPr>
          <p:cNvPr id="21513" name="Text Box 93">
            <a:extLst>
              <a:ext uri="{FF2B5EF4-FFF2-40B4-BE49-F238E27FC236}">
                <a16:creationId xmlns:a16="http://schemas.microsoft.com/office/drawing/2014/main" id="{FDA655F4-28BE-A940-A918-607942FDFE9A}"/>
              </a:ext>
            </a:extLst>
          </p:cNvPr>
          <p:cNvSpPr txBox="1">
            <a:spLocks noChangeArrowheads="1"/>
          </p:cNvSpPr>
          <p:nvPr/>
        </p:nvSpPr>
        <p:spPr bwMode="auto">
          <a:xfrm>
            <a:off x="1752600" y="2239963"/>
            <a:ext cx="3767138" cy="181588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t>Conception dominante : </a:t>
            </a:r>
          </a:p>
          <a:p>
            <a:pPr eaLnBrk="1" hangingPunct="1">
              <a:spcBef>
                <a:spcPct val="0"/>
              </a:spcBef>
              <a:buFontTx/>
              <a:buNone/>
            </a:pPr>
            <a:r>
              <a:rPr lang="fr-FR" altLang="fr-FR" sz="1600"/>
              <a:t>l'économique et le social sont opposés. </a:t>
            </a:r>
          </a:p>
          <a:p>
            <a:pPr eaLnBrk="1" hangingPunct="1">
              <a:spcBef>
                <a:spcPct val="0"/>
              </a:spcBef>
              <a:buFontTx/>
              <a:buNone/>
            </a:pPr>
            <a:r>
              <a:rPr lang="fr-FR" altLang="fr-FR" sz="1600">
                <a:solidFill>
                  <a:srgbClr val="FF0000"/>
                </a:solidFill>
              </a:rPr>
              <a:t>Social = dépense.</a:t>
            </a:r>
          </a:p>
          <a:p>
            <a:pPr eaLnBrk="1" hangingPunct="1">
              <a:spcBef>
                <a:spcPct val="0"/>
              </a:spcBef>
              <a:buFontTx/>
              <a:buNone/>
            </a:pPr>
            <a:endParaRPr lang="fr-FR" altLang="fr-FR" sz="1600">
              <a:solidFill>
                <a:srgbClr val="FF0000"/>
              </a:solidFill>
            </a:endParaRPr>
          </a:p>
          <a:p>
            <a:pPr eaLnBrk="1" hangingPunct="1">
              <a:spcBef>
                <a:spcPct val="0"/>
              </a:spcBef>
              <a:buFontTx/>
              <a:buNone/>
            </a:pPr>
            <a:r>
              <a:rPr lang="fr-FR" altLang="fr-FR" sz="1600">
                <a:solidFill>
                  <a:srgbClr val="FF0000"/>
                </a:solidFill>
              </a:rPr>
              <a:t>Social                                Economie</a:t>
            </a:r>
          </a:p>
          <a:p>
            <a:pPr eaLnBrk="1" hangingPunct="1">
              <a:spcBef>
                <a:spcPct val="0"/>
              </a:spcBef>
              <a:buFontTx/>
              <a:buNone/>
            </a:pPr>
            <a:r>
              <a:rPr lang="fr-FR" altLang="fr-FR" sz="1600">
                <a:solidFill>
                  <a:srgbClr val="FF0000"/>
                </a:solidFill>
              </a:rPr>
              <a:t> </a:t>
            </a:r>
            <a:endParaRPr lang="fr-FR" altLang="fr-FR" sz="1600"/>
          </a:p>
          <a:p>
            <a:pPr eaLnBrk="1" hangingPunct="1">
              <a:spcBef>
                <a:spcPct val="0"/>
              </a:spcBef>
              <a:buFontTx/>
              <a:buNone/>
            </a:pPr>
            <a:endParaRPr lang="fr-FR" altLang="fr-FR" sz="1600"/>
          </a:p>
        </p:txBody>
      </p:sp>
      <p:sp>
        <p:nvSpPr>
          <p:cNvPr id="21514" name="Text Box 94">
            <a:extLst>
              <a:ext uri="{FF2B5EF4-FFF2-40B4-BE49-F238E27FC236}">
                <a16:creationId xmlns:a16="http://schemas.microsoft.com/office/drawing/2014/main" id="{744834CF-E46A-2049-AC0F-EA1FE32710CE}"/>
              </a:ext>
            </a:extLst>
          </p:cNvPr>
          <p:cNvSpPr txBox="1">
            <a:spLocks noChangeArrowheads="1"/>
          </p:cNvSpPr>
          <p:nvPr/>
        </p:nvSpPr>
        <p:spPr bwMode="auto">
          <a:xfrm>
            <a:off x="6667501" y="1987551"/>
            <a:ext cx="3254417" cy="3293209"/>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t>Conception alternative : </a:t>
            </a:r>
          </a:p>
          <a:p>
            <a:pPr eaLnBrk="1" hangingPunct="1">
              <a:spcBef>
                <a:spcPct val="0"/>
              </a:spcBef>
              <a:buFontTx/>
              <a:buNone/>
            </a:pPr>
            <a:r>
              <a:rPr lang="fr-FR" altLang="fr-FR" sz="1600"/>
              <a:t>l'économique et le social peuvent </a:t>
            </a:r>
          </a:p>
          <a:p>
            <a:pPr eaLnBrk="1" hangingPunct="1">
              <a:spcBef>
                <a:spcPct val="0"/>
              </a:spcBef>
              <a:buFontTx/>
              <a:buNone/>
            </a:pPr>
            <a:r>
              <a:rPr lang="fr-FR" altLang="fr-FR" sz="1600"/>
              <a:t>s'alimenter. </a:t>
            </a:r>
          </a:p>
          <a:p>
            <a:pPr eaLnBrk="1" hangingPunct="1">
              <a:spcBef>
                <a:spcPct val="0"/>
              </a:spcBef>
              <a:buFontTx/>
              <a:buNone/>
            </a:pPr>
            <a:r>
              <a:rPr lang="fr-FR" altLang="fr-FR" sz="1600">
                <a:solidFill>
                  <a:srgbClr val="008000"/>
                </a:solidFill>
              </a:rPr>
              <a:t>Social = investissement.</a:t>
            </a:r>
          </a:p>
          <a:p>
            <a:pPr eaLnBrk="1" hangingPunct="1">
              <a:spcBef>
                <a:spcPct val="0"/>
              </a:spcBef>
              <a:buFontTx/>
              <a:buNone/>
            </a:pPr>
            <a:endParaRPr lang="fr-FR" altLang="fr-FR" sz="1600">
              <a:solidFill>
                <a:srgbClr val="008000"/>
              </a:solidFill>
            </a:endParaRPr>
          </a:p>
          <a:p>
            <a:pPr eaLnBrk="1" hangingPunct="1">
              <a:spcBef>
                <a:spcPct val="0"/>
              </a:spcBef>
              <a:buFontTx/>
              <a:buNone/>
            </a:pPr>
            <a:r>
              <a:rPr lang="fr-FR" altLang="fr-FR" sz="1600">
                <a:solidFill>
                  <a:srgbClr val="008000"/>
                </a:solidFill>
              </a:rPr>
              <a:t>Social</a:t>
            </a:r>
          </a:p>
          <a:p>
            <a:pPr eaLnBrk="1" hangingPunct="1">
              <a:spcBef>
                <a:spcPct val="0"/>
              </a:spcBef>
              <a:buFontTx/>
              <a:buNone/>
            </a:pPr>
            <a:endParaRPr lang="fr-FR" altLang="fr-FR" sz="1600">
              <a:solidFill>
                <a:srgbClr val="008000"/>
              </a:solidFill>
            </a:endParaRPr>
          </a:p>
          <a:p>
            <a:pPr eaLnBrk="1" hangingPunct="1">
              <a:spcBef>
                <a:spcPct val="0"/>
              </a:spcBef>
              <a:buFontTx/>
              <a:buNone/>
            </a:pPr>
            <a:r>
              <a:rPr lang="fr-FR" altLang="fr-FR" sz="1600">
                <a:solidFill>
                  <a:srgbClr val="008000"/>
                </a:solidFill>
              </a:rPr>
              <a:t>  </a:t>
            </a:r>
          </a:p>
          <a:p>
            <a:pPr eaLnBrk="1" hangingPunct="1">
              <a:spcBef>
                <a:spcPct val="0"/>
              </a:spcBef>
              <a:buFontTx/>
              <a:buNone/>
            </a:pPr>
            <a:endParaRPr lang="fr-FR" altLang="fr-FR" sz="1600">
              <a:solidFill>
                <a:srgbClr val="008000"/>
              </a:solidFill>
            </a:endParaRPr>
          </a:p>
          <a:p>
            <a:pPr eaLnBrk="1" hangingPunct="1">
              <a:spcBef>
                <a:spcPct val="0"/>
              </a:spcBef>
              <a:buFontTx/>
              <a:buNone/>
            </a:pPr>
            <a:endParaRPr lang="fr-FR" altLang="fr-FR" sz="1600">
              <a:solidFill>
                <a:srgbClr val="008000"/>
              </a:solidFill>
            </a:endParaRPr>
          </a:p>
          <a:p>
            <a:pPr eaLnBrk="1" hangingPunct="1">
              <a:spcBef>
                <a:spcPct val="0"/>
              </a:spcBef>
              <a:buFontTx/>
              <a:buNone/>
            </a:pPr>
            <a:endParaRPr lang="fr-FR" altLang="fr-FR" sz="1600">
              <a:solidFill>
                <a:srgbClr val="008000"/>
              </a:solidFill>
            </a:endParaRPr>
          </a:p>
          <a:p>
            <a:pPr eaLnBrk="1" hangingPunct="1">
              <a:spcBef>
                <a:spcPct val="0"/>
              </a:spcBef>
              <a:buFontTx/>
              <a:buNone/>
            </a:pPr>
            <a:endParaRPr lang="fr-FR" altLang="fr-FR" sz="1600">
              <a:solidFill>
                <a:srgbClr val="008000"/>
              </a:solidFill>
            </a:endParaRPr>
          </a:p>
          <a:p>
            <a:pPr eaLnBrk="1" hangingPunct="1">
              <a:spcBef>
                <a:spcPct val="0"/>
              </a:spcBef>
              <a:buFontTx/>
              <a:buNone/>
            </a:pPr>
            <a:r>
              <a:rPr lang="fr-FR" altLang="fr-FR" sz="1600">
                <a:solidFill>
                  <a:srgbClr val="C00000"/>
                </a:solidFill>
              </a:rPr>
              <a:t>                </a:t>
            </a:r>
            <a:r>
              <a:rPr lang="fr-FR" altLang="fr-FR" sz="1600">
                <a:solidFill>
                  <a:srgbClr val="008000"/>
                </a:solidFill>
              </a:rPr>
              <a:t> Economie</a:t>
            </a:r>
          </a:p>
        </p:txBody>
      </p:sp>
      <p:sp>
        <p:nvSpPr>
          <p:cNvPr id="102404" name="Double flèche horizontale 24">
            <a:extLst>
              <a:ext uri="{FF2B5EF4-FFF2-40B4-BE49-F238E27FC236}">
                <a16:creationId xmlns:a16="http://schemas.microsoft.com/office/drawing/2014/main" id="{79A6499D-8C22-544D-A055-6395934660E3}"/>
              </a:ext>
            </a:extLst>
          </p:cNvPr>
          <p:cNvSpPr>
            <a:spLocks noChangeArrowheads="1"/>
          </p:cNvSpPr>
          <p:nvPr/>
        </p:nvSpPr>
        <p:spPr bwMode="auto">
          <a:xfrm>
            <a:off x="2514600" y="3124200"/>
            <a:ext cx="1676400" cy="228600"/>
          </a:xfrm>
          <a:prstGeom prst="leftRightArrow">
            <a:avLst>
              <a:gd name="adj1" fmla="val 50000"/>
              <a:gd name="adj2" fmla="val 50009"/>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cxnSp>
        <p:nvCxnSpPr>
          <p:cNvPr id="102405" name="Connecteur droit 26">
            <a:extLst>
              <a:ext uri="{FF2B5EF4-FFF2-40B4-BE49-F238E27FC236}">
                <a16:creationId xmlns:a16="http://schemas.microsoft.com/office/drawing/2014/main" id="{CB0E7635-DDE5-FD48-BDCB-E0D714602A05}"/>
              </a:ext>
            </a:extLst>
          </p:cNvPr>
          <p:cNvCxnSpPr>
            <a:cxnSpLocks noChangeShapeType="1"/>
          </p:cNvCxnSpPr>
          <p:nvPr/>
        </p:nvCxnSpPr>
        <p:spPr bwMode="auto">
          <a:xfrm rot="5400000">
            <a:off x="3190876" y="3265488"/>
            <a:ext cx="323850" cy="31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102406" name="Connecteur droit avec flèche 30">
            <a:extLst>
              <a:ext uri="{FF2B5EF4-FFF2-40B4-BE49-F238E27FC236}">
                <a16:creationId xmlns:a16="http://schemas.microsoft.com/office/drawing/2014/main" id="{3EB57BF7-5A63-7547-ACFE-CEFE30365745}"/>
              </a:ext>
            </a:extLst>
          </p:cNvPr>
          <p:cNvCxnSpPr>
            <a:cxnSpLocks noChangeShapeType="1"/>
          </p:cNvCxnSpPr>
          <p:nvPr/>
        </p:nvCxnSpPr>
        <p:spPr bwMode="auto">
          <a:xfrm rot="5400000" flipH="1" flipV="1">
            <a:off x="6742907" y="4075907"/>
            <a:ext cx="1600200" cy="1587"/>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407" name="Connecteur droit avec flèche 32">
            <a:extLst>
              <a:ext uri="{FF2B5EF4-FFF2-40B4-BE49-F238E27FC236}">
                <a16:creationId xmlns:a16="http://schemas.microsoft.com/office/drawing/2014/main" id="{A7B39AF5-C75D-B841-B1CA-D04DF68911C6}"/>
              </a:ext>
            </a:extLst>
          </p:cNvPr>
          <p:cNvCxnSpPr>
            <a:cxnSpLocks noChangeShapeType="1"/>
          </p:cNvCxnSpPr>
          <p:nvPr/>
        </p:nvCxnSpPr>
        <p:spPr bwMode="auto">
          <a:xfrm>
            <a:off x="7543800" y="4876800"/>
            <a:ext cx="1828800" cy="1588"/>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408" name="Connecteur droit avec flèche 35">
            <a:extLst>
              <a:ext uri="{FF2B5EF4-FFF2-40B4-BE49-F238E27FC236}">
                <a16:creationId xmlns:a16="http://schemas.microsoft.com/office/drawing/2014/main" id="{69A7BE64-83DA-0B4D-8F33-B9B1C1049D9E}"/>
              </a:ext>
            </a:extLst>
          </p:cNvPr>
          <p:cNvCxnSpPr>
            <a:cxnSpLocks noChangeShapeType="1"/>
          </p:cNvCxnSpPr>
          <p:nvPr/>
        </p:nvCxnSpPr>
        <p:spPr bwMode="auto">
          <a:xfrm rot="5400000" flipH="1" flipV="1">
            <a:off x="7543800" y="3505200"/>
            <a:ext cx="1371600" cy="1219200"/>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3" name="ZoneTexte 12">
            <a:extLst>
              <a:ext uri="{FF2B5EF4-FFF2-40B4-BE49-F238E27FC236}">
                <a16:creationId xmlns:a16="http://schemas.microsoft.com/office/drawing/2014/main" id="{7705DBF2-3C83-264A-BB1D-854013CDDF01}"/>
              </a:ext>
            </a:extLst>
          </p:cNvPr>
          <p:cNvSpPr txBox="1"/>
          <p:nvPr/>
        </p:nvSpPr>
        <p:spPr>
          <a:xfrm>
            <a:off x="3717131" y="375168"/>
            <a:ext cx="4224338" cy="769441"/>
          </a:xfrm>
          <a:prstGeom prst="rect">
            <a:avLst/>
          </a:prstGeom>
          <a:noFill/>
        </p:spPr>
        <p:txBody>
          <a:bodyPr wrap="squar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defRPr/>
            </a:pPr>
            <a:r>
              <a:rPr lang="fr-FR" sz="4400" b="0" dirty="0">
                <a:effectLst>
                  <a:outerShdw blurRad="38100" dist="38100" dir="2700000" algn="tl">
                    <a:srgbClr val="DDDDDD"/>
                  </a:outerShdw>
                </a:effectLst>
                <a:latin typeface="+mj-lt"/>
                <a:cs typeface="Times New Roman" charset="0"/>
              </a:rPr>
              <a:t>Deux convictions</a:t>
            </a:r>
            <a:endParaRPr lang="fr-FR" sz="4400" b="0" dirty="0">
              <a:latin typeface="+mj-lt"/>
            </a:endParaRPr>
          </a:p>
        </p:txBody>
      </p:sp>
      <p:sp>
        <p:nvSpPr>
          <p:cNvPr id="18" name="ZoneTexte 17">
            <a:extLst>
              <a:ext uri="{FF2B5EF4-FFF2-40B4-BE49-F238E27FC236}">
                <a16:creationId xmlns:a16="http://schemas.microsoft.com/office/drawing/2014/main" id="{D050290B-ABB1-6541-9815-D42D7D481F80}"/>
              </a:ext>
            </a:extLst>
          </p:cNvPr>
          <p:cNvSpPr txBox="1">
            <a:spLocks noChangeArrowheads="1"/>
          </p:cNvSpPr>
          <p:nvPr/>
        </p:nvSpPr>
        <p:spPr bwMode="auto">
          <a:xfrm>
            <a:off x="1828800" y="1295401"/>
            <a:ext cx="8001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u="sng">
                <a:solidFill>
                  <a:srgbClr val="404040"/>
                </a:solidFill>
              </a:rPr>
              <a:t>Les RH, ça doit rapporter </a:t>
            </a:r>
            <a:r>
              <a:rPr lang="fr-FR" altLang="fr-FR" sz="1800">
                <a:solidFill>
                  <a:srgbClr val="404040"/>
                </a:solidFill>
              </a:rPr>
              <a:t>=      Logique de création de valeur.</a:t>
            </a:r>
          </a:p>
          <a:p>
            <a:pPr eaLnBrk="1" hangingPunct="1">
              <a:spcBef>
                <a:spcPct val="0"/>
              </a:spcBef>
              <a:buFontTx/>
              <a:buNone/>
            </a:pPr>
            <a:endParaRPr lang="fr-FR" altLang="fr-FR" sz="1800"/>
          </a:p>
        </p:txBody>
      </p:sp>
      <p:sp>
        <p:nvSpPr>
          <p:cNvPr id="20" name="ZoneTexte 19">
            <a:extLst>
              <a:ext uri="{FF2B5EF4-FFF2-40B4-BE49-F238E27FC236}">
                <a16:creationId xmlns:a16="http://schemas.microsoft.com/office/drawing/2014/main" id="{01E4A4CA-2D52-5740-934B-904938C83329}"/>
              </a:ext>
            </a:extLst>
          </p:cNvPr>
          <p:cNvSpPr txBox="1">
            <a:spLocks noChangeArrowheads="1"/>
          </p:cNvSpPr>
          <p:nvPr/>
        </p:nvSpPr>
        <p:spPr bwMode="auto">
          <a:xfrm>
            <a:off x="1863726" y="5602288"/>
            <a:ext cx="490390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solidFill>
                  <a:srgbClr val="404040"/>
                </a:solidFill>
              </a:rPr>
              <a:t>La meilleure approche pour créer de la valeur </a:t>
            </a:r>
          </a:p>
          <a:p>
            <a:pPr eaLnBrk="1" hangingPunct="1">
              <a:spcBef>
                <a:spcPct val="0"/>
              </a:spcBef>
              <a:buFontTx/>
              <a:buNone/>
            </a:pPr>
            <a:r>
              <a:rPr lang="fr-FR" altLang="fr-FR" sz="1800" u="sng">
                <a:solidFill>
                  <a:srgbClr val="404040"/>
                </a:solidFill>
              </a:rPr>
              <a:t>n'est pas l'approche presse-citron. </a:t>
            </a:r>
            <a:endParaRPr lang="fr-FR" altLang="fr-FR" sz="2000" u="sng"/>
          </a:p>
          <a:p>
            <a:pPr eaLnBrk="1" hangingPunct="1">
              <a:spcBef>
                <a:spcPct val="0"/>
              </a:spcBef>
              <a:buFontTx/>
              <a:buNone/>
            </a:pPr>
            <a:endParaRPr lang="fr-FR" altLang="fr-FR" sz="1800"/>
          </a:p>
        </p:txBody>
      </p:sp>
      <p:pic>
        <p:nvPicPr>
          <p:cNvPr id="22" name="Image 21">
            <a:extLst>
              <a:ext uri="{FF2B5EF4-FFF2-40B4-BE49-F238E27FC236}">
                <a16:creationId xmlns:a16="http://schemas.microsoft.com/office/drawing/2014/main" id="{77E5E926-4DD2-4D4F-8B8B-A2A4541A25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1444" y="4133117"/>
            <a:ext cx="194945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er 27">
            <a:extLst>
              <a:ext uri="{FF2B5EF4-FFF2-40B4-BE49-F238E27FC236}">
                <a16:creationId xmlns:a16="http://schemas.microsoft.com/office/drawing/2014/main" id="{CD6BCFDF-D6FA-0C4F-A5F9-1898BF01D354}"/>
              </a:ext>
            </a:extLst>
          </p:cNvPr>
          <p:cNvGrpSpPr>
            <a:grpSpLocks/>
          </p:cNvGrpSpPr>
          <p:nvPr/>
        </p:nvGrpSpPr>
        <p:grpSpPr bwMode="auto">
          <a:xfrm>
            <a:off x="2403476" y="4191000"/>
            <a:ext cx="3311525" cy="1219200"/>
            <a:chOff x="879476" y="4191000"/>
            <a:chExt cx="3311525" cy="1219201"/>
          </a:xfrm>
        </p:grpSpPr>
        <p:cxnSp>
          <p:nvCxnSpPr>
            <p:cNvPr id="102414" name="Connecteur droit 23">
              <a:extLst>
                <a:ext uri="{FF2B5EF4-FFF2-40B4-BE49-F238E27FC236}">
                  <a16:creationId xmlns:a16="http://schemas.microsoft.com/office/drawing/2014/main" id="{F422A5D2-BF5F-E344-8C8C-1D2AD49B74DA}"/>
                </a:ext>
              </a:extLst>
            </p:cNvPr>
            <p:cNvCxnSpPr>
              <a:cxnSpLocks noChangeShapeType="1"/>
            </p:cNvCxnSpPr>
            <p:nvPr/>
          </p:nvCxnSpPr>
          <p:spPr bwMode="auto">
            <a:xfrm rot="10800000" flipV="1">
              <a:off x="1066800" y="4191000"/>
              <a:ext cx="3124200" cy="1219200"/>
            </a:xfrm>
            <a:prstGeom prst="line">
              <a:avLst/>
            </a:prstGeom>
            <a:noFill/>
            <a:ln w="127000">
              <a:solidFill>
                <a:srgbClr val="FF0000"/>
              </a:solidFill>
              <a:round/>
              <a:headEnd/>
              <a:tailEnd/>
            </a:ln>
            <a:extLst>
              <a:ext uri="{909E8E84-426E-40DD-AFC4-6F175D3DCCD1}">
                <a14:hiddenFill xmlns:a14="http://schemas.microsoft.com/office/drawing/2010/main">
                  <a:noFill/>
                </a14:hiddenFill>
              </a:ext>
            </a:extLst>
          </p:spPr>
        </p:cxnSp>
        <p:cxnSp>
          <p:nvCxnSpPr>
            <p:cNvPr id="102415" name="Connecteur droit 24">
              <a:extLst>
                <a:ext uri="{FF2B5EF4-FFF2-40B4-BE49-F238E27FC236}">
                  <a16:creationId xmlns:a16="http://schemas.microsoft.com/office/drawing/2014/main" id="{EC33A539-575E-E048-A66C-6B4166F0D4DB}"/>
                </a:ext>
              </a:extLst>
            </p:cNvPr>
            <p:cNvCxnSpPr>
              <a:cxnSpLocks noChangeShapeType="1"/>
              <a:endCxn id="102401" idx="1"/>
            </p:cNvCxnSpPr>
            <p:nvPr/>
          </p:nvCxnSpPr>
          <p:spPr bwMode="auto">
            <a:xfrm rot="10800000">
              <a:off x="879476" y="4207670"/>
              <a:ext cx="3311525" cy="1202531"/>
            </a:xfrm>
            <a:prstGeom prst="line">
              <a:avLst/>
            </a:prstGeom>
            <a:noFill/>
            <a:ln w="127000">
              <a:solidFill>
                <a:srgbClr val="FF00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4185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animBg="1"/>
      <p:bldP spid="21514" grpId="0" animBg="1"/>
      <p:bldP spid="18" grpId="0"/>
      <p:bldP spid="20"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0" name="Text Box 44">
            <a:extLst>
              <a:ext uri="{FF2B5EF4-FFF2-40B4-BE49-F238E27FC236}">
                <a16:creationId xmlns:a16="http://schemas.microsoft.com/office/drawing/2014/main" id="{E3CC74CB-5634-664D-B13A-B72D5531D871}"/>
              </a:ext>
            </a:extLst>
          </p:cNvPr>
          <p:cNvSpPr txBox="1">
            <a:spLocks noChangeArrowheads="1"/>
          </p:cNvSpPr>
          <p:nvPr/>
        </p:nvSpPr>
        <p:spPr bwMode="auto">
          <a:xfrm>
            <a:off x="842124" y="1025404"/>
            <a:ext cx="10134599" cy="243592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lnSpc>
                <a:spcPct val="110000"/>
              </a:lnSpc>
              <a:spcBef>
                <a:spcPct val="0"/>
              </a:spcBef>
              <a:buFontTx/>
              <a:buNone/>
            </a:pPr>
            <a:r>
              <a:rPr lang="fr-FR" altLang="fr-FR" sz="2000" b="1" dirty="0"/>
              <a:t>Conception traditionnelle des RH :</a:t>
            </a:r>
          </a:p>
          <a:p>
            <a:pPr marL="285750" indent="-285750">
              <a:lnSpc>
                <a:spcPct val="110000"/>
              </a:lnSpc>
              <a:spcBef>
                <a:spcPct val="0"/>
              </a:spcBef>
            </a:pPr>
            <a:r>
              <a:rPr lang="fr-FR" altLang="fr-FR" sz="2000" dirty="0"/>
              <a:t>Fonction RH support &gt;administration du personnel, responsabilité quotidienne des processus RH.</a:t>
            </a:r>
          </a:p>
          <a:p>
            <a:pPr marL="285750" indent="-285750">
              <a:lnSpc>
                <a:spcPct val="110000"/>
              </a:lnSpc>
              <a:spcBef>
                <a:spcPct val="0"/>
              </a:spcBef>
            </a:pPr>
            <a:r>
              <a:rPr lang="fr-FR" altLang="fr-FR" sz="2000" dirty="0"/>
              <a:t>Doit permettre que les décisions stratégiques soient mises en œuvre avec le moins de répercussions négatives possibles discipline, paix sociale.</a:t>
            </a:r>
          </a:p>
          <a:p>
            <a:pPr marL="285750" indent="-285750">
              <a:lnSpc>
                <a:spcPct val="110000"/>
              </a:lnSpc>
              <a:spcBef>
                <a:spcPct val="0"/>
              </a:spcBef>
            </a:pPr>
            <a:r>
              <a:rPr lang="fr-FR" altLang="fr-FR" sz="2000" dirty="0"/>
              <a:t>L'entreprise se limite aux répercutions humaines de sa stratégie &gt; exemple : à travers l'action sur l'optimisation des effectifs. </a:t>
            </a:r>
          </a:p>
        </p:txBody>
      </p:sp>
      <p:sp>
        <p:nvSpPr>
          <p:cNvPr id="4141" name="Text Box 45">
            <a:extLst>
              <a:ext uri="{FF2B5EF4-FFF2-40B4-BE49-F238E27FC236}">
                <a16:creationId xmlns:a16="http://schemas.microsoft.com/office/drawing/2014/main" id="{4A130F45-A084-7141-8A07-158A1F3C1685}"/>
              </a:ext>
            </a:extLst>
          </p:cNvPr>
          <p:cNvSpPr txBox="1">
            <a:spLocks noChangeArrowheads="1"/>
          </p:cNvSpPr>
          <p:nvPr/>
        </p:nvSpPr>
        <p:spPr bwMode="auto">
          <a:xfrm>
            <a:off x="838200" y="3625864"/>
            <a:ext cx="10093116" cy="243592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lnSpc>
                <a:spcPct val="110000"/>
              </a:lnSpc>
              <a:spcBef>
                <a:spcPct val="0"/>
              </a:spcBef>
              <a:buFontTx/>
              <a:buNone/>
            </a:pPr>
            <a:r>
              <a:rPr lang="fr-FR" altLang="fr-FR" sz="2000" b="1" dirty="0"/>
              <a:t>Conception actuelle des RH :</a:t>
            </a:r>
          </a:p>
          <a:p>
            <a:pPr marL="285750" indent="-285750">
              <a:lnSpc>
                <a:spcPct val="110000"/>
              </a:lnSpc>
              <a:spcBef>
                <a:spcPct val="0"/>
              </a:spcBef>
            </a:pPr>
            <a:r>
              <a:rPr lang="fr-FR" altLang="fr-FR" sz="2000" dirty="0"/>
              <a:t>La dimension stratégique est très présente dans le discours de l'entreprise sur les RH </a:t>
            </a:r>
          </a:p>
          <a:p>
            <a:pPr marL="285750" indent="-285750">
              <a:lnSpc>
                <a:spcPct val="110000"/>
              </a:lnSpc>
              <a:spcBef>
                <a:spcPct val="0"/>
              </a:spcBef>
            </a:pPr>
            <a:r>
              <a:rPr lang="fr-FR" altLang="fr-FR" sz="2000" i="1" dirty="0"/>
              <a:t>Le rôle des" Hommes est stratégique pour l'entreprise", "La fonction RH est une fonction stratégique. "</a:t>
            </a:r>
          </a:p>
          <a:p>
            <a:pPr marL="285750" indent="-285750">
              <a:lnSpc>
                <a:spcPct val="110000"/>
              </a:lnSpc>
              <a:spcBef>
                <a:spcPct val="0"/>
              </a:spcBef>
            </a:pPr>
            <a:r>
              <a:rPr lang="fr-FR" altLang="fr-FR" sz="2000" dirty="0"/>
              <a:t>Problème : trop souvent ces discours ne relèvent que de l'incantation et ne correspondent pas à la réalité de l'entreprise. </a:t>
            </a:r>
          </a:p>
          <a:p>
            <a:pPr marL="285750" indent="-285750">
              <a:lnSpc>
                <a:spcPct val="110000"/>
              </a:lnSpc>
              <a:spcBef>
                <a:spcPct val="0"/>
              </a:spcBef>
            </a:pPr>
            <a:r>
              <a:rPr lang="fr-FR" altLang="fr-FR" sz="2000" dirty="0"/>
              <a:t>Les décalages vécus par les collaborateurs sont parfois énormes. </a:t>
            </a:r>
          </a:p>
        </p:txBody>
      </p:sp>
      <p:sp>
        <p:nvSpPr>
          <p:cNvPr id="2" name="Espace réservé de la date 1">
            <a:extLst>
              <a:ext uri="{FF2B5EF4-FFF2-40B4-BE49-F238E27FC236}">
                <a16:creationId xmlns:a16="http://schemas.microsoft.com/office/drawing/2014/main" id="{539A7864-07DB-1146-946C-92B2C2A88801}"/>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F6F5926B-FB72-F742-8F3C-48C63338DD7D}"/>
              </a:ext>
            </a:extLst>
          </p:cNvPr>
          <p:cNvSpPr>
            <a:spLocks noGrp="1"/>
          </p:cNvSpPr>
          <p:nvPr>
            <p:ph type="sldNum" sz="quarter" idx="12"/>
          </p:nvPr>
        </p:nvSpPr>
        <p:spPr/>
        <p:txBody>
          <a:bodyPr/>
          <a:lstStyle/>
          <a:p>
            <a:fld id="{6D1A6996-9A38-354D-9398-FBE9F4077E8B}" type="slidenum">
              <a:rPr lang="fr-FR" smtClean="0"/>
              <a:t>154</a:t>
            </a:fld>
            <a:endParaRPr lang="fr-FR"/>
          </a:p>
        </p:txBody>
      </p:sp>
      <p:sp>
        <p:nvSpPr>
          <p:cNvPr id="4" name="ZoneTexte 3">
            <a:extLst>
              <a:ext uri="{FF2B5EF4-FFF2-40B4-BE49-F238E27FC236}">
                <a16:creationId xmlns:a16="http://schemas.microsoft.com/office/drawing/2014/main" id="{08A7104F-EB47-4B41-BFAA-EDBA0EE72514}"/>
              </a:ext>
            </a:extLst>
          </p:cNvPr>
          <p:cNvSpPr txBox="1"/>
          <p:nvPr/>
        </p:nvSpPr>
        <p:spPr>
          <a:xfrm>
            <a:off x="275273" y="221045"/>
            <a:ext cx="11309122" cy="707886"/>
          </a:xfrm>
          <a:prstGeom prst="rect">
            <a:avLst/>
          </a:prstGeom>
          <a:noFill/>
        </p:spPr>
        <p:txBody>
          <a:bodyPr wrap="none" rtlCol="0">
            <a:spAutoFit/>
          </a:bodyPr>
          <a:lstStyle/>
          <a:p>
            <a:r>
              <a:rPr lang="fr-FR" sz="4000" dirty="0"/>
              <a:t>Quel lien entre la stratégie d’entreprise et les RH? 1/2</a:t>
            </a:r>
          </a:p>
        </p:txBody>
      </p:sp>
    </p:spTree>
    <p:extLst>
      <p:ext uri="{BB962C8B-B14F-4D97-AF65-F5344CB8AC3E}">
        <p14:creationId xmlns:p14="http://schemas.microsoft.com/office/powerpoint/2010/main" val="292671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0" grpId="0" animBg="1"/>
      <p:bldP spid="4141"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7BD63B8-0A0E-C04B-AEB2-436CC056858D}"/>
              </a:ext>
            </a:extLst>
          </p:cNvPr>
          <p:cNvSpPr>
            <a:spLocks noGrp="1" noChangeArrowheads="1"/>
          </p:cNvSpPr>
          <p:nvPr>
            <p:ph type="title"/>
          </p:nvPr>
        </p:nvSpPr>
        <p:spPr>
          <a:xfrm>
            <a:off x="828675" y="506595"/>
            <a:ext cx="10844213" cy="490537"/>
          </a:xfrm>
        </p:spPr>
        <p:txBody>
          <a:bodyPr>
            <a:noAutofit/>
          </a:bodyPr>
          <a:lstStyle/>
          <a:p>
            <a:pPr eaLnBrk="1" hangingPunct="1">
              <a:defRPr/>
            </a:pPr>
            <a:br>
              <a:rPr lang="fr-FR" altLang="fr-FR" sz="4000" b="1" dirty="0">
                <a:effectLst>
                  <a:outerShdw blurRad="38100" dist="38100" dir="2700000" algn="tl">
                    <a:srgbClr val="C0C0C0"/>
                  </a:outerShdw>
                </a:effectLst>
                <a:ea typeface="ＭＳ Ｐゴシック" panose="020B0600070205080204" pitchFamily="34" charset="-128"/>
              </a:rPr>
            </a:br>
            <a:r>
              <a:rPr lang="fr-FR" altLang="fr-FR" sz="4000" b="1" dirty="0">
                <a:effectLst>
                  <a:outerShdw dist="38100" sx="1000" sy="1000" algn="tl">
                    <a:srgbClr val="C0C0C0"/>
                  </a:outerShdw>
                </a:effectLst>
                <a:ea typeface="ＭＳ Ｐゴシック" panose="020B0600070205080204" pitchFamily="34" charset="-128"/>
              </a:rPr>
              <a:t>Quel lien entre stratégie de l'entreprise et RH ? 2/2 </a:t>
            </a:r>
            <a:br>
              <a:rPr lang="fr-FR" altLang="fr-FR" sz="4000" dirty="0">
                <a:effectLst>
                  <a:outerShdw blurRad="38100" dist="38100" dir="2700000" algn="tl">
                    <a:srgbClr val="C0C0C0"/>
                  </a:outerShdw>
                </a:effectLst>
                <a:ea typeface="ＭＳ Ｐゴシック" panose="020B0600070205080204" pitchFamily="34" charset="-128"/>
              </a:rPr>
            </a:br>
            <a:endParaRPr lang="fr-FR" altLang="fr-FR" sz="4000" dirty="0">
              <a:effectLst>
                <a:outerShdw blurRad="38100" dist="38100" dir="2700000" algn="tl">
                  <a:srgbClr val="C0C0C0"/>
                </a:outerShdw>
              </a:effectLst>
              <a:ea typeface="ＭＳ Ｐゴシック" panose="020B0600070205080204" pitchFamily="34" charset="-128"/>
            </a:endParaRPr>
          </a:p>
        </p:txBody>
      </p:sp>
      <p:sp>
        <p:nvSpPr>
          <p:cNvPr id="106498" name="Rectangle 3">
            <a:extLst>
              <a:ext uri="{FF2B5EF4-FFF2-40B4-BE49-F238E27FC236}">
                <a16:creationId xmlns:a16="http://schemas.microsoft.com/office/drawing/2014/main" id="{CD7167BD-359B-9F48-AE2B-D617B7AC3E62}"/>
              </a:ext>
            </a:extLst>
          </p:cNvPr>
          <p:cNvSpPr>
            <a:spLocks noGrp="1" noChangeArrowheads="1"/>
          </p:cNvSpPr>
          <p:nvPr>
            <p:ph type="body" sz="half" idx="1"/>
          </p:nvPr>
        </p:nvSpPr>
        <p:spPr>
          <a:xfrm>
            <a:off x="3133726" y="1600200"/>
            <a:ext cx="5986463" cy="388938"/>
          </a:xfrm>
        </p:spPr>
        <p:txBody>
          <a:bodyPr>
            <a:normAutofit fontScale="92500" lnSpcReduction="10000"/>
          </a:bodyPr>
          <a:lstStyle/>
          <a:p>
            <a:pPr marL="0" indent="0" eaLnBrk="1" hangingPunct="1">
              <a:buNone/>
            </a:pPr>
            <a:r>
              <a:rPr lang="fr-FR" altLang="fr-FR" sz="2400" b="1" dirty="0">
                <a:ea typeface="ＭＳ Ｐゴシック" panose="020B0600070205080204" pitchFamily="34" charset="-128"/>
              </a:rPr>
              <a:t>La difficulté est dans le « Comment faire ? »</a:t>
            </a:r>
            <a:r>
              <a:rPr lang="fr-FR" altLang="fr-FR" sz="2400" dirty="0">
                <a:ea typeface="ＭＳ Ｐゴシック" panose="020B0600070205080204" pitchFamily="34" charset="-128"/>
              </a:rPr>
              <a:t> </a:t>
            </a:r>
          </a:p>
        </p:txBody>
      </p:sp>
      <p:sp>
        <p:nvSpPr>
          <p:cNvPr id="106499" name="Text Box 30">
            <a:extLst>
              <a:ext uri="{FF2B5EF4-FFF2-40B4-BE49-F238E27FC236}">
                <a16:creationId xmlns:a16="http://schemas.microsoft.com/office/drawing/2014/main" id="{0479D3C0-3AB0-9243-B288-ED9215CC7010}"/>
              </a:ext>
            </a:extLst>
          </p:cNvPr>
          <p:cNvSpPr txBox="1">
            <a:spLocks noChangeArrowheads="1"/>
          </p:cNvSpPr>
          <p:nvPr/>
        </p:nvSpPr>
        <p:spPr bwMode="auto">
          <a:xfrm>
            <a:off x="1752601" y="4433888"/>
            <a:ext cx="2685351" cy="369332"/>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t>Stratégie de l</a:t>
            </a:r>
            <a:r>
              <a:rPr lang="ja-JP" altLang="fr-FR" sz="1800"/>
              <a:t>’</a:t>
            </a:r>
            <a:r>
              <a:rPr lang="fr-FR" altLang="ja-JP" sz="1800"/>
              <a:t>entreprise</a:t>
            </a:r>
            <a:endParaRPr lang="fr-FR" altLang="fr-FR" sz="1800"/>
          </a:p>
        </p:txBody>
      </p:sp>
      <p:sp>
        <p:nvSpPr>
          <p:cNvPr id="106500" name="Text Box 31">
            <a:extLst>
              <a:ext uri="{FF2B5EF4-FFF2-40B4-BE49-F238E27FC236}">
                <a16:creationId xmlns:a16="http://schemas.microsoft.com/office/drawing/2014/main" id="{D88AE09A-14E4-F542-B603-70E68DF3CDC9}"/>
              </a:ext>
            </a:extLst>
          </p:cNvPr>
          <p:cNvSpPr txBox="1">
            <a:spLocks noChangeArrowheads="1"/>
          </p:cNvSpPr>
          <p:nvPr/>
        </p:nvSpPr>
        <p:spPr bwMode="auto">
          <a:xfrm>
            <a:off x="8121650" y="4357688"/>
            <a:ext cx="2470150" cy="366712"/>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t>Management des R.H.</a:t>
            </a:r>
          </a:p>
        </p:txBody>
      </p:sp>
      <p:pic>
        <p:nvPicPr>
          <p:cNvPr id="106501" name="Image 7">
            <a:extLst>
              <a:ext uri="{FF2B5EF4-FFF2-40B4-BE49-F238E27FC236}">
                <a16:creationId xmlns:a16="http://schemas.microsoft.com/office/drawing/2014/main" id="{73EF77B3-FE06-2346-9505-4EA0B5F8F3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0603929">
            <a:off x="4727576" y="2697164"/>
            <a:ext cx="3121025"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2" name="Flèche vers la droite 8">
            <a:extLst>
              <a:ext uri="{FF2B5EF4-FFF2-40B4-BE49-F238E27FC236}">
                <a16:creationId xmlns:a16="http://schemas.microsoft.com/office/drawing/2014/main" id="{5BB0C9C6-ACB6-D944-8ABC-69D7EDE30001}"/>
              </a:ext>
            </a:extLst>
          </p:cNvPr>
          <p:cNvSpPr>
            <a:spLocks noChangeArrowheads="1"/>
          </p:cNvSpPr>
          <p:nvPr/>
        </p:nvSpPr>
        <p:spPr bwMode="auto">
          <a:xfrm>
            <a:off x="4495800" y="4468814"/>
            <a:ext cx="596900" cy="407987"/>
          </a:xfrm>
          <a:prstGeom prst="rightArrow">
            <a:avLst>
              <a:gd name="adj1" fmla="val 50000"/>
              <a:gd name="adj2" fmla="val 50014"/>
            </a:avLst>
          </a:prstGeom>
          <a:solidFill>
            <a:srgbClr val="008000"/>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solidFill>
                <a:srgbClr val="008000"/>
              </a:solidFill>
            </a:endParaRPr>
          </a:p>
        </p:txBody>
      </p:sp>
      <p:sp>
        <p:nvSpPr>
          <p:cNvPr id="106503" name="Flèche vers la gauche 9">
            <a:extLst>
              <a:ext uri="{FF2B5EF4-FFF2-40B4-BE49-F238E27FC236}">
                <a16:creationId xmlns:a16="http://schemas.microsoft.com/office/drawing/2014/main" id="{35272367-ECAF-1D47-A812-1265FDE5D8C1}"/>
              </a:ext>
            </a:extLst>
          </p:cNvPr>
          <p:cNvSpPr>
            <a:spLocks noChangeArrowheads="1"/>
          </p:cNvSpPr>
          <p:nvPr/>
        </p:nvSpPr>
        <p:spPr bwMode="auto">
          <a:xfrm>
            <a:off x="7315200" y="4343400"/>
            <a:ext cx="685800" cy="407988"/>
          </a:xfrm>
          <a:prstGeom prst="leftArrow">
            <a:avLst>
              <a:gd name="adj1" fmla="val 50000"/>
              <a:gd name="adj2" fmla="val 50054"/>
            </a:avLst>
          </a:prstGeom>
          <a:solidFill>
            <a:srgbClr val="008000"/>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solidFill>
                <a:srgbClr val="008000"/>
              </a:solidFill>
            </a:endParaRPr>
          </a:p>
        </p:txBody>
      </p:sp>
    </p:spTree>
    <p:extLst>
      <p:ext uri="{BB962C8B-B14F-4D97-AF65-F5344CB8AC3E}">
        <p14:creationId xmlns:p14="http://schemas.microsoft.com/office/powerpoint/2010/main" val="277407750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C8D8998-C3BB-974A-8081-3218FFFDE6EE}"/>
              </a:ext>
            </a:extLst>
          </p:cNvPr>
          <p:cNvSpPr>
            <a:spLocks noGrp="1" noChangeArrowheads="1"/>
          </p:cNvSpPr>
          <p:nvPr>
            <p:ph type="title"/>
          </p:nvPr>
        </p:nvSpPr>
        <p:spPr>
          <a:xfrm>
            <a:off x="838200" y="115889"/>
            <a:ext cx="10515600" cy="854075"/>
          </a:xfrm>
        </p:spPr>
        <p:txBody>
          <a:bodyPr>
            <a:normAutofit/>
          </a:bodyPr>
          <a:lstStyle/>
          <a:p>
            <a:pPr eaLnBrk="1" hangingPunct="1">
              <a:defRPr/>
            </a:pPr>
            <a:r>
              <a:rPr lang="fr-FR" altLang="fr-FR" sz="1400" dirty="0">
                <a:effectLst>
                  <a:outerShdw blurRad="38100" dist="38100" dir="2700000" algn="tl">
                    <a:srgbClr val="C0C0C0"/>
                  </a:outerShdw>
                  <a:reflection endPos="0" dir="5400000" sy="-100000" algn="bl" rotWithShape="0"/>
                </a:effectLst>
                <a:ea typeface="ＭＳ Ｐゴシック" panose="020B0600070205080204" pitchFamily="34" charset="-128"/>
              </a:rPr>
              <a:t>1ère partie : comprendre ce qu'est la stratégie /</a:t>
            </a:r>
            <a:r>
              <a:rPr lang="fr-FR" altLang="fr-FR" sz="2400" dirty="0">
                <a:effectLst>
                  <a:outerShdw blurRad="38100" dist="38100" dir="2700000" algn="tl">
                    <a:srgbClr val="C0C0C0"/>
                  </a:outerShdw>
                  <a:reflection endPos="0" dir="5400000" sy="-100000" algn="bl" rotWithShape="0"/>
                </a:effectLst>
                <a:ea typeface="ＭＳ Ｐゴシック" panose="020B0600070205080204" pitchFamily="34" charset="-128"/>
              </a:rPr>
              <a:t> 1. </a:t>
            </a:r>
            <a:r>
              <a:rPr lang="fr-FR" altLang="fr-FR" sz="2700" dirty="0">
                <a:effectLst>
                  <a:outerShdw blurRad="38100" dist="38100" dir="2700000" algn="tl">
                    <a:srgbClr val="C0C0C0"/>
                  </a:outerShdw>
                  <a:reflection endPos="0" dir="5400000" sy="-100000" algn="bl" rotWithShape="0"/>
                </a:effectLst>
                <a:ea typeface="ＭＳ Ｐゴシック" panose="020B0600070205080204" pitchFamily="34" charset="-128"/>
              </a:rPr>
              <a:t>Qu'est-ce que la stratégie ? Les caractéristiques des décisions stratégiques</a:t>
            </a:r>
            <a:r>
              <a:rPr lang="fr-FR" altLang="fr-FR" sz="2700" dirty="0">
                <a:effectLst>
                  <a:reflection endPos="0" dir="5400000" sy="-100000" algn="bl" rotWithShape="0"/>
                </a:effectLst>
                <a:ea typeface="ＭＳ Ｐゴシック" panose="020B0600070205080204" pitchFamily="34" charset="-128"/>
              </a:rPr>
              <a:t> </a:t>
            </a:r>
          </a:p>
        </p:txBody>
      </p:sp>
      <p:sp>
        <p:nvSpPr>
          <p:cNvPr id="30722" name="Text Box 4">
            <a:extLst>
              <a:ext uri="{FF2B5EF4-FFF2-40B4-BE49-F238E27FC236}">
                <a16:creationId xmlns:a16="http://schemas.microsoft.com/office/drawing/2014/main" id="{224B7C58-81CF-E34C-8329-5D6718959063}"/>
              </a:ext>
            </a:extLst>
          </p:cNvPr>
          <p:cNvSpPr txBox="1">
            <a:spLocks noChangeArrowheads="1"/>
          </p:cNvSpPr>
          <p:nvPr/>
        </p:nvSpPr>
        <p:spPr bwMode="auto">
          <a:xfrm>
            <a:off x="838200" y="981076"/>
            <a:ext cx="11149013"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000" dirty="0"/>
              <a:t>Elles concernent les orientations à moyen et long terme d'une organisation. </a:t>
            </a:r>
          </a:p>
          <a:p>
            <a:pPr eaLnBrk="1" hangingPunct="1">
              <a:spcBef>
                <a:spcPct val="0"/>
              </a:spcBef>
              <a:buFontTx/>
              <a:buNone/>
            </a:pPr>
            <a:endParaRPr lang="fr-FR" altLang="fr-FR" sz="2000" dirty="0"/>
          </a:p>
          <a:p>
            <a:pPr eaLnBrk="1" hangingPunct="1">
              <a:spcBef>
                <a:spcPct val="0"/>
              </a:spcBef>
              <a:buFontTx/>
              <a:buAutoNum type="arabicPeriod"/>
            </a:pPr>
            <a:r>
              <a:rPr lang="fr-FR" altLang="fr-FR" sz="2000" dirty="0"/>
              <a:t>Elles portent sur le périmètre d'activité d'une organisation : </a:t>
            </a:r>
          </a:p>
          <a:p>
            <a:pPr lvl="1" eaLnBrk="1" hangingPunct="1">
              <a:spcBef>
                <a:spcPct val="0"/>
              </a:spcBef>
              <a:buFont typeface="Arial" panose="020B0604020202020204" pitchFamily="34" charset="0"/>
              <a:buChar char="•"/>
            </a:pPr>
            <a:r>
              <a:rPr lang="fr-FR" altLang="fr-FR" sz="2000" dirty="0">
                <a:ea typeface="ＭＳ Ｐゴシック" panose="020B0600070205080204" pitchFamily="34" charset="-128"/>
              </a:rPr>
              <a:t>que faire ? </a:t>
            </a:r>
          </a:p>
          <a:p>
            <a:pPr lvl="1" eaLnBrk="1" hangingPunct="1">
              <a:spcBef>
                <a:spcPct val="0"/>
              </a:spcBef>
              <a:buFont typeface="Arial" panose="020B0604020202020204" pitchFamily="34" charset="0"/>
              <a:buChar char="•"/>
            </a:pPr>
            <a:r>
              <a:rPr lang="fr-FR" altLang="fr-FR" sz="2000" dirty="0">
                <a:ea typeface="ＭＳ Ｐゴシック" panose="020B0600070205080204" pitchFamily="34" charset="-128"/>
              </a:rPr>
              <a:t>Que ne pas faire ?</a:t>
            </a:r>
          </a:p>
          <a:p>
            <a:pPr lvl="1" eaLnBrk="1" hangingPunct="1">
              <a:spcBef>
                <a:spcPct val="0"/>
              </a:spcBef>
              <a:buFont typeface="Arial" panose="020B0604020202020204" pitchFamily="34" charset="0"/>
              <a:buChar char="•"/>
            </a:pPr>
            <a:r>
              <a:rPr lang="fr-FR" altLang="fr-FR" sz="2000" dirty="0">
                <a:ea typeface="ＭＳ Ｐゴシック" panose="020B0600070205080204" pitchFamily="34" charset="-128"/>
              </a:rPr>
              <a:t>Dans quel environnement ?</a:t>
            </a:r>
          </a:p>
          <a:p>
            <a:pPr lvl="1" eaLnBrk="1" hangingPunct="1">
              <a:spcBef>
                <a:spcPct val="0"/>
              </a:spcBef>
              <a:buFont typeface="Arial" panose="020B0604020202020204" pitchFamily="34" charset="0"/>
              <a:buChar char="•"/>
            </a:pPr>
            <a:r>
              <a:rPr lang="fr-FR" altLang="fr-FR" sz="2000" dirty="0">
                <a:ea typeface="ＭＳ Ｐゴシック" panose="020B0600070205080204" pitchFamily="34" charset="-128"/>
              </a:rPr>
              <a:t>Dans quelle filière ?</a:t>
            </a:r>
          </a:p>
          <a:p>
            <a:pPr lvl="1" eaLnBrk="1" hangingPunct="1">
              <a:spcBef>
                <a:spcPct val="0"/>
              </a:spcBef>
              <a:buFontTx/>
              <a:buNone/>
            </a:pPr>
            <a:endParaRPr lang="fr-FR" altLang="fr-FR" sz="2000" dirty="0">
              <a:ea typeface="ＭＳ Ｐゴシック" panose="020B0600070205080204" pitchFamily="34" charset="-128"/>
            </a:endParaRPr>
          </a:p>
          <a:p>
            <a:pPr eaLnBrk="1" hangingPunct="1">
              <a:spcBef>
                <a:spcPct val="0"/>
              </a:spcBef>
              <a:buFontTx/>
              <a:buAutoNum type="arabicPeriod"/>
            </a:pPr>
            <a:r>
              <a:rPr lang="fr-FR" altLang="fr-FR" sz="2000" dirty="0"/>
              <a:t>Elles ont pour but l'obtention d'un avantage concurrentiel. La pérennité de cet avantage concurrentiel repose sur deux conditions : </a:t>
            </a:r>
          </a:p>
          <a:p>
            <a:pPr lvl="1" eaLnBrk="1" hangingPunct="1">
              <a:spcBef>
                <a:spcPct val="0"/>
              </a:spcBef>
              <a:buFontTx/>
              <a:buAutoNum type="alphaLcParenR"/>
            </a:pPr>
            <a:r>
              <a:rPr lang="fr-FR" altLang="fr-FR" sz="2000" dirty="0">
                <a:ea typeface="ＭＳ Ｐゴシック" panose="020B0600070205080204" pitchFamily="34" charset="-128"/>
              </a:rPr>
              <a:t>Créer un surcroit de valeur pour les clients (leur proposer une offre pour laquelle ils sont prêts à payer un prix supérieur aux coûts). On parlera de système de création de valeur ou de modèle économique.</a:t>
            </a:r>
          </a:p>
          <a:p>
            <a:pPr lvl="1" eaLnBrk="1" hangingPunct="1">
              <a:spcBef>
                <a:spcPct val="0"/>
              </a:spcBef>
              <a:buFontTx/>
              <a:buAutoNum type="alphaLcParenR"/>
            </a:pPr>
            <a:r>
              <a:rPr lang="fr-FR" altLang="fr-FR" sz="2000" dirty="0">
                <a:ea typeface="ＭＳ Ｐゴシック" panose="020B0600070205080204" pitchFamily="34" charset="-128"/>
              </a:rPr>
              <a:t>Veiller à ce que ce système de création de valeur soit difficilement imitable par les concurrents (à défaut, il n'est pas durable, donc pas stratégique.)</a:t>
            </a:r>
          </a:p>
          <a:p>
            <a:pPr lvl="1" eaLnBrk="1" hangingPunct="1">
              <a:spcBef>
                <a:spcPct val="0"/>
              </a:spcBef>
              <a:buFontTx/>
              <a:buNone/>
            </a:pPr>
            <a:r>
              <a:rPr lang="fr-FR" altLang="fr-FR" sz="2000" dirty="0">
                <a:ea typeface="ＭＳ Ｐゴシック" panose="020B0600070205080204" pitchFamily="34" charset="-128"/>
              </a:rPr>
              <a:t> </a:t>
            </a:r>
          </a:p>
          <a:p>
            <a:pPr eaLnBrk="1" hangingPunct="1">
              <a:spcBef>
                <a:spcPct val="0"/>
              </a:spcBef>
              <a:buFontTx/>
              <a:buAutoNum type="arabicPeriod"/>
            </a:pPr>
            <a:r>
              <a:rPr lang="fr-FR" altLang="fr-FR" sz="2000" dirty="0"/>
              <a:t>La stratégie implique une allocation de ressources aux différentes activités, ce qui suppose de s'engager dans des décisions difficilement réversibles. </a:t>
            </a:r>
          </a:p>
          <a:p>
            <a:pPr eaLnBrk="1" hangingPunct="1">
              <a:spcBef>
                <a:spcPct val="0"/>
              </a:spcBef>
              <a:buFontTx/>
              <a:buAutoNum type="arabicPeriod"/>
            </a:pPr>
            <a:endParaRPr lang="fr-FR" altLang="fr-FR" sz="2000" dirty="0"/>
          </a:p>
          <a:p>
            <a:pPr eaLnBrk="1" hangingPunct="1">
              <a:spcBef>
                <a:spcPct val="0"/>
              </a:spcBef>
              <a:buFontTx/>
              <a:buAutoNum type="arabicPeriod"/>
            </a:pPr>
            <a:r>
              <a:rPr lang="fr-FR" altLang="fr-FR" sz="2000" dirty="0"/>
              <a:t>La stratégie d'une organisation est également influencée par les attentes et les valeurs des acteurs qui sont parties prenantes dans son évolution et qui sont donc susceptibles d'exercer un pouvoir sur elle. </a:t>
            </a:r>
          </a:p>
        </p:txBody>
      </p:sp>
      <p:sp>
        <p:nvSpPr>
          <p:cNvPr id="2" name="Espace réservé de la date 1">
            <a:extLst>
              <a:ext uri="{FF2B5EF4-FFF2-40B4-BE49-F238E27FC236}">
                <a16:creationId xmlns:a16="http://schemas.microsoft.com/office/drawing/2014/main" id="{BA023EBB-AF2A-9B49-A996-FE6C11505A73}"/>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1887B4A5-972B-624A-B4B1-67A27AF0CCBE}"/>
              </a:ext>
            </a:extLst>
          </p:cNvPr>
          <p:cNvSpPr>
            <a:spLocks noGrp="1"/>
          </p:cNvSpPr>
          <p:nvPr>
            <p:ph type="sldNum" sz="quarter" idx="12"/>
          </p:nvPr>
        </p:nvSpPr>
        <p:spPr/>
        <p:txBody>
          <a:bodyPr/>
          <a:lstStyle/>
          <a:p>
            <a:fld id="{6D1A6996-9A38-354D-9398-FBE9F4077E8B}" type="slidenum">
              <a:rPr lang="fr-FR" smtClean="0"/>
              <a:t>156</a:t>
            </a:fld>
            <a:endParaRPr lang="fr-FR"/>
          </a:p>
        </p:txBody>
      </p:sp>
    </p:spTree>
    <p:extLst>
      <p:ext uri="{BB962C8B-B14F-4D97-AF65-F5344CB8AC3E}">
        <p14:creationId xmlns:p14="http://schemas.microsoft.com/office/powerpoint/2010/main" val="642086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2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2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2">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2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2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22">
                                            <p:txEl>
                                              <p:pRg st="10" end="1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22">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722">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722">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722">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722">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722">
                                            <p:txEl>
                                              <p:pRg st="6" end="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722">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722">
                                            <p:txEl>
                                              <p:pRg st="9" end="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722">
                                            <p:txEl>
                                              <p:pRg st="10" end="1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722">
                                            <p:txEl>
                                              <p:pRg st="11" end="1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722">
                                            <p:txEl>
                                              <p:pRg st="12" end="12"/>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722">
                                            <p:txEl>
                                              <p:pRg st="14" end="14"/>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3072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allAtOnce"/>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0148404-6D71-C744-A594-ACC6D397759E}"/>
              </a:ext>
            </a:extLst>
          </p:cNvPr>
          <p:cNvSpPr>
            <a:spLocks noGrp="1" noChangeArrowheads="1"/>
          </p:cNvSpPr>
          <p:nvPr>
            <p:ph type="title"/>
          </p:nvPr>
        </p:nvSpPr>
        <p:spPr/>
        <p:txBody>
          <a:bodyPr/>
          <a:lstStyle/>
          <a:p>
            <a:pPr eaLnBrk="1" hangingPunct="1">
              <a:defRPr/>
            </a:pPr>
            <a:r>
              <a:rPr lang="fr-FR" altLang="fr-FR" sz="1200">
                <a:solidFill>
                  <a:srgbClr val="990000"/>
                </a:solidFill>
                <a:effectLst>
                  <a:outerShdw blurRad="38100" dist="38100" dir="2700000" algn="tl">
                    <a:srgbClr val="C0C0C0"/>
                  </a:outerShdw>
                </a:effectLst>
                <a:ea typeface="ＭＳ Ｐゴシック" panose="020B0600070205080204" pitchFamily="34" charset="-128"/>
              </a:rPr>
              <a:t>1ère partie : comprendre ce qu'est la stratégie /</a:t>
            </a:r>
            <a:r>
              <a:rPr lang="fr-FR" altLang="fr-FR" sz="2000">
                <a:solidFill>
                  <a:srgbClr val="990000"/>
                </a:solidFill>
                <a:effectLst>
                  <a:outerShdw blurRad="38100" dist="38100" dir="2700000" algn="tl">
                    <a:srgbClr val="C0C0C0"/>
                  </a:outerShdw>
                </a:effectLst>
                <a:ea typeface="ＭＳ Ｐゴシック" panose="020B0600070205080204" pitchFamily="34" charset="-128"/>
              </a:rPr>
              <a:t> 1. Qu'est-ce que la stratégie ?</a:t>
            </a:r>
            <a:br>
              <a:rPr lang="fr-FR" altLang="fr-FR" sz="2000">
                <a:solidFill>
                  <a:srgbClr val="990000"/>
                </a:solidFill>
                <a:effectLst>
                  <a:outerShdw blurRad="38100" dist="38100" dir="2700000" algn="tl">
                    <a:srgbClr val="C0C0C0"/>
                  </a:outerShdw>
                </a:effectLst>
                <a:ea typeface="ＭＳ Ｐゴシック" panose="020B0600070205080204" pitchFamily="34" charset="-128"/>
              </a:rPr>
            </a:br>
            <a:r>
              <a:rPr lang="fr-FR" altLang="fr-FR" sz="2800">
                <a:ea typeface="ＭＳ Ｐゴシック" panose="020B0600070205080204" pitchFamily="34" charset="-128"/>
              </a:rPr>
              <a:t> </a:t>
            </a:r>
            <a:r>
              <a:rPr lang="fr-FR" altLang="fr-FR" sz="2800">
                <a:solidFill>
                  <a:srgbClr val="990000"/>
                </a:solidFill>
                <a:effectLst>
                  <a:outerShdw blurRad="38100" dist="38100" dir="2700000" algn="tl">
                    <a:srgbClr val="C0C0C0"/>
                  </a:outerShdw>
                </a:effectLst>
                <a:ea typeface="ＭＳ Ｐゴシック" panose="020B0600070205080204" pitchFamily="34" charset="-128"/>
              </a:rPr>
              <a:t>Définition </a:t>
            </a:r>
            <a:endParaRPr lang="en-GB" altLang="fr-FR" sz="2800">
              <a:solidFill>
                <a:srgbClr val="990000"/>
              </a:solidFill>
              <a:effectLst>
                <a:outerShdw blurRad="38100" dist="38100" dir="2700000" algn="tl">
                  <a:srgbClr val="C0C0C0"/>
                </a:outerShdw>
              </a:effectLst>
              <a:ea typeface="ＭＳ Ｐゴシック" panose="020B0600070205080204" pitchFamily="34" charset="-128"/>
            </a:endParaRPr>
          </a:p>
        </p:txBody>
      </p:sp>
      <p:sp>
        <p:nvSpPr>
          <p:cNvPr id="110594" name="Oval 4">
            <a:extLst>
              <a:ext uri="{FF2B5EF4-FFF2-40B4-BE49-F238E27FC236}">
                <a16:creationId xmlns:a16="http://schemas.microsoft.com/office/drawing/2014/main" id="{C7622BA9-4924-9C4B-9ADD-B046FD072336}"/>
              </a:ext>
            </a:extLst>
          </p:cNvPr>
          <p:cNvSpPr>
            <a:spLocks noChangeArrowheads="1"/>
          </p:cNvSpPr>
          <p:nvPr/>
        </p:nvSpPr>
        <p:spPr bwMode="auto">
          <a:xfrm>
            <a:off x="1919288" y="1700213"/>
            <a:ext cx="8424862" cy="3816350"/>
          </a:xfrm>
          <a:prstGeom prst="ellipse">
            <a:avLst/>
          </a:prstGeom>
          <a:solidFill>
            <a:schemeClr val="accent1"/>
          </a:solidFill>
          <a:ln w="28575">
            <a:solidFill>
              <a:srgbClr val="008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lnSpc>
                <a:spcPct val="90000"/>
              </a:lnSpc>
              <a:buFontTx/>
              <a:buNone/>
            </a:pPr>
            <a:r>
              <a:rPr lang="fr-FR" altLang="fr-FR" sz="2000" i="1" dirty="0"/>
              <a:t>Avec pour objectifs l'obtention d'un avantage </a:t>
            </a:r>
          </a:p>
          <a:p>
            <a:pPr algn="ctr" eaLnBrk="1" hangingPunct="1">
              <a:lnSpc>
                <a:spcPct val="90000"/>
              </a:lnSpc>
              <a:buFontTx/>
              <a:buNone/>
            </a:pPr>
            <a:r>
              <a:rPr lang="fr-FR" altLang="fr-FR" sz="2000" i="1"/>
              <a:t>concurrentiel et la réponse aux attentes des parties prenantes,</a:t>
            </a:r>
          </a:p>
          <a:p>
            <a:pPr algn="ctr" eaLnBrk="1" hangingPunct="1">
              <a:lnSpc>
                <a:spcPct val="90000"/>
              </a:lnSpc>
              <a:buFontTx/>
              <a:buNone/>
            </a:pPr>
            <a:r>
              <a:rPr lang="fr-FR" altLang="fr-FR" sz="2000" dirty="0"/>
              <a:t> </a:t>
            </a:r>
          </a:p>
          <a:p>
            <a:pPr algn="ctr" eaLnBrk="1" hangingPunct="1">
              <a:lnSpc>
                <a:spcPct val="90000"/>
              </a:lnSpc>
              <a:buFontTx/>
              <a:buNone/>
            </a:pPr>
            <a:r>
              <a:rPr lang="fr-FR" altLang="fr-FR" sz="2000" dirty="0"/>
              <a:t>La stratégie se matérialise par une allocation </a:t>
            </a:r>
          </a:p>
          <a:p>
            <a:pPr algn="ctr" eaLnBrk="1" hangingPunct="1">
              <a:lnSpc>
                <a:spcPct val="90000"/>
              </a:lnSpc>
              <a:buFontTx/>
              <a:buNone/>
            </a:pPr>
            <a:r>
              <a:rPr lang="fr-FR" altLang="fr-FR" sz="2000" dirty="0"/>
              <a:t>de ressources qui engage l'organisation dans le long terme</a:t>
            </a:r>
          </a:p>
          <a:p>
            <a:pPr algn="ctr" eaLnBrk="1" hangingPunct="1">
              <a:lnSpc>
                <a:spcPct val="90000"/>
              </a:lnSpc>
              <a:buFontTx/>
              <a:buNone/>
            </a:pPr>
            <a:r>
              <a:rPr lang="fr-FR" altLang="fr-FR" sz="2000" dirty="0"/>
              <a:t>en configurant son périmètre d'activités. </a:t>
            </a:r>
            <a:endParaRPr lang="en-GB" altLang="fr-FR" sz="2000" dirty="0"/>
          </a:p>
          <a:p>
            <a:pPr algn="ctr" eaLnBrk="1" hangingPunct="1">
              <a:spcBef>
                <a:spcPct val="0"/>
              </a:spcBef>
              <a:buFontTx/>
              <a:buNone/>
            </a:pPr>
            <a:endParaRPr lang="en-GB" altLang="fr-FR" sz="2000" dirty="0"/>
          </a:p>
        </p:txBody>
      </p:sp>
      <p:sp>
        <p:nvSpPr>
          <p:cNvPr id="2" name="Espace réservé de la date 1">
            <a:extLst>
              <a:ext uri="{FF2B5EF4-FFF2-40B4-BE49-F238E27FC236}">
                <a16:creationId xmlns:a16="http://schemas.microsoft.com/office/drawing/2014/main" id="{72B8DDD5-1676-6042-BE15-6F43A3F8EA58}"/>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931E98C6-0635-2645-8297-09113FC78D59}"/>
              </a:ext>
            </a:extLst>
          </p:cNvPr>
          <p:cNvSpPr>
            <a:spLocks noGrp="1"/>
          </p:cNvSpPr>
          <p:nvPr>
            <p:ph type="sldNum" sz="quarter" idx="12"/>
          </p:nvPr>
        </p:nvSpPr>
        <p:spPr/>
        <p:txBody>
          <a:bodyPr/>
          <a:lstStyle/>
          <a:p>
            <a:fld id="{6D1A6996-9A38-354D-9398-FBE9F4077E8B}" type="slidenum">
              <a:rPr lang="fr-FR" smtClean="0"/>
              <a:t>157</a:t>
            </a:fld>
            <a:endParaRPr lang="fr-FR"/>
          </a:p>
        </p:txBody>
      </p:sp>
    </p:spTree>
    <p:extLst>
      <p:ext uri="{BB962C8B-B14F-4D97-AF65-F5344CB8AC3E}">
        <p14:creationId xmlns:p14="http://schemas.microsoft.com/office/powerpoint/2010/main" val="170616958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84860691-EDAE-154F-9EBB-6A2A8496520E}"/>
              </a:ext>
            </a:extLst>
          </p:cNvPr>
          <p:cNvSpPr>
            <a:spLocks noGrp="1" noChangeArrowheads="1"/>
          </p:cNvSpPr>
          <p:nvPr>
            <p:ph type="title"/>
          </p:nvPr>
        </p:nvSpPr>
        <p:spPr/>
        <p:txBody>
          <a:bodyPr/>
          <a:lstStyle/>
          <a:p>
            <a:pPr eaLnBrk="1" hangingPunct="1">
              <a:defRPr/>
            </a:pPr>
            <a:r>
              <a:rPr lang="fr-FR" altLang="fr-FR" sz="1200">
                <a:solidFill>
                  <a:srgbClr val="990000"/>
                </a:solidFill>
                <a:effectLst>
                  <a:outerShdw blurRad="38100" dist="38100" dir="2700000" algn="tl">
                    <a:srgbClr val="C0C0C0"/>
                  </a:outerShdw>
                </a:effectLst>
                <a:ea typeface="ＭＳ Ｐゴシック" panose="020B0600070205080204" pitchFamily="34" charset="-128"/>
              </a:rPr>
              <a:t>1ère partie : comprendre ce qu'est la stratégie /</a:t>
            </a:r>
            <a:r>
              <a:rPr lang="fr-FR" altLang="fr-FR" sz="2000">
                <a:solidFill>
                  <a:srgbClr val="990000"/>
                </a:solidFill>
                <a:effectLst>
                  <a:outerShdw blurRad="38100" dist="38100" dir="2700000" algn="tl">
                    <a:srgbClr val="C0C0C0"/>
                  </a:outerShdw>
                </a:effectLst>
                <a:ea typeface="ＭＳ Ｐゴシック" panose="020B0600070205080204" pitchFamily="34" charset="-128"/>
              </a:rPr>
              <a:t> 1. Qu'est-ce que la stratégie ?</a:t>
            </a:r>
            <a:br>
              <a:rPr lang="fr-FR" altLang="fr-FR" sz="2000">
                <a:solidFill>
                  <a:srgbClr val="990000"/>
                </a:solidFill>
                <a:effectLst>
                  <a:outerShdw blurRad="38100" dist="38100" dir="2700000" algn="tl">
                    <a:srgbClr val="C0C0C0"/>
                  </a:outerShdw>
                </a:effectLst>
                <a:ea typeface="ＭＳ Ｐゴシック" panose="020B0600070205080204" pitchFamily="34" charset="-128"/>
              </a:rPr>
            </a:br>
            <a:r>
              <a:rPr lang="fr-FR" altLang="fr-FR" sz="2800">
                <a:solidFill>
                  <a:srgbClr val="990000"/>
                </a:solidFill>
                <a:effectLst>
                  <a:outerShdw blurRad="38100" dist="38100" dir="2700000" algn="tl">
                    <a:srgbClr val="C0C0C0"/>
                  </a:outerShdw>
                </a:effectLst>
                <a:ea typeface="ＭＳ Ｐゴシック" panose="020B0600070205080204" pitchFamily="34" charset="-128"/>
              </a:rPr>
              <a:t>Deux approches différentes</a:t>
            </a:r>
            <a:r>
              <a:rPr lang="fr-FR" altLang="fr-FR" sz="4000">
                <a:ea typeface="ＭＳ Ｐゴシック" panose="020B0600070205080204" pitchFamily="34" charset="-128"/>
              </a:rPr>
              <a:t> </a:t>
            </a:r>
            <a:endParaRPr lang="en-GB" altLang="fr-FR" sz="4000">
              <a:ea typeface="ＭＳ Ｐゴシック" panose="020B0600070205080204" pitchFamily="34" charset="-128"/>
            </a:endParaRPr>
          </a:p>
        </p:txBody>
      </p:sp>
      <p:sp>
        <p:nvSpPr>
          <p:cNvPr id="31747" name="Text Box 4">
            <a:extLst>
              <a:ext uri="{FF2B5EF4-FFF2-40B4-BE49-F238E27FC236}">
                <a16:creationId xmlns:a16="http://schemas.microsoft.com/office/drawing/2014/main" id="{DFF00414-55AA-0649-8929-B691FC02B8B5}"/>
              </a:ext>
            </a:extLst>
          </p:cNvPr>
          <p:cNvSpPr txBox="1">
            <a:spLocks noChangeArrowheads="1"/>
          </p:cNvSpPr>
          <p:nvPr/>
        </p:nvSpPr>
        <p:spPr bwMode="auto">
          <a:xfrm>
            <a:off x="3000375" y="1951039"/>
            <a:ext cx="6038850" cy="1474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t>Déduire la stratégie de l'environnement concurrentiel </a:t>
            </a:r>
          </a:p>
          <a:p>
            <a:pPr eaLnBrk="1" hangingPunct="1">
              <a:spcBef>
                <a:spcPct val="0"/>
              </a:spcBef>
              <a:buFontTx/>
              <a:buNone/>
            </a:pPr>
            <a:r>
              <a:rPr lang="fr-FR" altLang="fr-FR" sz="1800"/>
              <a:t>                 dans lequel l'organisation évolue. </a:t>
            </a:r>
          </a:p>
          <a:p>
            <a:pPr eaLnBrk="1" hangingPunct="1">
              <a:spcBef>
                <a:spcPct val="0"/>
              </a:spcBef>
              <a:buFontTx/>
              <a:buNone/>
            </a:pPr>
            <a:endParaRPr lang="fr-FR" altLang="fr-FR" sz="1800"/>
          </a:p>
          <a:p>
            <a:pPr eaLnBrk="1" hangingPunct="1">
              <a:spcBef>
                <a:spcPct val="0"/>
              </a:spcBef>
              <a:buFontTx/>
              <a:buNone/>
            </a:pPr>
            <a:r>
              <a:rPr lang="fr-FR" altLang="fr-FR" sz="1800"/>
              <a:t>Il s'agit alors de définir le positionnement de l'entreprise </a:t>
            </a:r>
          </a:p>
          <a:p>
            <a:pPr eaLnBrk="1" hangingPunct="1">
              <a:spcBef>
                <a:spcPct val="0"/>
              </a:spcBef>
              <a:buFontTx/>
              <a:buNone/>
            </a:pPr>
            <a:r>
              <a:rPr lang="fr-FR" altLang="fr-FR" sz="1800"/>
              <a:t>par rapport à des besoins identifiés. </a:t>
            </a:r>
            <a:endParaRPr lang="en-GB" altLang="fr-FR" sz="1800"/>
          </a:p>
        </p:txBody>
      </p:sp>
      <p:sp>
        <p:nvSpPr>
          <p:cNvPr id="31748" name="Text Box 5">
            <a:extLst>
              <a:ext uri="{FF2B5EF4-FFF2-40B4-BE49-F238E27FC236}">
                <a16:creationId xmlns:a16="http://schemas.microsoft.com/office/drawing/2014/main" id="{B73CA36F-61EE-1348-B6A7-EA3ECEDB510A}"/>
              </a:ext>
            </a:extLst>
          </p:cNvPr>
          <p:cNvSpPr txBox="1">
            <a:spLocks noChangeArrowheads="1"/>
          </p:cNvSpPr>
          <p:nvPr/>
        </p:nvSpPr>
        <p:spPr bwMode="auto">
          <a:xfrm>
            <a:off x="3000376" y="4213226"/>
            <a:ext cx="6049963" cy="20240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a:t>Construire la stratégie à partir des ressources et des compétences de l'organisation.</a:t>
            </a:r>
          </a:p>
          <a:p>
            <a:pPr eaLnBrk="1" hangingPunct="1">
              <a:spcBef>
                <a:spcPct val="0"/>
              </a:spcBef>
              <a:buFontTx/>
              <a:buNone/>
            </a:pPr>
            <a:endParaRPr lang="fr-FR" altLang="fr-FR" sz="1800"/>
          </a:p>
          <a:p>
            <a:pPr eaLnBrk="1" hangingPunct="1">
              <a:spcBef>
                <a:spcPct val="0"/>
              </a:spcBef>
              <a:buFontTx/>
              <a:buNone/>
            </a:pPr>
            <a:r>
              <a:rPr lang="fr-FR" altLang="fr-FR" sz="1800"/>
              <a:t> Dans cette optique, la stratégie consiste non pas à s'adapter au marché tel qu'il est, mais au contraire à exploiter la capacité stratégique de l'organisation afin de développer de nouveaux marché </a:t>
            </a:r>
            <a:endParaRPr lang="en-GB" altLang="fr-FR" sz="1800"/>
          </a:p>
        </p:txBody>
      </p:sp>
      <p:sp>
        <p:nvSpPr>
          <p:cNvPr id="112644" name="Flèche vers la droite 4">
            <a:extLst>
              <a:ext uri="{FF2B5EF4-FFF2-40B4-BE49-F238E27FC236}">
                <a16:creationId xmlns:a16="http://schemas.microsoft.com/office/drawing/2014/main" id="{DBA726D9-FE00-8F49-8156-5970353B516D}"/>
              </a:ext>
            </a:extLst>
          </p:cNvPr>
          <p:cNvSpPr>
            <a:spLocks noChangeArrowheads="1"/>
          </p:cNvSpPr>
          <p:nvPr/>
        </p:nvSpPr>
        <p:spPr bwMode="auto">
          <a:xfrm>
            <a:off x="1828800" y="2514600"/>
            <a:ext cx="977900" cy="484188"/>
          </a:xfrm>
          <a:prstGeom prst="rightArrow">
            <a:avLst>
              <a:gd name="adj1" fmla="val 50000"/>
              <a:gd name="adj2" fmla="val 50024"/>
            </a:avLst>
          </a:prstGeom>
          <a:solidFill>
            <a:srgbClr val="333399"/>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
        <p:nvSpPr>
          <p:cNvPr id="112645" name="Flèche vers la droite 5">
            <a:extLst>
              <a:ext uri="{FF2B5EF4-FFF2-40B4-BE49-F238E27FC236}">
                <a16:creationId xmlns:a16="http://schemas.microsoft.com/office/drawing/2014/main" id="{62D582A2-3054-5B40-B76D-E665241FE07B}"/>
              </a:ext>
            </a:extLst>
          </p:cNvPr>
          <p:cNvSpPr>
            <a:spLocks noChangeArrowheads="1"/>
          </p:cNvSpPr>
          <p:nvPr/>
        </p:nvSpPr>
        <p:spPr bwMode="auto">
          <a:xfrm>
            <a:off x="1828800" y="5002214"/>
            <a:ext cx="977900" cy="484187"/>
          </a:xfrm>
          <a:prstGeom prst="rightArrow">
            <a:avLst>
              <a:gd name="adj1" fmla="val 50000"/>
              <a:gd name="adj2" fmla="val 50024"/>
            </a:avLst>
          </a:prstGeom>
          <a:solidFill>
            <a:srgbClr val="333399"/>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
        <p:nvSpPr>
          <p:cNvPr id="2" name="Espace réservé de la date 1">
            <a:extLst>
              <a:ext uri="{FF2B5EF4-FFF2-40B4-BE49-F238E27FC236}">
                <a16:creationId xmlns:a16="http://schemas.microsoft.com/office/drawing/2014/main" id="{83CE6841-41AE-8B40-B022-9B7D5342C11C}"/>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C0F13DEC-86CA-F54E-B48E-0356C847E944}"/>
              </a:ext>
            </a:extLst>
          </p:cNvPr>
          <p:cNvSpPr>
            <a:spLocks noGrp="1"/>
          </p:cNvSpPr>
          <p:nvPr>
            <p:ph type="sldNum" sz="quarter" idx="12"/>
          </p:nvPr>
        </p:nvSpPr>
        <p:spPr/>
        <p:txBody>
          <a:bodyPr/>
          <a:lstStyle/>
          <a:p>
            <a:fld id="{6D1A6996-9A38-354D-9398-FBE9F4077E8B}" type="slidenum">
              <a:rPr lang="fr-FR" smtClean="0"/>
              <a:t>158</a:t>
            </a:fld>
            <a:endParaRPr lang="fr-FR"/>
          </a:p>
        </p:txBody>
      </p:sp>
    </p:spTree>
    <p:extLst>
      <p:ext uri="{BB962C8B-B14F-4D97-AF65-F5344CB8AC3E}">
        <p14:creationId xmlns:p14="http://schemas.microsoft.com/office/powerpoint/2010/main" val="3838566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nimBg="1"/>
      <p:bldP spid="31748"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EE467F0-AFD4-194C-91BE-864CDE88E4F7}"/>
              </a:ext>
            </a:extLst>
          </p:cNvPr>
          <p:cNvSpPr>
            <a:spLocks noGrp="1" noChangeArrowheads="1"/>
          </p:cNvSpPr>
          <p:nvPr>
            <p:ph type="title"/>
          </p:nvPr>
        </p:nvSpPr>
        <p:spPr>
          <a:xfrm>
            <a:off x="1981200" y="-26988"/>
            <a:ext cx="8229600" cy="1143001"/>
          </a:xfrm>
        </p:spPr>
        <p:txBody>
          <a:bodyPr/>
          <a:lstStyle/>
          <a:p>
            <a:pPr eaLnBrk="1" hangingPunct="1">
              <a:lnSpc>
                <a:spcPct val="80000"/>
              </a:lnSpc>
              <a:defRPr/>
            </a:pPr>
            <a:r>
              <a:rPr lang="fr-FR" altLang="fr-FR" sz="1400">
                <a:solidFill>
                  <a:srgbClr val="990000"/>
                </a:solidFill>
                <a:effectLst>
                  <a:outerShdw blurRad="38100" dist="38100" dir="2700000" algn="tl">
                    <a:srgbClr val="C0C0C0"/>
                  </a:outerShdw>
                </a:effectLst>
                <a:ea typeface="ＭＳ Ｐゴシック" panose="020B0600070205080204" pitchFamily="34" charset="-128"/>
              </a:rPr>
              <a:t>1ère partie : comprendre ce qu'est la stratégie /</a:t>
            </a:r>
            <a:r>
              <a:rPr lang="fr-FR" altLang="fr-FR" sz="2400">
                <a:solidFill>
                  <a:srgbClr val="990000"/>
                </a:solidFill>
                <a:effectLst>
                  <a:outerShdw blurRad="38100" dist="38100" dir="2700000" algn="tl">
                    <a:srgbClr val="C0C0C0"/>
                  </a:outerShdw>
                </a:effectLst>
                <a:ea typeface="ＭＳ Ｐゴシック" panose="020B0600070205080204" pitchFamily="34" charset="-128"/>
              </a:rPr>
              <a:t> 1. Qu'est-ce que la stratégie ?</a:t>
            </a:r>
            <a:br>
              <a:rPr lang="fr-FR" altLang="fr-FR" sz="2400">
                <a:solidFill>
                  <a:srgbClr val="990000"/>
                </a:solidFill>
                <a:effectLst>
                  <a:outerShdw blurRad="38100" dist="38100" dir="2700000" algn="tl">
                    <a:srgbClr val="C0C0C0"/>
                  </a:outerShdw>
                </a:effectLst>
                <a:ea typeface="ＭＳ Ｐゴシック" panose="020B0600070205080204" pitchFamily="34" charset="-128"/>
              </a:rPr>
            </a:br>
            <a:r>
              <a:rPr lang="fr-FR" altLang="fr-FR" sz="2800">
                <a:solidFill>
                  <a:srgbClr val="990000"/>
                </a:solidFill>
                <a:effectLst>
                  <a:outerShdw blurRad="38100" dist="38100" dir="2700000" algn="tl">
                    <a:srgbClr val="C0C0C0"/>
                  </a:outerShdw>
                </a:effectLst>
                <a:ea typeface="ＭＳ Ｐゴシック" panose="020B0600070205080204" pitchFamily="34" charset="-128"/>
              </a:rPr>
              <a:t>Erreurs classiques</a:t>
            </a:r>
            <a:r>
              <a:rPr lang="fr-FR" altLang="fr-FR">
                <a:ea typeface="ＭＳ Ｐゴシック" panose="020B0600070205080204" pitchFamily="34" charset="-128"/>
              </a:rPr>
              <a:t> </a:t>
            </a:r>
            <a:endParaRPr lang="en-GB" altLang="fr-FR">
              <a:ea typeface="ＭＳ Ｐゴシック" panose="020B0600070205080204" pitchFamily="34" charset="-128"/>
            </a:endParaRPr>
          </a:p>
        </p:txBody>
      </p:sp>
      <p:sp>
        <p:nvSpPr>
          <p:cNvPr id="119810" name="Rectangle 3">
            <a:extLst>
              <a:ext uri="{FF2B5EF4-FFF2-40B4-BE49-F238E27FC236}">
                <a16:creationId xmlns:a16="http://schemas.microsoft.com/office/drawing/2014/main" id="{84D2B2B8-BD65-5645-A34C-5BEB25063A5A}"/>
              </a:ext>
            </a:extLst>
          </p:cNvPr>
          <p:cNvSpPr>
            <a:spLocks noGrp="1" noChangeArrowheads="1"/>
          </p:cNvSpPr>
          <p:nvPr>
            <p:ph type="body" idx="1"/>
          </p:nvPr>
        </p:nvSpPr>
        <p:spPr>
          <a:xfrm>
            <a:off x="1847851" y="1125539"/>
            <a:ext cx="8507413" cy="5113337"/>
          </a:xfrm>
        </p:spPr>
        <p:txBody>
          <a:bodyPr>
            <a:normAutofit fontScale="92500" lnSpcReduction="10000"/>
          </a:bodyPr>
          <a:lstStyle/>
          <a:p>
            <a:pPr eaLnBrk="1" hangingPunct="1">
              <a:lnSpc>
                <a:spcPct val="80000"/>
              </a:lnSpc>
              <a:buFontTx/>
              <a:buNone/>
            </a:pPr>
            <a:r>
              <a:rPr lang="fr-FR" altLang="fr-FR" sz="2400">
                <a:ea typeface="ＭＳ Ｐゴシック" panose="020B0600070205080204" pitchFamily="34" charset="-128"/>
              </a:rPr>
              <a:t>Certaines entreprises n'ont pour toute stratégie que des </a:t>
            </a:r>
          </a:p>
          <a:p>
            <a:pPr eaLnBrk="1" hangingPunct="1">
              <a:lnSpc>
                <a:spcPct val="80000"/>
              </a:lnSpc>
              <a:buFontTx/>
              <a:buNone/>
            </a:pPr>
            <a:r>
              <a:rPr lang="fr-FR" altLang="fr-FR" sz="2400" b="1">
                <a:ea typeface="ＭＳ Ｐゴシック" panose="020B0600070205080204" pitchFamily="34" charset="-128"/>
              </a:rPr>
              <a:t>objectifs de nature économique</a:t>
            </a:r>
            <a:r>
              <a:rPr lang="fr-FR" altLang="fr-FR" sz="2400">
                <a:ea typeface="ＭＳ Ｐゴシック" panose="020B0600070205080204" pitchFamily="34" charset="-128"/>
              </a:rPr>
              <a:t>, quand celle-ci ne se limite </a:t>
            </a:r>
          </a:p>
          <a:p>
            <a:pPr eaLnBrk="1" hangingPunct="1">
              <a:lnSpc>
                <a:spcPct val="80000"/>
              </a:lnSpc>
              <a:buFontTx/>
              <a:buNone/>
            </a:pPr>
            <a:r>
              <a:rPr lang="fr-FR" altLang="fr-FR" sz="2400">
                <a:ea typeface="ＭＳ Ｐゴシック" panose="020B0600070205080204" pitchFamily="34" charset="-128"/>
              </a:rPr>
              <a:t>pas à « la croissance rentable », sans définir les choix de </a:t>
            </a:r>
          </a:p>
          <a:p>
            <a:pPr eaLnBrk="1" hangingPunct="1">
              <a:lnSpc>
                <a:spcPct val="80000"/>
              </a:lnSpc>
              <a:buFontTx/>
              <a:buNone/>
            </a:pPr>
            <a:r>
              <a:rPr lang="fr-FR" altLang="fr-FR" sz="2400">
                <a:ea typeface="ＭＳ Ｐゴシック" panose="020B0600070205080204" pitchFamily="34" charset="-128"/>
              </a:rPr>
              <a:t>fond qui permettront d'atteindre ces résultats. </a:t>
            </a:r>
          </a:p>
          <a:p>
            <a:pPr eaLnBrk="1" hangingPunct="1">
              <a:lnSpc>
                <a:spcPct val="80000"/>
              </a:lnSpc>
              <a:buFontTx/>
              <a:buNone/>
            </a:pPr>
            <a:endParaRPr lang="fr-FR" altLang="fr-FR" sz="2400">
              <a:ea typeface="ＭＳ Ｐゴシック" panose="020B0600070205080204" pitchFamily="34" charset="-128"/>
            </a:endParaRPr>
          </a:p>
          <a:p>
            <a:pPr eaLnBrk="1" hangingPunct="1">
              <a:lnSpc>
                <a:spcPct val="80000"/>
              </a:lnSpc>
              <a:buFontTx/>
              <a:buNone/>
            </a:pPr>
            <a:r>
              <a:rPr lang="fr-FR" altLang="fr-FR" sz="2400">
                <a:ea typeface="ＭＳ Ｐゴシック" panose="020B0600070205080204" pitchFamily="34" charset="-128"/>
              </a:rPr>
              <a:t>Pour d'autres, un</a:t>
            </a:r>
            <a:r>
              <a:rPr lang="fr-FR" altLang="fr-FR" sz="2400" b="1">
                <a:ea typeface="ＭＳ Ｐゴシック" panose="020B0600070205080204" pitchFamily="34" charset="-128"/>
              </a:rPr>
              <a:t> plan d'action à un an</a:t>
            </a:r>
            <a:r>
              <a:rPr lang="fr-FR" altLang="fr-FR" sz="2400">
                <a:ea typeface="ＭＳ Ｐゴシック" panose="020B0600070205080204" pitchFamily="34" charset="-128"/>
              </a:rPr>
              <a:t> tient lieu de </a:t>
            </a:r>
          </a:p>
          <a:p>
            <a:pPr eaLnBrk="1" hangingPunct="1">
              <a:lnSpc>
                <a:spcPct val="80000"/>
              </a:lnSpc>
              <a:buFontTx/>
              <a:buNone/>
            </a:pPr>
            <a:r>
              <a:rPr lang="fr-FR" altLang="fr-FR" sz="2400">
                <a:ea typeface="ＭＳ Ｐゴシック" panose="020B0600070205080204" pitchFamily="34" charset="-128"/>
              </a:rPr>
              <a:t>stratégie. Or la capacité à se focaliser sur le court terme ne </a:t>
            </a:r>
          </a:p>
          <a:p>
            <a:pPr eaLnBrk="1" hangingPunct="1">
              <a:lnSpc>
                <a:spcPct val="80000"/>
              </a:lnSpc>
              <a:buFontTx/>
              <a:buNone/>
            </a:pPr>
            <a:r>
              <a:rPr lang="fr-FR" altLang="fr-FR" sz="2400">
                <a:ea typeface="ＭＳ Ｐゴシック" panose="020B0600070205080204" pitchFamily="34" charset="-128"/>
              </a:rPr>
              <a:t>peut tenir lieu de stratégie sur un marché modelé pour des </a:t>
            </a:r>
          </a:p>
          <a:p>
            <a:pPr eaLnBrk="1" hangingPunct="1">
              <a:lnSpc>
                <a:spcPct val="80000"/>
              </a:lnSpc>
              <a:buFontTx/>
              <a:buNone/>
            </a:pPr>
            <a:r>
              <a:rPr lang="fr-FR" altLang="fr-FR" sz="2400">
                <a:ea typeface="ＭＳ Ｐゴシック" panose="020B0600070205080204" pitchFamily="34" charset="-128"/>
              </a:rPr>
              <a:t>années par les décisions d'aujourd'hui. </a:t>
            </a:r>
          </a:p>
          <a:p>
            <a:pPr eaLnBrk="1" hangingPunct="1">
              <a:lnSpc>
                <a:spcPct val="80000"/>
              </a:lnSpc>
              <a:buFontTx/>
              <a:buNone/>
            </a:pPr>
            <a:endParaRPr lang="fr-FR" altLang="fr-FR" sz="2400">
              <a:ea typeface="ＭＳ Ｐゴシック" panose="020B0600070205080204" pitchFamily="34" charset="-128"/>
            </a:endParaRPr>
          </a:p>
          <a:p>
            <a:pPr eaLnBrk="1" hangingPunct="1">
              <a:lnSpc>
                <a:spcPct val="80000"/>
              </a:lnSpc>
              <a:buFontTx/>
              <a:buNone/>
            </a:pPr>
            <a:r>
              <a:rPr lang="fr-FR" altLang="fr-FR" sz="2400">
                <a:ea typeface="ＭＳ Ｐゴシック" panose="020B0600070205080204" pitchFamily="34" charset="-128"/>
              </a:rPr>
              <a:t>Jean-François Manzoni, Professeur à l'Insead, alerte sur une </a:t>
            </a:r>
          </a:p>
          <a:p>
            <a:pPr eaLnBrk="1" hangingPunct="1">
              <a:lnSpc>
                <a:spcPct val="80000"/>
              </a:lnSpc>
              <a:buFontTx/>
              <a:buNone/>
            </a:pPr>
            <a:r>
              <a:rPr lang="fr-FR" altLang="fr-FR" sz="2400">
                <a:ea typeface="ＭＳ Ｐゴシック" panose="020B0600070205080204" pitchFamily="34" charset="-128"/>
              </a:rPr>
              <a:t>troisième dérive :</a:t>
            </a:r>
            <a:r>
              <a:rPr lang="fr-FR" altLang="fr-FR" sz="2400" i="1">
                <a:ea typeface="ＭＳ Ｐゴシック" panose="020B0600070205080204" pitchFamily="34" charset="-128"/>
              </a:rPr>
              <a:t> « Il est étonnant de noter que la définition </a:t>
            </a:r>
          </a:p>
          <a:p>
            <a:pPr eaLnBrk="1" hangingPunct="1">
              <a:lnSpc>
                <a:spcPct val="80000"/>
              </a:lnSpc>
              <a:buFontTx/>
              <a:buNone/>
            </a:pPr>
            <a:r>
              <a:rPr lang="fr-FR" altLang="fr-FR" sz="2400" i="1">
                <a:ea typeface="ＭＳ Ｐゴシック" panose="020B0600070205080204" pitchFamily="34" charset="-128"/>
              </a:rPr>
              <a:t>de la stratégie se résume souvent à une </a:t>
            </a:r>
            <a:r>
              <a:rPr lang="fr-FR" altLang="fr-FR" sz="2400" b="1" i="1">
                <a:ea typeface="ＭＳ Ｐゴシック" panose="020B0600070205080204" pitchFamily="34" charset="-128"/>
              </a:rPr>
              <a:t>volonté d'accélérer </a:t>
            </a:r>
          </a:p>
          <a:p>
            <a:pPr eaLnBrk="1" hangingPunct="1">
              <a:lnSpc>
                <a:spcPct val="80000"/>
              </a:lnSpc>
              <a:buFontTx/>
              <a:buNone/>
            </a:pPr>
            <a:r>
              <a:rPr lang="fr-FR" altLang="fr-FR" sz="2400" b="1" i="1">
                <a:ea typeface="ＭＳ Ｐゴシック" panose="020B0600070205080204" pitchFamily="34" charset="-128"/>
              </a:rPr>
              <a:t>la cadence</a:t>
            </a:r>
            <a:r>
              <a:rPr lang="fr-FR" altLang="fr-FR" sz="2400" i="1">
                <a:ea typeface="ＭＳ Ｐゴシック" panose="020B0600070205080204" pitchFamily="34" charset="-128"/>
              </a:rPr>
              <a:t>. Faire un peu plus et un peu plus vite. »</a:t>
            </a:r>
            <a:r>
              <a:rPr lang="fr-FR" altLang="fr-FR" sz="2400">
                <a:ea typeface="ＭＳ Ｐゴシック" panose="020B0600070205080204" pitchFamily="34" charset="-128"/>
              </a:rPr>
              <a:t> </a:t>
            </a:r>
            <a:endParaRPr lang="en-GB" altLang="fr-FR" sz="240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4FF0A785-8D85-AF44-99FF-935118613A5F}"/>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69E9818F-94FF-F745-8D55-7AE66F29761E}"/>
              </a:ext>
            </a:extLst>
          </p:cNvPr>
          <p:cNvSpPr>
            <a:spLocks noGrp="1"/>
          </p:cNvSpPr>
          <p:nvPr>
            <p:ph type="sldNum" sz="quarter" idx="12"/>
          </p:nvPr>
        </p:nvSpPr>
        <p:spPr/>
        <p:txBody>
          <a:bodyPr/>
          <a:lstStyle/>
          <a:p>
            <a:fld id="{6D1A6996-9A38-354D-9398-FBE9F4077E8B}" type="slidenum">
              <a:rPr lang="fr-FR" smtClean="0"/>
              <a:t>159</a:t>
            </a:fld>
            <a:endParaRPr lang="fr-FR"/>
          </a:p>
        </p:txBody>
      </p:sp>
    </p:spTree>
    <p:extLst>
      <p:ext uri="{BB962C8B-B14F-4D97-AF65-F5344CB8AC3E}">
        <p14:creationId xmlns:p14="http://schemas.microsoft.com/office/powerpoint/2010/main" val="1503109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645A90-178F-8E4F-9DA4-39210EC52262}"/>
              </a:ext>
            </a:extLst>
          </p:cNvPr>
          <p:cNvSpPr>
            <a:spLocks noGrp="1"/>
          </p:cNvSpPr>
          <p:nvPr>
            <p:ph type="title"/>
          </p:nvPr>
        </p:nvSpPr>
        <p:spPr>
          <a:xfrm>
            <a:off x="838200" y="0"/>
            <a:ext cx="10515600" cy="1325563"/>
          </a:xfrm>
        </p:spPr>
        <p:txBody>
          <a:bodyPr/>
          <a:lstStyle/>
          <a:p>
            <a:r>
              <a:rPr lang="fr-FR" altLang="fr-FR" sz="2400" b="1" dirty="0">
                <a:ea typeface="ＭＳ Ｐゴシック" panose="020B0600070205080204" pitchFamily="34" charset="-128"/>
              </a:rPr>
              <a:t>Définition de structure </a:t>
            </a:r>
            <a:br>
              <a:rPr lang="fr-FR" b="1" dirty="0"/>
            </a:br>
            <a:r>
              <a:rPr lang="fr-FR" b="1" dirty="0"/>
              <a:t>Les décisions et le processus de décision</a:t>
            </a:r>
            <a:endParaRPr lang="fr-FR" dirty="0"/>
          </a:p>
        </p:txBody>
      </p:sp>
      <p:sp>
        <p:nvSpPr>
          <p:cNvPr id="3" name="Espace réservé du contenu 2">
            <a:extLst>
              <a:ext uri="{FF2B5EF4-FFF2-40B4-BE49-F238E27FC236}">
                <a16:creationId xmlns:a16="http://schemas.microsoft.com/office/drawing/2014/main" id="{FF13D4C7-D61E-114B-90D1-40FDE047FAC2}"/>
              </a:ext>
            </a:extLst>
          </p:cNvPr>
          <p:cNvSpPr>
            <a:spLocks noGrp="1"/>
          </p:cNvSpPr>
          <p:nvPr>
            <p:ph idx="1"/>
          </p:nvPr>
        </p:nvSpPr>
        <p:spPr>
          <a:xfrm>
            <a:off x="838200" y="1394006"/>
            <a:ext cx="10515600" cy="5103019"/>
          </a:xfrm>
        </p:spPr>
        <p:txBody>
          <a:bodyPr>
            <a:normAutofit fontScale="92500" lnSpcReduction="10000"/>
          </a:bodyPr>
          <a:lstStyle/>
          <a:p>
            <a:pPr marL="0" indent="0">
              <a:lnSpc>
                <a:spcPct val="110000"/>
              </a:lnSpc>
              <a:buNone/>
            </a:pPr>
            <a:r>
              <a:rPr lang="fr-FR" dirty="0"/>
              <a:t>Quels sont les facteurs qui influencent la prise de décision ? </a:t>
            </a:r>
          </a:p>
          <a:p>
            <a:pPr marL="0" indent="0">
              <a:lnSpc>
                <a:spcPct val="110000"/>
              </a:lnSpc>
              <a:buNone/>
            </a:pPr>
            <a:r>
              <a:rPr lang="fr-FR" dirty="0"/>
              <a:t>Plusieurs éléments influencent, dans un contexte donné, la prise de décision: </a:t>
            </a:r>
          </a:p>
          <a:p>
            <a:pPr>
              <a:lnSpc>
                <a:spcPct val="110000"/>
              </a:lnSpc>
            </a:pPr>
            <a:r>
              <a:rPr lang="fr-FR" dirty="0"/>
              <a:t>Les caractéristiques de l'entreprise (taille, propriété, localisation, climat social, culture, histoire…). </a:t>
            </a:r>
          </a:p>
          <a:p>
            <a:pPr>
              <a:lnSpc>
                <a:spcPct val="110000"/>
              </a:lnSpc>
            </a:pPr>
            <a:r>
              <a:rPr lang="fr-FR" dirty="0"/>
              <a:t>L'évolution du marché (croissance, stagnation, déclin). </a:t>
            </a:r>
          </a:p>
          <a:p>
            <a:pPr>
              <a:lnSpc>
                <a:spcPct val="110000"/>
              </a:lnSpc>
            </a:pPr>
            <a:r>
              <a:rPr lang="fr-FR" dirty="0"/>
              <a:t>Les logiques financières. </a:t>
            </a:r>
          </a:p>
          <a:p>
            <a:pPr>
              <a:lnSpc>
                <a:spcPct val="110000"/>
              </a:lnSpc>
            </a:pPr>
            <a:r>
              <a:rPr lang="fr-FR" dirty="0"/>
              <a:t>Le contexte géopolitique… </a:t>
            </a:r>
          </a:p>
          <a:p>
            <a:pPr>
              <a:lnSpc>
                <a:spcPct val="110000"/>
              </a:lnSpc>
            </a:pPr>
            <a:r>
              <a:rPr lang="fr-FR" dirty="0"/>
              <a:t>Cependant,</a:t>
            </a:r>
            <a:r>
              <a:rPr lang="fr-FR" b="1" dirty="0"/>
              <a:t> la personnalité et le style de direction du dirigeant est un facteur explicatif et déterminant du processus de décision dans les entreprises.</a:t>
            </a:r>
            <a:r>
              <a:rPr lang="fr-FR" dirty="0"/>
              <a:t> </a:t>
            </a:r>
          </a:p>
          <a:p>
            <a:pPr>
              <a:lnSpc>
                <a:spcPct val="100000"/>
              </a:lnSpc>
            </a:pPr>
            <a:endParaRPr lang="fr-FR" dirty="0"/>
          </a:p>
        </p:txBody>
      </p:sp>
      <p:sp>
        <p:nvSpPr>
          <p:cNvPr id="4" name="Espace réservé de la date 3">
            <a:extLst>
              <a:ext uri="{FF2B5EF4-FFF2-40B4-BE49-F238E27FC236}">
                <a16:creationId xmlns:a16="http://schemas.microsoft.com/office/drawing/2014/main" id="{6BE231B2-0A4E-CE41-B26C-66B4D40472FB}"/>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EFC08737-4896-8144-A984-184DCA20EF1F}"/>
              </a:ext>
            </a:extLst>
          </p:cNvPr>
          <p:cNvSpPr>
            <a:spLocks noGrp="1"/>
          </p:cNvSpPr>
          <p:nvPr>
            <p:ph type="sldNum" sz="quarter" idx="12"/>
          </p:nvPr>
        </p:nvSpPr>
        <p:spPr/>
        <p:txBody>
          <a:bodyPr/>
          <a:lstStyle/>
          <a:p>
            <a:fld id="{6D1A6996-9A38-354D-9398-FBE9F4077E8B}" type="slidenum">
              <a:rPr lang="fr-FR" smtClean="0"/>
              <a:t>16</a:t>
            </a:fld>
            <a:endParaRPr lang="fr-FR"/>
          </a:p>
        </p:txBody>
      </p:sp>
    </p:spTree>
    <p:extLst>
      <p:ext uri="{BB962C8B-B14F-4D97-AF65-F5344CB8AC3E}">
        <p14:creationId xmlns:p14="http://schemas.microsoft.com/office/powerpoint/2010/main" val="63084749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9771F41-B66F-5346-94E6-26753DEB4A95}"/>
              </a:ext>
            </a:extLst>
          </p:cNvPr>
          <p:cNvSpPr>
            <a:spLocks noGrp="1" noChangeArrowheads="1"/>
          </p:cNvSpPr>
          <p:nvPr>
            <p:ph type="title"/>
          </p:nvPr>
        </p:nvSpPr>
        <p:spPr/>
        <p:txBody>
          <a:bodyPr/>
          <a:lstStyle/>
          <a:p>
            <a:pPr eaLnBrk="1" hangingPunct="1">
              <a:defRPr/>
            </a:pPr>
            <a:r>
              <a:rPr lang="fr-FR" altLang="fr-FR" sz="1400">
                <a:solidFill>
                  <a:srgbClr val="990000"/>
                </a:solidFill>
                <a:effectLst>
                  <a:outerShdw blurRad="38100" dist="38100" dir="2700000" algn="tl">
                    <a:srgbClr val="C0C0C0"/>
                  </a:outerShdw>
                </a:effectLst>
                <a:ea typeface="ＭＳ Ｐゴシック" panose="020B0600070205080204" pitchFamily="34" charset="-128"/>
              </a:rPr>
              <a:t>1ère partie : comprendre ce qu'est la stratégie /</a:t>
            </a:r>
            <a:r>
              <a:rPr lang="fr-FR" altLang="fr-FR" sz="2400">
                <a:solidFill>
                  <a:srgbClr val="990000"/>
                </a:solidFill>
                <a:effectLst>
                  <a:outerShdw blurRad="38100" dist="38100" dir="2700000" algn="tl">
                    <a:srgbClr val="C0C0C0"/>
                  </a:outerShdw>
                </a:effectLst>
                <a:ea typeface="ＭＳ Ｐゴシック" panose="020B0600070205080204" pitchFamily="34" charset="-128"/>
              </a:rPr>
              <a:t> 1. Qu'est-ce que la stratégie ?</a:t>
            </a:r>
            <a:br>
              <a:rPr lang="fr-FR" altLang="fr-FR" sz="2400">
                <a:solidFill>
                  <a:srgbClr val="990000"/>
                </a:solidFill>
                <a:effectLst>
                  <a:outerShdw blurRad="38100" dist="38100" dir="2700000" algn="tl">
                    <a:srgbClr val="C0C0C0"/>
                  </a:outerShdw>
                </a:effectLst>
                <a:ea typeface="ＭＳ Ｐゴシック" panose="020B0600070205080204" pitchFamily="34" charset="-128"/>
              </a:rPr>
            </a:br>
            <a:r>
              <a:rPr lang="fr-FR" altLang="fr-FR" sz="2800">
                <a:solidFill>
                  <a:srgbClr val="990000"/>
                </a:solidFill>
                <a:effectLst>
                  <a:outerShdw blurRad="38100" dist="38100" dir="2700000" algn="tl">
                    <a:srgbClr val="C0C0C0"/>
                  </a:outerShdw>
                </a:effectLst>
                <a:ea typeface="ＭＳ Ｐゴシック" panose="020B0600070205080204" pitchFamily="34" charset="-128"/>
              </a:rPr>
              <a:t>Etat des lieux</a:t>
            </a:r>
            <a:r>
              <a:rPr lang="fr-FR" altLang="fr-FR">
                <a:ea typeface="ＭＳ Ｐゴシック" panose="020B0600070205080204" pitchFamily="34" charset="-128"/>
              </a:rPr>
              <a:t> </a:t>
            </a:r>
            <a:endParaRPr lang="en-GB" altLang="fr-FR">
              <a:ea typeface="ＭＳ Ｐゴシック" panose="020B0600070205080204" pitchFamily="34" charset="-128"/>
            </a:endParaRPr>
          </a:p>
        </p:txBody>
      </p:sp>
      <p:sp>
        <p:nvSpPr>
          <p:cNvPr id="121858" name="Rectangle 3">
            <a:extLst>
              <a:ext uri="{FF2B5EF4-FFF2-40B4-BE49-F238E27FC236}">
                <a16:creationId xmlns:a16="http://schemas.microsoft.com/office/drawing/2014/main" id="{D6C2F3E5-3B00-114E-9830-54BB9FB552C6}"/>
              </a:ext>
            </a:extLst>
          </p:cNvPr>
          <p:cNvSpPr>
            <a:spLocks noGrp="1" noChangeArrowheads="1"/>
          </p:cNvSpPr>
          <p:nvPr>
            <p:ph type="body" idx="1"/>
          </p:nvPr>
        </p:nvSpPr>
        <p:spPr>
          <a:xfrm>
            <a:off x="2514600" y="1493838"/>
            <a:ext cx="7010400" cy="4525962"/>
          </a:xfrm>
        </p:spPr>
        <p:txBody>
          <a:bodyPr/>
          <a:lstStyle/>
          <a:p>
            <a:pPr eaLnBrk="1" hangingPunct="1"/>
            <a:r>
              <a:rPr lang="fr-FR" altLang="fr-FR" sz="2400">
                <a:ea typeface="ＭＳ Ｐゴシック" panose="020B0600070205080204" pitchFamily="34" charset="-128"/>
              </a:rPr>
              <a:t>Nombre d'entreprises n'ont pas de stratégie et sont gérées au fil de l'eau, jour après jour, sans qu'aucune cohérence n</a:t>
            </a:r>
            <a:r>
              <a:rPr lang="ja-JP" altLang="fr-FR" sz="2400">
                <a:ea typeface="ＭＳ Ｐゴシック" panose="020B0600070205080204" pitchFamily="34" charset="-128"/>
              </a:rPr>
              <a:t>’</a:t>
            </a:r>
            <a:r>
              <a:rPr lang="fr-FR" altLang="ja-JP" sz="2400">
                <a:ea typeface="ＭＳ Ｐゴシック" panose="020B0600070205080204" pitchFamily="34" charset="-128"/>
              </a:rPr>
              <a:t>émerge. Exemple :</a:t>
            </a:r>
          </a:p>
          <a:p>
            <a:pPr eaLnBrk="1" hangingPunct="1"/>
            <a:endParaRPr lang="fr-FR" altLang="fr-FR" sz="2400">
              <a:ea typeface="ＭＳ Ｐゴシック" panose="020B0600070205080204" pitchFamily="34" charset="-128"/>
            </a:endParaRPr>
          </a:p>
          <a:p>
            <a:pPr eaLnBrk="1" hangingPunct="1"/>
            <a:endParaRPr lang="fr-FR" altLang="fr-FR" sz="2400">
              <a:ea typeface="ＭＳ Ｐゴシック" panose="020B0600070205080204" pitchFamily="34" charset="-128"/>
            </a:endParaRPr>
          </a:p>
          <a:p>
            <a:pPr eaLnBrk="1" hangingPunct="1"/>
            <a:r>
              <a:rPr lang="fr-FR" altLang="fr-FR" sz="2400">
                <a:ea typeface="ＭＳ Ｐゴシック" panose="020B0600070205080204" pitchFamily="34" charset="-128"/>
              </a:rPr>
              <a:t>A contrario, de nombreuses entreprises ont construit une stratégie claire pour tous et explicite. Exemple :</a:t>
            </a:r>
            <a:r>
              <a:rPr lang="fr-FR" altLang="fr-FR">
                <a:ea typeface="ＭＳ Ｐゴシック" panose="020B0600070205080204" pitchFamily="34" charset="-128"/>
              </a:rPr>
              <a:t>  </a:t>
            </a:r>
            <a:endParaRPr lang="en-GB" altLang="fr-FR">
              <a:ea typeface="ＭＳ Ｐゴシック" panose="020B0600070205080204" pitchFamily="34" charset="-128"/>
            </a:endParaRPr>
          </a:p>
        </p:txBody>
      </p:sp>
      <p:pic>
        <p:nvPicPr>
          <p:cNvPr id="13319" name="Picture 7" descr="Logo-marionnaud">
            <a:extLst>
              <a:ext uri="{FF2B5EF4-FFF2-40B4-BE49-F238E27FC236}">
                <a16:creationId xmlns:a16="http://schemas.microsoft.com/office/drawing/2014/main" id="{89DC8ABB-7733-D348-A880-78F7579862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038" y="2743200"/>
            <a:ext cx="28575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descr="Logo-Decathlon">
            <a:extLst>
              <a:ext uri="{FF2B5EF4-FFF2-40B4-BE49-F238E27FC236}">
                <a16:creationId xmlns:a16="http://schemas.microsoft.com/office/drawing/2014/main" id="{920D2EF2-0EDA-3940-BF8C-B6E6C7C865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1" y="4878388"/>
            <a:ext cx="2087563"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e la date 1">
            <a:extLst>
              <a:ext uri="{FF2B5EF4-FFF2-40B4-BE49-F238E27FC236}">
                <a16:creationId xmlns:a16="http://schemas.microsoft.com/office/drawing/2014/main" id="{826DB116-3B53-664A-809F-BA02F3BCE462}"/>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3AD02ABF-3CC0-B543-9E7D-83E6EA16B23E}"/>
              </a:ext>
            </a:extLst>
          </p:cNvPr>
          <p:cNvSpPr>
            <a:spLocks noGrp="1"/>
          </p:cNvSpPr>
          <p:nvPr>
            <p:ph type="sldNum" sz="quarter" idx="12"/>
          </p:nvPr>
        </p:nvSpPr>
        <p:spPr/>
        <p:txBody>
          <a:bodyPr/>
          <a:lstStyle/>
          <a:p>
            <a:fld id="{6D1A6996-9A38-354D-9398-FBE9F4077E8B}" type="slidenum">
              <a:rPr lang="fr-FR" smtClean="0"/>
              <a:t>160</a:t>
            </a:fld>
            <a:endParaRPr lang="fr-FR"/>
          </a:p>
        </p:txBody>
      </p:sp>
    </p:spTree>
    <p:extLst>
      <p:ext uri="{BB962C8B-B14F-4D97-AF65-F5344CB8AC3E}">
        <p14:creationId xmlns:p14="http://schemas.microsoft.com/office/powerpoint/2010/main" val="3431332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box(in)">
                                      <p:cBhvr>
                                        <p:cTn id="7" dur="500"/>
                                        <p:tgtEl>
                                          <p:spTgt spid="133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321"/>
                                        </p:tgtEl>
                                        <p:attrNameLst>
                                          <p:attrName>style.visibility</p:attrName>
                                        </p:attrNameLst>
                                      </p:cBhvr>
                                      <p:to>
                                        <p:strVal val="visible"/>
                                      </p:to>
                                    </p:set>
                                    <p:animEffect transition="in" filter="box(in)">
                                      <p:cBhvr>
                                        <p:cTn id="12" dur="500"/>
                                        <p:tgtEl>
                                          <p:spTgt spid="1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5">
            <a:extLst>
              <a:ext uri="{FF2B5EF4-FFF2-40B4-BE49-F238E27FC236}">
                <a16:creationId xmlns:a16="http://schemas.microsoft.com/office/drawing/2014/main" id="{203B5152-C050-DC48-A71C-E6CEED1A92DF}"/>
              </a:ext>
            </a:extLst>
          </p:cNvPr>
          <p:cNvSpPr>
            <a:spLocks noChangeArrowheads="1"/>
          </p:cNvSpPr>
          <p:nvPr/>
        </p:nvSpPr>
        <p:spPr bwMode="auto">
          <a:xfrm>
            <a:off x="2279650" y="2133601"/>
            <a:ext cx="3384550" cy="360363"/>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
        <p:nvSpPr>
          <p:cNvPr id="6146" name="Rectangle 2">
            <a:extLst>
              <a:ext uri="{FF2B5EF4-FFF2-40B4-BE49-F238E27FC236}">
                <a16:creationId xmlns:a16="http://schemas.microsoft.com/office/drawing/2014/main" id="{5703651A-04C0-CD45-8F14-89B43519F04B}"/>
              </a:ext>
            </a:extLst>
          </p:cNvPr>
          <p:cNvSpPr>
            <a:spLocks noGrp="1" noChangeArrowheads="1"/>
          </p:cNvSpPr>
          <p:nvPr>
            <p:ph type="title"/>
          </p:nvPr>
        </p:nvSpPr>
        <p:spPr>
          <a:xfrm>
            <a:off x="1981200" y="346076"/>
            <a:ext cx="8229600" cy="561975"/>
          </a:xfrm>
        </p:spPr>
        <p:txBody>
          <a:bodyPr>
            <a:normAutofit fontScale="90000"/>
          </a:bodyPr>
          <a:lstStyle/>
          <a:p>
            <a:pPr algn="l" eaLnBrk="1" hangingPunct="1">
              <a:defRPr/>
            </a:pPr>
            <a:r>
              <a:rPr lang="fr-FR" altLang="fr-FR" sz="1400" b="1">
                <a:solidFill>
                  <a:srgbClr val="990000"/>
                </a:solidFill>
                <a:effectLst>
                  <a:outerShdw blurRad="38100" dist="38100" dir="2700000" algn="tl">
                    <a:srgbClr val="C0C0C0"/>
                  </a:outerShdw>
                </a:effectLst>
                <a:ea typeface="ＭＳ Ｐゴシック" panose="020B0600070205080204" pitchFamily="34" charset="-128"/>
              </a:rPr>
              <a:t>1ère partie : comprendre ce qu'est la stratégie /</a:t>
            </a:r>
            <a:br>
              <a:rPr lang="fr-FR" altLang="fr-FR" sz="1400" b="1">
                <a:solidFill>
                  <a:srgbClr val="990000"/>
                </a:solidFill>
                <a:effectLst>
                  <a:outerShdw blurRad="38100" dist="38100" dir="2700000" algn="tl">
                    <a:srgbClr val="C0C0C0"/>
                  </a:outerShdw>
                </a:effectLst>
                <a:ea typeface="ＭＳ Ｐゴシック" panose="020B0600070205080204" pitchFamily="34" charset="-128"/>
              </a:rPr>
            </a:br>
            <a:r>
              <a:rPr lang="fr-FR" altLang="fr-FR" sz="2800" b="1">
                <a:solidFill>
                  <a:srgbClr val="990000"/>
                </a:solidFill>
                <a:effectLst>
                  <a:outerShdw blurRad="38100" dist="38100" dir="2700000" algn="tl">
                    <a:srgbClr val="C0C0C0"/>
                  </a:outerShdw>
                </a:effectLst>
                <a:ea typeface="ＭＳ Ｐゴシック" panose="020B0600070205080204" pitchFamily="34" charset="-128"/>
              </a:rPr>
              <a:t>2. Le diagnostic stratégique</a:t>
            </a:r>
            <a:r>
              <a:rPr lang="fr-FR" altLang="fr-FR">
                <a:ea typeface="ＭＳ Ｐゴシック" panose="020B0600070205080204" pitchFamily="34" charset="-128"/>
              </a:rPr>
              <a:t> </a:t>
            </a:r>
            <a:r>
              <a:rPr lang="fr-FR" altLang="fr-FR" sz="2800" b="1">
                <a:solidFill>
                  <a:srgbClr val="990000"/>
                </a:solidFill>
                <a:effectLst>
                  <a:outerShdw blurRad="38100" dist="38100" dir="2700000" algn="tl">
                    <a:srgbClr val="C0C0C0"/>
                  </a:outerShdw>
                </a:effectLst>
                <a:ea typeface="ＭＳ Ｐゴシック" panose="020B0600070205080204" pitchFamily="34" charset="-128"/>
              </a:rPr>
              <a:t>:</a:t>
            </a:r>
            <a:endParaRPr lang="fr-FR" altLang="fr-FR" sz="2800">
              <a:solidFill>
                <a:srgbClr val="990000"/>
              </a:solidFill>
              <a:effectLst>
                <a:outerShdw blurRad="38100" dist="38100" dir="2700000" algn="tl">
                  <a:srgbClr val="C0C0C0"/>
                </a:outerShdw>
              </a:effectLst>
              <a:ea typeface="ＭＳ Ｐゴシック" panose="020B0600070205080204" pitchFamily="34" charset="-128"/>
            </a:endParaRPr>
          </a:p>
        </p:txBody>
      </p:sp>
      <p:sp>
        <p:nvSpPr>
          <p:cNvPr id="123907" name="Rectangle 3">
            <a:extLst>
              <a:ext uri="{FF2B5EF4-FFF2-40B4-BE49-F238E27FC236}">
                <a16:creationId xmlns:a16="http://schemas.microsoft.com/office/drawing/2014/main" id="{2F9983C2-C30F-5641-ACF6-717E2C2C4837}"/>
              </a:ext>
            </a:extLst>
          </p:cNvPr>
          <p:cNvSpPr>
            <a:spLocks noGrp="1" noChangeArrowheads="1"/>
          </p:cNvSpPr>
          <p:nvPr>
            <p:ph type="body" idx="1"/>
          </p:nvPr>
        </p:nvSpPr>
        <p:spPr>
          <a:xfrm>
            <a:off x="1981200" y="3716338"/>
            <a:ext cx="8229600" cy="1612900"/>
          </a:xfrm>
        </p:spPr>
        <p:txBody>
          <a:bodyPr/>
          <a:lstStyle/>
          <a:p>
            <a:pPr eaLnBrk="1" hangingPunct="1">
              <a:buFontTx/>
              <a:buNone/>
            </a:pPr>
            <a:r>
              <a:rPr lang="fr-FR" altLang="fr-FR" sz="2400">
                <a:ea typeface="ＭＳ Ｐゴシック" panose="020B0600070205080204" pitchFamily="34" charset="-128"/>
              </a:rPr>
              <a:t>Par diagnostic stratégique, on entend ici analyse de la </a:t>
            </a:r>
          </a:p>
          <a:p>
            <a:pPr eaLnBrk="1" hangingPunct="1">
              <a:buFontTx/>
              <a:buNone/>
            </a:pPr>
            <a:r>
              <a:rPr lang="fr-FR" altLang="fr-FR" sz="2400">
                <a:ea typeface="ＭＳ Ｐゴシック" panose="020B0600070205080204" pitchFamily="34" charset="-128"/>
              </a:rPr>
              <a:t>position de l'entreprise par rapport à son environnement  </a:t>
            </a:r>
          </a:p>
        </p:txBody>
      </p:sp>
      <p:sp>
        <p:nvSpPr>
          <p:cNvPr id="123908" name="Text Box 4">
            <a:extLst>
              <a:ext uri="{FF2B5EF4-FFF2-40B4-BE49-F238E27FC236}">
                <a16:creationId xmlns:a16="http://schemas.microsoft.com/office/drawing/2014/main" id="{BAC0D4DB-718A-2A43-BD2F-557DA5FA8A52}"/>
              </a:ext>
            </a:extLst>
          </p:cNvPr>
          <p:cNvSpPr txBox="1">
            <a:spLocks noChangeArrowheads="1"/>
          </p:cNvSpPr>
          <p:nvPr/>
        </p:nvSpPr>
        <p:spPr bwMode="auto">
          <a:xfrm>
            <a:off x="2279650" y="1557338"/>
            <a:ext cx="354965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AutoNum type="arabicPeriod"/>
            </a:pPr>
            <a:r>
              <a:rPr lang="fr-FR" altLang="fr-FR" sz="1800"/>
              <a:t>Qu'est-ce que la stratégie ?</a:t>
            </a:r>
          </a:p>
          <a:p>
            <a:pPr eaLnBrk="1" hangingPunct="1">
              <a:spcBef>
                <a:spcPct val="0"/>
              </a:spcBef>
              <a:buFontTx/>
              <a:buAutoNum type="arabicPeriod"/>
            </a:pPr>
            <a:endParaRPr lang="fr-FR" altLang="fr-FR" sz="1800"/>
          </a:p>
          <a:p>
            <a:pPr eaLnBrk="1" hangingPunct="1">
              <a:spcBef>
                <a:spcPct val="0"/>
              </a:spcBef>
              <a:buFontTx/>
              <a:buAutoNum type="arabicPeriod"/>
            </a:pPr>
            <a:r>
              <a:rPr lang="fr-FR" altLang="fr-FR" sz="1800"/>
              <a:t>Le diagnostic stratégique</a:t>
            </a:r>
          </a:p>
          <a:p>
            <a:pPr eaLnBrk="1" hangingPunct="1">
              <a:spcBef>
                <a:spcPct val="0"/>
              </a:spcBef>
              <a:buFontTx/>
              <a:buAutoNum type="arabicPeriod"/>
            </a:pPr>
            <a:endParaRPr lang="fr-FR" altLang="fr-FR" sz="1800"/>
          </a:p>
          <a:p>
            <a:pPr eaLnBrk="1" hangingPunct="1">
              <a:spcBef>
                <a:spcPct val="0"/>
              </a:spcBef>
              <a:buFontTx/>
              <a:buAutoNum type="arabicPeriod"/>
            </a:pPr>
            <a:r>
              <a:rPr lang="fr-FR" altLang="fr-FR" sz="1800"/>
              <a:t>La déclinaison de la stratégie </a:t>
            </a:r>
          </a:p>
        </p:txBody>
      </p:sp>
      <p:sp>
        <p:nvSpPr>
          <p:cNvPr id="2" name="Espace réservé de la date 1">
            <a:extLst>
              <a:ext uri="{FF2B5EF4-FFF2-40B4-BE49-F238E27FC236}">
                <a16:creationId xmlns:a16="http://schemas.microsoft.com/office/drawing/2014/main" id="{50E29693-4B9F-0A45-BA48-F92396E00082}"/>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E3B2EBFE-C397-3546-AC3F-F13E6323A8F3}"/>
              </a:ext>
            </a:extLst>
          </p:cNvPr>
          <p:cNvSpPr>
            <a:spLocks noGrp="1"/>
          </p:cNvSpPr>
          <p:nvPr>
            <p:ph type="sldNum" sz="quarter" idx="12"/>
          </p:nvPr>
        </p:nvSpPr>
        <p:spPr/>
        <p:txBody>
          <a:bodyPr/>
          <a:lstStyle/>
          <a:p>
            <a:fld id="{6D1A6996-9A38-354D-9398-FBE9F4077E8B}" type="slidenum">
              <a:rPr lang="fr-FR" smtClean="0"/>
              <a:t>161</a:t>
            </a:fld>
            <a:endParaRPr lang="fr-FR"/>
          </a:p>
        </p:txBody>
      </p:sp>
    </p:spTree>
    <p:extLst>
      <p:ext uri="{BB962C8B-B14F-4D97-AF65-F5344CB8AC3E}">
        <p14:creationId xmlns:p14="http://schemas.microsoft.com/office/powerpoint/2010/main" val="315656219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46A0AF6-9B78-E240-9CCC-27B2C8D92093}"/>
              </a:ext>
            </a:extLst>
          </p:cNvPr>
          <p:cNvSpPr>
            <a:spLocks noGrp="1" noChangeArrowheads="1"/>
          </p:cNvSpPr>
          <p:nvPr>
            <p:ph type="title"/>
          </p:nvPr>
        </p:nvSpPr>
        <p:spPr/>
        <p:txBody>
          <a:bodyPr/>
          <a:lstStyle/>
          <a:p>
            <a:pPr eaLnBrk="1" hangingPunct="1">
              <a:defRPr/>
            </a:pPr>
            <a:r>
              <a:rPr lang="fr-FR" altLang="fr-FR" sz="1400">
                <a:solidFill>
                  <a:srgbClr val="990000"/>
                </a:solidFill>
                <a:effectLst>
                  <a:outerShdw blurRad="38100" dist="38100" dir="2700000" algn="tl">
                    <a:srgbClr val="C0C0C0"/>
                  </a:outerShdw>
                </a:effectLst>
                <a:ea typeface="ＭＳ Ｐゴシック" panose="020B0600070205080204" pitchFamily="34" charset="-128"/>
              </a:rPr>
              <a:t>1ère partie : comprendre ce qu'est la stratégie /</a:t>
            </a:r>
            <a:r>
              <a:rPr lang="fr-FR" altLang="fr-FR" sz="1800">
                <a:solidFill>
                  <a:srgbClr val="990000"/>
                </a:solidFill>
                <a:effectLst>
                  <a:outerShdw blurRad="38100" dist="38100" dir="2700000" algn="tl">
                    <a:srgbClr val="C0C0C0"/>
                  </a:outerShdw>
                </a:effectLst>
                <a:ea typeface="ＭＳ Ｐゴシック" panose="020B0600070205080204" pitchFamily="34" charset="-128"/>
              </a:rPr>
              <a:t>2. Le diagnostic stratégique</a:t>
            </a:r>
            <a:r>
              <a:rPr lang="fr-FR" altLang="fr-FR" sz="1800">
                <a:solidFill>
                  <a:srgbClr val="990000"/>
                </a:solidFill>
                <a:ea typeface="ＭＳ Ｐゴシック" panose="020B0600070205080204" pitchFamily="34" charset="-128"/>
              </a:rPr>
              <a:t> </a:t>
            </a:r>
            <a:r>
              <a:rPr lang="fr-FR" altLang="fr-FR" sz="1800">
                <a:solidFill>
                  <a:srgbClr val="990000"/>
                </a:solidFill>
                <a:effectLst>
                  <a:outerShdw blurRad="38100" dist="38100" dir="2700000" algn="tl">
                    <a:srgbClr val="C0C0C0"/>
                  </a:outerShdw>
                </a:effectLst>
                <a:ea typeface="ＭＳ Ｐゴシック" panose="020B0600070205080204" pitchFamily="34" charset="-128"/>
              </a:rPr>
              <a:t>?</a:t>
            </a:r>
            <a:br>
              <a:rPr lang="fr-FR" altLang="fr-FR" sz="1800">
                <a:solidFill>
                  <a:srgbClr val="990000"/>
                </a:solidFill>
                <a:effectLst>
                  <a:outerShdw blurRad="38100" dist="38100" dir="2700000" algn="tl">
                    <a:srgbClr val="C0C0C0"/>
                  </a:outerShdw>
                </a:effectLst>
                <a:ea typeface="ＭＳ Ｐゴシック" panose="020B0600070205080204" pitchFamily="34" charset="-128"/>
              </a:rPr>
            </a:br>
            <a:r>
              <a:rPr lang="fr-FR" altLang="fr-FR" sz="2800">
                <a:solidFill>
                  <a:srgbClr val="990000"/>
                </a:solidFill>
                <a:effectLst>
                  <a:outerShdw blurRad="38100" dist="38100" dir="2700000" algn="tl">
                    <a:srgbClr val="C0C0C0"/>
                  </a:outerShdw>
                </a:effectLst>
                <a:ea typeface="ＭＳ Ｐゴシック" panose="020B0600070205080204" pitchFamily="34" charset="-128"/>
              </a:rPr>
              <a:t>L'enjeu du diagnostic stratégique</a:t>
            </a:r>
            <a:r>
              <a:rPr lang="fr-FR" altLang="fr-FR" sz="4000">
                <a:ea typeface="ＭＳ Ｐゴシック" panose="020B0600070205080204" pitchFamily="34" charset="-128"/>
              </a:rPr>
              <a:t> </a:t>
            </a:r>
            <a:br>
              <a:rPr lang="fr-FR" altLang="fr-FR" sz="1800">
                <a:solidFill>
                  <a:srgbClr val="990000"/>
                </a:solidFill>
                <a:effectLst>
                  <a:outerShdw blurRad="38100" dist="38100" dir="2700000" algn="tl">
                    <a:srgbClr val="C0C0C0"/>
                  </a:outerShdw>
                </a:effectLst>
                <a:ea typeface="ＭＳ Ｐゴシック" panose="020B0600070205080204" pitchFamily="34" charset="-128"/>
              </a:rPr>
            </a:br>
            <a:endParaRPr lang="en-GB" altLang="fr-FR" sz="1800">
              <a:solidFill>
                <a:srgbClr val="990000"/>
              </a:solidFill>
              <a:effectLst>
                <a:outerShdw blurRad="38100" dist="38100" dir="2700000" algn="tl">
                  <a:srgbClr val="C0C0C0"/>
                </a:outerShdw>
              </a:effectLst>
              <a:ea typeface="ＭＳ Ｐゴシック" panose="020B0600070205080204" pitchFamily="34" charset="-128"/>
            </a:endParaRPr>
          </a:p>
        </p:txBody>
      </p:sp>
      <p:sp>
        <p:nvSpPr>
          <p:cNvPr id="125954" name="Rectangle 3">
            <a:extLst>
              <a:ext uri="{FF2B5EF4-FFF2-40B4-BE49-F238E27FC236}">
                <a16:creationId xmlns:a16="http://schemas.microsoft.com/office/drawing/2014/main" id="{23B390AF-1185-A649-AD7F-F01F4146179C}"/>
              </a:ext>
            </a:extLst>
          </p:cNvPr>
          <p:cNvSpPr>
            <a:spLocks noGrp="1" noChangeArrowheads="1"/>
          </p:cNvSpPr>
          <p:nvPr>
            <p:ph type="body" idx="1"/>
          </p:nvPr>
        </p:nvSpPr>
        <p:spPr>
          <a:xfrm>
            <a:off x="1981200" y="1268413"/>
            <a:ext cx="8229600" cy="4525962"/>
          </a:xfrm>
        </p:spPr>
        <p:txBody>
          <a:bodyPr>
            <a:normAutofit fontScale="92500" lnSpcReduction="20000"/>
          </a:bodyPr>
          <a:lstStyle/>
          <a:p>
            <a:pPr eaLnBrk="1" hangingPunct="1">
              <a:lnSpc>
                <a:spcPct val="80000"/>
              </a:lnSpc>
              <a:buFontTx/>
              <a:buNone/>
            </a:pPr>
            <a:r>
              <a:rPr lang="fr-FR" altLang="fr-FR" sz="1800">
                <a:ea typeface="ＭＳ Ｐゴシック" panose="020B0600070205080204" pitchFamily="34" charset="-128"/>
              </a:rPr>
              <a:t>L'environnement :</a:t>
            </a:r>
          </a:p>
          <a:p>
            <a:pPr eaLnBrk="1" hangingPunct="1">
              <a:lnSpc>
                <a:spcPct val="80000"/>
              </a:lnSpc>
              <a:buFontTx/>
              <a:buNone/>
            </a:pPr>
            <a:r>
              <a:rPr lang="fr-FR" altLang="fr-FR" sz="1800">
                <a:ea typeface="ＭＳ Ｐゴシック" panose="020B0600070205080204" pitchFamily="34" charset="-128"/>
              </a:rPr>
              <a:t> • Est ce qui donne aux organisations les moyens de leur survie : avoir </a:t>
            </a:r>
          </a:p>
          <a:p>
            <a:pPr eaLnBrk="1" hangingPunct="1">
              <a:lnSpc>
                <a:spcPct val="80000"/>
              </a:lnSpc>
              <a:buFontTx/>
              <a:buNone/>
            </a:pPr>
            <a:r>
              <a:rPr lang="fr-FR" altLang="fr-FR" sz="1800">
                <a:ea typeface="ＭＳ Ｐゴシック" panose="020B0600070205080204" pitchFamily="34" charset="-128"/>
              </a:rPr>
              <a:t>des clients satisfaits pour rester en activité. </a:t>
            </a:r>
          </a:p>
          <a:p>
            <a:pPr eaLnBrk="1" hangingPunct="1">
              <a:lnSpc>
                <a:spcPct val="80000"/>
              </a:lnSpc>
              <a:buFontTx/>
              <a:buNone/>
            </a:pPr>
            <a:endParaRPr lang="fr-FR" altLang="fr-FR" sz="1800">
              <a:ea typeface="ＭＳ Ｐゴシック" panose="020B0600070205080204" pitchFamily="34" charset="-128"/>
            </a:endParaRPr>
          </a:p>
          <a:p>
            <a:pPr eaLnBrk="1" hangingPunct="1">
              <a:lnSpc>
                <a:spcPct val="80000"/>
              </a:lnSpc>
              <a:buFontTx/>
              <a:buNone/>
            </a:pPr>
            <a:r>
              <a:rPr lang="fr-FR" altLang="fr-FR" sz="1800">
                <a:ea typeface="ＭＳ Ｐゴシック" panose="020B0600070205080204" pitchFamily="34" charset="-128"/>
              </a:rPr>
              <a:t>• Est également une sources de menaces : nouveaux concurrents, </a:t>
            </a:r>
          </a:p>
          <a:p>
            <a:pPr eaLnBrk="1" hangingPunct="1">
              <a:lnSpc>
                <a:spcPct val="80000"/>
              </a:lnSpc>
              <a:buFontTx/>
              <a:buNone/>
            </a:pPr>
            <a:r>
              <a:rPr lang="fr-FR" altLang="fr-FR" sz="1800">
                <a:ea typeface="ＭＳ Ｐゴシック" panose="020B0600070205080204" pitchFamily="34" charset="-128"/>
              </a:rPr>
              <a:t>nouvelles contraintes réglementaires, innovations technologiques </a:t>
            </a:r>
          </a:p>
          <a:p>
            <a:pPr eaLnBrk="1" hangingPunct="1">
              <a:lnSpc>
                <a:spcPct val="80000"/>
              </a:lnSpc>
              <a:buFontTx/>
              <a:buNone/>
            </a:pPr>
            <a:r>
              <a:rPr lang="fr-FR" altLang="fr-FR" sz="1800">
                <a:ea typeface="ＭＳ Ｐゴシック" panose="020B0600070205080204" pitchFamily="34" charset="-128"/>
              </a:rPr>
              <a:t>inities par d'autres, etc. </a:t>
            </a:r>
          </a:p>
          <a:p>
            <a:pPr eaLnBrk="1" hangingPunct="1">
              <a:lnSpc>
                <a:spcPct val="80000"/>
              </a:lnSpc>
              <a:buFontTx/>
              <a:buNone/>
            </a:pPr>
            <a:endParaRPr lang="fr-FR" altLang="fr-FR" sz="1800">
              <a:ea typeface="ＭＳ Ｐゴシック" panose="020B0600070205080204" pitchFamily="34" charset="-128"/>
            </a:endParaRPr>
          </a:p>
          <a:p>
            <a:pPr eaLnBrk="1" hangingPunct="1">
              <a:lnSpc>
                <a:spcPct val="80000"/>
              </a:lnSpc>
              <a:buFontTx/>
              <a:buNone/>
            </a:pPr>
            <a:r>
              <a:rPr lang="fr-FR" altLang="fr-FR" sz="1800">
                <a:ea typeface="ＭＳ Ｐゴシック" panose="020B0600070205080204" pitchFamily="34" charset="-128"/>
              </a:rPr>
              <a:t>L'enjeu est d'analyser les facteurs de cet environnement qui influent sur la mise </a:t>
            </a:r>
          </a:p>
          <a:p>
            <a:pPr eaLnBrk="1" hangingPunct="1">
              <a:lnSpc>
                <a:spcPct val="80000"/>
              </a:lnSpc>
              <a:buFontTx/>
              <a:buNone/>
            </a:pPr>
            <a:r>
              <a:rPr lang="fr-FR" altLang="fr-FR" sz="1800">
                <a:ea typeface="ＭＳ Ｐゴシック" panose="020B0600070205080204" pitchFamily="34" charset="-128"/>
              </a:rPr>
              <a:t>en œuvre de la stratégie&gt;Comment les stratèges peuvent-ils donner du sens à </a:t>
            </a:r>
          </a:p>
          <a:p>
            <a:pPr eaLnBrk="1" hangingPunct="1">
              <a:lnSpc>
                <a:spcPct val="80000"/>
              </a:lnSpc>
              <a:buFontTx/>
              <a:buNone/>
            </a:pPr>
            <a:r>
              <a:rPr lang="fr-FR" altLang="fr-FR" sz="1800">
                <a:ea typeface="ＭＳ Ｐゴシック" panose="020B0600070205080204" pitchFamily="34" charset="-128"/>
              </a:rPr>
              <a:t>l'environnement complexe et incertain qui les entoure ? </a:t>
            </a:r>
          </a:p>
          <a:p>
            <a:pPr eaLnBrk="1" hangingPunct="1">
              <a:lnSpc>
                <a:spcPct val="80000"/>
              </a:lnSpc>
              <a:buFontTx/>
              <a:buNone/>
            </a:pPr>
            <a:r>
              <a:rPr lang="fr-FR" altLang="fr-FR" sz="1800">
                <a:ea typeface="ＭＳ Ｐゴシック" panose="020B0600070205080204" pitchFamily="34" charset="-128"/>
              </a:rPr>
              <a:t>Il s'agit de :</a:t>
            </a:r>
          </a:p>
          <a:p>
            <a:pPr eaLnBrk="1" hangingPunct="1">
              <a:lnSpc>
                <a:spcPct val="80000"/>
              </a:lnSpc>
            </a:pPr>
            <a:r>
              <a:rPr lang="fr-FR" altLang="fr-FR" sz="1800">
                <a:ea typeface="ＭＳ Ｐゴシック" panose="020B0600070205080204" pitchFamily="34" charset="-128"/>
              </a:rPr>
              <a:t>Prendre en compte les différentes strates qui pèsent sur le secteur et sur </a:t>
            </a:r>
          </a:p>
          <a:p>
            <a:pPr eaLnBrk="1" hangingPunct="1">
              <a:lnSpc>
                <a:spcPct val="80000"/>
              </a:lnSpc>
              <a:buFontTx/>
              <a:buNone/>
            </a:pPr>
            <a:r>
              <a:rPr lang="fr-FR" altLang="fr-FR" sz="1800">
                <a:ea typeface="ＭＳ Ｐゴシック" panose="020B0600070205080204" pitchFamily="34" charset="-128"/>
              </a:rPr>
              <a:t>l'entreprise.  </a:t>
            </a:r>
          </a:p>
          <a:p>
            <a:pPr eaLnBrk="1" hangingPunct="1">
              <a:lnSpc>
                <a:spcPct val="80000"/>
              </a:lnSpc>
            </a:pPr>
            <a:r>
              <a:rPr lang="fr-FR" altLang="fr-FR" sz="1800">
                <a:ea typeface="ＭＳ Ｐゴシック" panose="020B0600070205080204" pitchFamily="34" charset="-128"/>
              </a:rPr>
              <a:t>Puis de comprendre les interactions entre toutes ces </a:t>
            </a:r>
          </a:p>
          <a:p>
            <a:pPr eaLnBrk="1" hangingPunct="1">
              <a:lnSpc>
                <a:spcPct val="80000"/>
              </a:lnSpc>
              <a:buFontTx/>
              <a:buNone/>
            </a:pPr>
            <a:r>
              <a:rPr lang="fr-FR" altLang="fr-FR" sz="1800">
                <a:ea typeface="ＭＳ Ｐゴシック" panose="020B0600070205080204" pitchFamily="34" charset="-128"/>
              </a:rPr>
              <a:t>forces et leur impact sur l'organisation. </a:t>
            </a:r>
            <a:endParaRPr lang="en-GB" altLang="fr-FR" sz="180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2C7EAD55-6E8F-0045-AB65-5EE86BBF49C2}"/>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F72C6ABE-200D-7349-ADE6-2685F8627F96}"/>
              </a:ext>
            </a:extLst>
          </p:cNvPr>
          <p:cNvSpPr>
            <a:spLocks noGrp="1"/>
          </p:cNvSpPr>
          <p:nvPr>
            <p:ph type="sldNum" sz="quarter" idx="12"/>
          </p:nvPr>
        </p:nvSpPr>
        <p:spPr/>
        <p:txBody>
          <a:bodyPr/>
          <a:lstStyle/>
          <a:p>
            <a:fld id="{6D1A6996-9A38-354D-9398-FBE9F4077E8B}" type="slidenum">
              <a:rPr lang="fr-FR" smtClean="0"/>
              <a:t>162</a:t>
            </a:fld>
            <a:endParaRPr lang="fr-FR"/>
          </a:p>
        </p:txBody>
      </p:sp>
    </p:spTree>
    <p:extLst>
      <p:ext uri="{BB962C8B-B14F-4D97-AF65-F5344CB8AC3E}">
        <p14:creationId xmlns:p14="http://schemas.microsoft.com/office/powerpoint/2010/main" val="327410140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079844B-E00D-FD44-8D72-E2AE87D8A175}"/>
              </a:ext>
            </a:extLst>
          </p:cNvPr>
          <p:cNvSpPr>
            <a:spLocks noGrp="1" noChangeArrowheads="1"/>
          </p:cNvSpPr>
          <p:nvPr>
            <p:ph type="title"/>
          </p:nvPr>
        </p:nvSpPr>
        <p:spPr>
          <a:xfrm>
            <a:off x="1836738" y="115888"/>
            <a:ext cx="8507412" cy="1143000"/>
          </a:xfrm>
        </p:spPr>
        <p:txBody>
          <a:bodyPr/>
          <a:lstStyle/>
          <a:p>
            <a:pPr algn="l" eaLnBrk="1" hangingPunct="1">
              <a:lnSpc>
                <a:spcPct val="80000"/>
              </a:lnSpc>
              <a:defRPr/>
            </a:pPr>
            <a:r>
              <a:rPr lang="fr-FR" altLang="fr-FR" sz="1600">
                <a:solidFill>
                  <a:srgbClr val="990000"/>
                </a:solidFill>
                <a:effectLst>
                  <a:outerShdw blurRad="38100" dist="38100" dir="2700000" algn="tl">
                    <a:srgbClr val="C0C0C0"/>
                  </a:outerShdw>
                </a:effectLst>
                <a:ea typeface="ＭＳ Ｐゴシック" panose="020B0600070205080204" pitchFamily="34" charset="-128"/>
              </a:rPr>
              <a:t>1ère partie : comprendre ce qu'est la stratégie /2. Le diagnostic stratégique</a:t>
            </a:r>
            <a:r>
              <a:rPr lang="fr-FR" altLang="fr-FR" sz="1600">
                <a:solidFill>
                  <a:srgbClr val="990000"/>
                </a:solidFill>
                <a:ea typeface="ＭＳ Ｐゴシック" panose="020B0600070205080204" pitchFamily="34" charset="-128"/>
              </a:rPr>
              <a:t> </a:t>
            </a:r>
            <a:r>
              <a:rPr lang="fr-FR" altLang="fr-FR" sz="1600">
                <a:solidFill>
                  <a:srgbClr val="990000"/>
                </a:solidFill>
                <a:effectLst>
                  <a:outerShdw blurRad="38100" dist="38100" dir="2700000" algn="tl">
                    <a:srgbClr val="C0C0C0"/>
                  </a:outerShdw>
                </a:effectLst>
                <a:ea typeface="ＭＳ Ｐゴシック" panose="020B0600070205080204" pitchFamily="34" charset="-128"/>
              </a:rPr>
              <a:t>?</a:t>
            </a:r>
            <a:br>
              <a:rPr lang="fr-FR" altLang="fr-FR" sz="1600">
                <a:solidFill>
                  <a:srgbClr val="990000"/>
                </a:solidFill>
                <a:effectLst>
                  <a:outerShdw blurRad="38100" dist="38100" dir="2700000" algn="tl">
                    <a:srgbClr val="C0C0C0"/>
                  </a:outerShdw>
                </a:effectLst>
                <a:ea typeface="ＭＳ Ｐゴシック" panose="020B0600070205080204" pitchFamily="34" charset="-128"/>
              </a:rPr>
            </a:br>
            <a:r>
              <a:rPr lang="fr-FR" altLang="fr-FR" sz="2800">
                <a:solidFill>
                  <a:srgbClr val="990000"/>
                </a:solidFill>
                <a:effectLst>
                  <a:outerShdw blurRad="38100" dist="38100" dir="2700000" algn="tl">
                    <a:srgbClr val="C0C0C0"/>
                  </a:outerShdw>
                </a:effectLst>
                <a:ea typeface="ＭＳ Ｐゴシック" panose="020B0600070205080204" pitchFamily="34" charset="-128"/>
              </a:rPr>
              <a:t>Premier niveau d'analyse : le macro environnement</a:t>
            </a:r>
            <a:r>
              <a:rPr lang="fr-FR" altLang="fr-FR" sz="4000">
                <a:ea typeface="ＭＳ Ｐゴシック" panose="020B0600070205080204" pitchFamily="34" charset="-128"/>
              </a:rPr>
              <a:t> </a:t>
            </a:r>
            <a:endParaRPr lang="en-GB" altLang="fr-FR" sz="4000">
              <a:ea typeface="ＭＳ Ｐゴシック" panose="020B0600070205080204" pitchFamily="34" charset="-128"/>
            </a:endParaRPr>
          </a:p>
        </p:txBody>
      </p:sp>
      <p:sp>
        <p:nvSpPr>
          <p:cNvPr id="128002" name="Rectangle 3">
            <a:extLst>
              <a:ext uri="{FF2B5EF4-FFF2-40B4-BE49-F238E27FC236}">
                <a16:creationId xmlns:a16="http://schemas.microsoft.com/office/drawing/2014/main" id="{D013A983-60D6-7C4E-B1E1-72547113332D}"/>
              </a:ext>
            </a:extLst>
          </p:cNvPr>
          <p:cNvSpPr>
            <a:spLocks noGrp="1" noChangeArrowheads="1"/>
          </p:cNvSpPr>
          <p:nvPr>
            <p:ph type="body" sz="half" idx="1"/>
          </p:nvPr>
        </p:nvSpPr>
        <p:spPr>
          <a:xfrm>
            <a:off x="1703389" y="1268413"/>
            <a:ext cx="8785225" cy="1397000"/>
          </a:xfrm>
        </p:spPr>
        <p:txBody>
          <a:bodyPr/>
          <a:lstStyle/>
          <a:p>
            <a:pPr eaLnBrk="1" hangingPunct="1">
              <a:lnSpc>
                <a:spcPct val="110000"/>
              </a:lnSpc>
              <a:buFontTx/>
              <a:buNone/>
            </a:pPr>
            <a:r>
              <a:rPr lang="fr-FR" altLang="fr-FR" sz="1600">
                <a:ea typeface="ＭＳ Ｐゴシック" panose="020B0600070205080204" pitchFamily="34" charset="-128"/>
              </a:rPr>
              <a:t>Il s'agit des tendances politiques, économiques, sociologiques, technologiques, écologiques et </a:t>
            </a:r>
          </a:p>
          <a:p>
            <a:pPr eaLnBrk="1" hangingPunct="1">
              <a:buFontTx/>
              <a:buNone/>
            </a:pPr>
            <a:r>
              <a:rPr lang="fr-FR" altLang="fr-FR" sz="1600">
                <a:ea typeface="ＭＳ Ｐゴシック" panose="020B0600070205080204" pitchFamily="34" charset="-128"/>
              </a:rPr>
              <a:t>légales qui peuvent affecter les organisations. </a:t>
            </a:r>
          </a:p>
          <a:p>
            <a:pPr eaLnBrk="1" hangingPunct="1">
              <a:lnSpc>
                <a:spcPct val="90000"/>
              </a:lnSpc>
              <a:buFontTx/>
              <a:buNone/>
            </a:pPr>
            <a:r>
              <a:rPr lang="fr-FR" altLang="fr-FR" sz="1600">
                <a:ea typeface="ＭＳ Ｐゴシック" panose="020B0600070205080204" pitchFamily="34" charset="-128"/>
              </a:rPr>
              <a:t>Exemple : analyse PESTEL de l'industrie du transport arien</a:t>
            </a:r>
            <a:r>
              <a:rPr lang="fr-FR" altLang="fr-FR" sz="2400">
                <a:ea typeface="ＭＳ Ｐゴシック" panose="020B0600070205080204" pitchFamily="34" charset="-128"/>
              </a:rPr>
              <a:t> </a:t>
            </a:r>
            <a:endParaRPr lang="en-GB" altLang="fr-FR" sz="2400">
              <a:ea typeface="ＭＳ Ｐゴシック" panose="020B0600070205080204" pitchFamily="34" charset="-128"/>
            </a:endParaRPr>
          </a:p>
        </p:txBody>
      </p:sp>
      <p:graphicFrame>
        <p:nvGraphicFramePr>
          <p:cNvPr id="15422" name="Group 62">
            <a:extLst>
              <a:ext uri="{FF2B5EF4-FFF2-40B4-BE49-F238E27FC236}">
                <a16:creationId xmlns:a16="http://schemas.microsoft.com/office/drawing/2014/main" id="{E556A44E-7820-2C42-BD60-24866EFDB0BE}"/>
              </a:ext>
            </a:extLst>
          </p:cNvPr>
          <p:cNvGraphicFramePr>
            <a:graphicFrameLocks noGrp="1"/>
          </p:cNvGraphicFramePr>
          <p:nvPr>
            <p:ph sz="half" idx="2"/>
          </p:nvPr>
        </p:nvGraphicFramePr>
        <p:xfrm>
          <a:off x="1703389" y="2420939"/>
          <a:ext cx="8713787" cy="3597279"/>
        </p:xfrm>
        <a:graphic>
          <a:graphicData uri="http://schemas.openxmlformats.org/drawingml/2006/table">
            <a:tbl>
              <a:tblPr/>
              <a:tblGrid>
                <a:gridCol w="4357687">
                  <a:extLst>
                    <a:ext uri="{9D8B030D-6E8A-4147-A177-3AD203B41FA5}">
                      <a16:colId xmlns:a16="http://schemas.microsoft.com/office/drawing/2014/main" val="20000"/>
                    </a:ext>
                  </a:extLst>
                </a:gridCol>
                <a:gridCol w="4356100">
                  <a:extLst>
                    <a:ext uri="{9D8B030D-6E8A-4147-A177-3AD203B41FA5}">
                      <a16:colId xmlns:a16="http://schemas.microsoft.com/office/drawing/2014/main" val="20001"/>
                    </a:ext>
                  </a:extLst>
                </a:gridCol>
              </a:tblGrid>
              <a:tr h="1390511">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Politiques</a:t>
                      </a:r>
                      <a:r>
                        <a:rPr kumimoji="0" lang="fr-FR" altLang="fr-FR"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r>
                        <a:rPr kumimoji="0" lang="fr-FR" altLang="fr-FR"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Soutien des gouvernements aux compagnies nationales.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Contrôles de sécurité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Restrictions sur les flux migratoires</a:t>
                      </a:r>
                      <a:r>
                        <a:rPr kumimoji="0" lang="fr-FR" altLang="fr-FR"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GB" altLang="fr-FR"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Économiques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50000"/>
                        </a:lnSpc>
                        <a:spcBef>
                          <a:spcPct val="20000"/>
                        </a:spcBef>
                        <a:spcAft>
                          <a:spcPct val="0"/>
                        </a:spcAft>
                        <a:buClrTx/>
                        <a:buSzTx/>
                        <a:buFontTx/>
                        <a:buChar char="•"/>
                        <a:tabLst/>
                      </a:pPr>
                      <a:r>
                        <a:rPr kumimoji="0" lang="fr-FR" altLang="fr-FR"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Taux de croissance de l'économie</a:t>
                      </a:r>
                    </a:p>
                    <a:p>
                      <a:pPr marL="0" marR="0" lvl="0" indent="0" algn="l" defTabSz="914400" rtl="0" eaLnBrk="1" fontAlgn="base" latinLnBrk="0" hangingPunct="1">
                        <a:lnSpc>
                          <a:spcPct val="50000"/>
                        </a:lnSpc>
                        <a:spcBef>
                          <a:spcPct val="20000"/>
                        </a:spcBef>
                        <a:spcAft>
                          <a:spcPct val="0"/>
                        </a:spcAft>
                        <a:buClrTx/>
                        <a:buSzTx/>
                        <a:buFontTx/>
                        <a:buChar char="•"/>
                        <a:tabLst/>
                      </a:pPr>
                      <a:r>
                        <a:rPr kumimoji="0" lang="fr-FR" altLang="fr-FR"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Prix du carburant</a:t>
                      </a:r>
                      <a:r>
                        <a:rPr kumimoji="0" lang="fr-FR" altLang="fr-FR"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GB" altLang="fr-FR"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03382">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Sociologiques</a:t>
                      </a:r>
                    </a:p>
                    <a:p>
                      <a:pPr marL="0" marR="0" lvl="0" indent="0" algn="l" defTabSz="914400" rtl="0" eaLnBrk="1" fontAlgn="base" latinLnBrk="0" hangingPunct="1">
                        <a:lnSpc>
                          <a:spcPct val="60000"/>
                        </a:lnSpc>
                        <a:spcBef>
                          <a:spcPct val="20000"/>
                        </a:spcBef>
                        <a:spcAft>
                          <a:spcPct val="0"/>
                        </a:spcAft>
                        <a:buClrTx/>
                        <a:buSzTx/>
                        <a:buFontTx/>
                        <a:buChar char="•"/>
                        <a:tabLst/>
                      </a:pPr>
                      <a:r>
                        <a:rPr kumimoji="0" lang="fr-FR" altLang="fr-FR"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Accroissement des voyages des seniors.</a:t>
                      </a:r>
                    </a:p>
                    <a:p>
                      <a:pPr marL="0" marR="0" lvl="0" indent="0" algn="l" defTabSz="914400" rtl="0" eaLnBrk="1" fontAlgn="base" latinLnBrk="0" hangingPunct="1">
                        <a:lnSpc>
                          <a:spcPct val="60000"/>
                        </a:lnSpc>
                        <a:spcBef>
                          <a:spcPct val="20000"/>
                        </a:spcBef>
                        <a:spcAft>
                          <a:spcPct val="0"/>
                        </a:spcAft>
                        <a:buClrTx/>
                        <a:buSzTx/>
                        <a:buFontTx/>
                        <a:buChar char="•"/>
                        <a:tabLst/>
                      </a:pPr>
                      <a:r>
                        <a:rPr kumimoji="0" lang="fr-FR" altLang="fr-FR"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Échanges internationaux d'étudiants</a:t>
                      </a:r>
                      <a:r>
                        <a:rPr kumimoji="0" lang="fr-FR" altLang="fr-FR"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GB" altLang="fr-FR"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Technologiques</a:t>
                      </a:r>
                      <a:endParaRPr kumimoji="0" lang="fr-FR" altLang="fr-FR"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Moteurs plus efficients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Utilisation de nouveaux matériaux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Technologies de contrôles de sécurité </a:t>
                      </a:r>
                      <a:endParaRPr kumimoji="0" lang="en-GB" altLang="fr-FR"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03382">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Environnementales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 Limitations de l</a:t>
                      </a:r>
                      <a:r>
                        <a:rPr kumimoji="0" lang="ja-JP" altLang="fr-FR"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fr-FR" altLang="ja-JP"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émission de CO2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 Normes sur les nuisances sonores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 Restrictions des extensions portuaires </a:t>
                      </a:r>
                      <a:endParaRPr kumimoji="0" lang="en-GB" altLang="fr-FR"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Légales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Restrictions sur les fusions et acquisitions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Droits d'acquis privilégies aux grands aéroports pour certaines compagnies </a:t>
                      </a:r>
                      <a:endParaRPr kumimoji="0" lang="en-GB" altLang="fr-FR"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2800691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985F678-EC4B-0041-9811-440A3EC05B81}"/>
              </a:ext>
            </a:extLst>
          </p:cNvPr>
          <p:cNvSpPr>
            <a:spLocks noGrp="1" noChangeArrowheads="1"/>
          </p:cNvSpPr>
          <p:nvPr>
            <p:ph type="title"/>
          </p:nvPr>
        </p:nvSpPr>
        <p:spPr>
          <a:xfrm>
            <a:off x="1774826" y="115888"/>
            <a:ext cx="8640763" cy="1143000"/>
          </a:xfrm>
        </p:spPr>
        <p:txBody>
          <a:bodyPr/>
          <a:lstStyle/>
          <a:p>
            <a:pPr algn="l" eaLnBrk="1" hangingPunct="1">
              <a:defRPr/>
            </a:pPr>
            <a:r>
              <a:rPr lang="fr-FR" altLang="fr-FR" sz="1600">
                <a:solidFill>
                  <a:srgbClr val="990000"/>
                </a:solidFill>
                <a:effectLst>
                  <a:outerShdw blurRad="38100" dist="38100" dir="2700000" algn="tl">
                    <a:srgbClr val="C0C0C0"/>
                  </a:outerShdw>
                </a:effectLst>
                <a:ea typeface="ＭＳ Ｐゴシック" panose="020B0600070205080204" pitchFamily="34" charset="-128"/>
              </a:rPr>
              <a:t>1ère partie : comprendre ce qu'est la stratégie / 2. Le diagnostic stratégique</a:t>
            </a:r>
            <a:r>
              <a:rPr lang="fr-FR" altLang="fr-FR" sz="1600">
                <a:effectLst>
                  <a:outerShdw blurRad="38100" dist="38100" dir="2700000" algn="tl">
                    <a:srgbClr val="C0C0C0"/>
                  </a:outerShdw>
                </a:effectLst>
                <a:ea typeface="ＭＳ Ｐゴシック" panose="020B0600070205080204" pitchFamily="34" charset="-128"/>
              </a:rPr>
              <a:t> </a:t>
            </a:r>
            <a:br>
              <a:rPr lang="fr-FR" altLang="fr-FR" sz="1600">
                <a:effectLst>
                  <a:outerShdw blurRad="38100" dist="38100" dir="2700000" algn="tl">
                    <a:srgbClr val="C0C0C0"/>
                  </a:outerShdw>
                </a:effectLst>
                <a:ea typeface="ＭＳ Ｐゴシック" panose="020B0600070205080204" pitchFamily="34" charset="-128"/>
              </a:rPr>
            </a:br>
            <a:r>
              <a:rPr lang="fr-FR" altLang="fr-FR" sz="2800">
                <a:solidFill>
                  <a:srgbClr val="990000"/>
                </a:solidFill>
                <a:effectLst>
                  <a:outerShdw blurRad="38100" dist="38100" dir="2700000" algn="tl">
                    <a:srgbClr val="C0C0C0"/>
                  </a:outerShdw>
                </a:effectLst>
                <a:ea typeface="ＭＳ Ｐゴシック" panose="020B0600070205080204" pitchFamily="34" charset="-128"/>
              </a:rPr>
              <a:t>Second niveau d'analyse: les concurrents et les marchés</a:t>
            </a:r>
            <a:r>
              <a:rPr lang="fr-FR" altLang="fr-FR" sz="1400">
                <a:ea typeface="ＭＳ Ｐゴシック" panose="020B0600070205080204" pitchFamily="34" charset="-128"/>
              </a:rPr>
              <a:t> </a:t>
            </a:r>
            <a:endParaRPr lang="en-GB" altLang="fr-FR" sz="1400">
              <a:ea typeface="ＭＳ Ｐゴシック" panose="020B0600070205080204" pitchFamily="34" charset="-128"/>
            </a:endParaRPr>
          </a:p>
        </p:txBody>
      </p:sp>
      <p:sp>
        <p:nvSpPr>
          <p:cNvPr id="130050" name="Text Box 4">
            <a:extLst>
              <a:ext uri="{FF2B5EF4-FFF2-40B4-BE49-F238E27FC236}">
                <a16:creationId xmlns:a16="http://schemas.microsoft.com/office/drawing/2014/main" id="{57C0DDF3-D694-E648-A9A5-8908A4D51157}"/>
              </a:ext>
            </a:extLst>
          </p:cNvPr>
          <p:cNvSpPr txBox="1">
            <a:spLocks noChangeArrowheads="1"/>
          </p:cNvSpPr>
          <p:nvPr/>
        </p:nvSpPr>
        <p:spPr bwMode="auto">
          <a:xfrm>
            <a:off x="1703389" y="1268413"/>
            <a:ext cx="8785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t>Il comprend non seulement l'intensité de la concurrence avec les acteurs déjà en place, mais aussi d'autres facteurs </a:t>
            </a:r>
          </a:p>
        </p:txBody>
      </p:sp>
      <p:sp>
        <p:nvSpPr>
          <p:cNvPr id="130051" name="Oval 5">
            <a:extLst>
              <a:ext uri="{FF2B5EF4-FFF2-40B4-BE49-F238E27FC236}">
                <a16:creationId xmlns:a16="http://schemas.microsoft.com/office/drawing/2014/main" id="{4828C10F-D2FF-7245-9914-497BE7E8F378}"/>
              </a:ext>
            </a:extLst>
          </p:cNvPr>
          <p:cNvSpPr>
            <a:spLocks noChangeArrowheads="1"/>
          </p:cNvSpPr>
          <p:nvPr/>
        </p:nvSpPr>
        <p:spPr bwMode="auto">
          <a:xfrm>
            <a:off x="2208214" y="1989139"/>
            <a:ext cx="7775575" cy="4535487"/>
          </a:xfrm>
          <a:prstGeom prst="ellipse">
            <a:avLst/>
          </a:prstGeom>
          <a:solidFill>
            <a:schemeClr val="accent2"/>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fr-FR" altLang="fr-FR" sz="1800"/>
          </a:p>
        </p:txBody>
      </p:sp>
      <p:sp>
        <p:nvSpPr>
          <p:cNvPr id="130052" name="Oval 6">
            <a:extLst>
              <a:ext uri="{FF2B5EF4-FFF2-40B4-BE49-F238E27FC236}">
                <a16:creationId xmlns:a16="http://schemas.microsoft.com/office/drawing/2014/main" id="{90E05603-7F7F-0748-A548-75BCDCE31CD1}"/>
              </a:ext>
            </a:extLst>
          </p:cNvPr>
          <p:cNvSpPr>
            <a:spLocks noChangeArrowheads="1"/>
          </p:cNvSpPr>
          <p:nvPr/>
        </p:nvSpPr>
        <p:spPr bwMode="auto">
          <a:xfrm>
            <a:off x="5232401" y="3429001"/>
            <a:ext cx="1655763" cy="1152525"/>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200">
                <a:solidFill>
                  <a:schemeClr val="accent2"/>
                </a:solidFill>
              </a:rPr>
              <a:t>INTENSITE </a:t>
            </a:r>
          </a:p>
          <a:p>
            <a:pPr algn="ctr" eaLnBrk="1" hangingPunct="1">
              <a:spcBef>
                <a:spcPct val="0"/>
              </a:spcBef>
              <a:buFontTx/>
              <a:buNone/>
            </a:pPr>
            <a:r>
              <a:rPr lang="fr-FR" altLang="fr-FR" sz="1200">
                <a:solidFill>
                  <a:schemeClr val="accent2"/>
                </a:solidFill>
              </a:rPr>
              <a:t>CONCURRENTIELLE</a:t>
            </a:r>
          </a:p>
        </p:txBody>
      </p:sp>
      <p:sp>
        <p:nvSpPr>
          <p:cNvPr id="130053" name="AutoShape 7">
            <a:extLst>
              <a:ext uri="{FF2B5EF4-FFF2-40B4-BE49-F238E27FC236}">
                <a16:creationId xmlns:a16="http://schemas.microsoft.com/office/drawing/2014/main" id="{E0AA0213-B3D0-C54A-8791-8B79DE87BFE6}"/>
              </a:ext>
            </a:extLst>
          </p:cNvPr>
          <p:cNvSpPr>
            <a:spLocks noChangeArrowheads="1"/>
          </p:cNvSpPr>
          <p:nvPr/>
        </p:nvSpPr>
        <p:spPr bwMode="auto">
          <a:xfrm rot="12800443">
            <a:off x="5303839" y="4652964"/>
            <a:ext cx="485775" cy="720725"/>
          </a:xfrm>
          <a:prstGeom prst="downArrow">
            <a:avLst>
              <a:gd name="adj1" fmla="val 50000"/>
              <a:gd name="adj2" fmla="val 37092"/>
            </a:avLst>
          </a:prstGeom>
          <a:solidFill>
            <a:srgbClr val="99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
        <p:nvSpPr>
          <p:cNvPr id="16397" name="Text Box 13">
            <a:extLst>
              <a:ext uri="{FF2B5EF4-FFF2-40B4-BE49-F238E27FC236}">
                <a16:creationId xmlns:a16="http://schemas.microsoft.com/office/drawing/2014/main" id="{3B80E750-7F1C-7040-AF44-961BAFCBDF85}"/>
              </a:ext>
            </a:extLst>
          </p:cNvPr>
          <p:cNvSpPr txBox="1">
            <a:spLocks noChangeArrowheads="1"/>
          </p:cNvSpPr>
          <p:nvPr/>
        </p:nvSpPr>
        <p:spPr bwMode="auto">
          <a:xfrm>
            <a:off x="4079876" y="5373688"/>
            <a:ext cx="20304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400">
                <a:solidFill>
                  <a:schemeClr val="bg1"/>
                </a:solidFill>
              </a:rPr>
              <a:t>Menace des produits ou services </a:t>
            </a:r>
          </a:p>
          <a:p>
            <a:pPr eaLnBrk="1" hangingPunct="1">
              <a:spcBef>
                <a:spcPct val="0"/>
              </a:spcBef>
              <a:buFontTx/>
              <a:buNone/>
            </a:pPr>
            <a:r>
              <a:rPr lang="fr-FR" altLang="fr-FR" sz="1400">
                <a:solidFill>
                  <a:schemeClr val="bg1"/>
                </a:solidFill>
              </a:rPr>
              <a:t>substituables </a:t>
            </a:r>
          </a:p>
        </p:txBody>
      </p:sp>
      <p:sp>
        <p:nvSpPr>
          <p:cNvPr id="16398" name="Text Box 14">
            <a:extLst>
              <a:ext uri="{FF2B5EF4-FFF2-40B4-BE49-F238E27FC236}">
                <a16:creationId xmlns:a16="http://schemas.microsoft.com/office/drawing/2014/main" id="{2A8B4D3A-EF54-3447-9084-4FBD8A7C2A92}"/>
              </a:ext>
            </a:extLst>
          </p:cNvPr>
          <p:cNvSpPr txBox="1">
            <a:spLocks noChangeArrowheads="1"/>
          </p:cNvSpPr>
          <p:nvPr/>
        </p:nvSpPr>
        <p:spPr bwMode="auto">
          <a:xfrm>
            <a:off x="5232400" y="2119313"/>
            <a:ext cx="16962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400">
                <a:solidFill>
                  <a:schemeClr val="bg1"/>
                </a:solidFill>
              </a:rPr>
              <a:t>    Menace des</a:t>
            </a:r>
          </a:p>
          <a:p>
            <a:pPr eaLnBrk="1" hangingPunct="1">
              <a:spcBef>
                <a:spcPct val="0"/>
              </a:spcBef>
              <a:buFontTx/>
              <a:buNone/>
            </a:pPr>
            <a:r>
              <a:rPr lang="fr-FR" altLang="fr-FR" sz="1400">
                <a:solidFill>
                  <a:schemeClr val="bg1"/>
                </a:solidFill>
              </a:rPr>
              <a:t> entrants potentiels</a:t>
            </a:r>
          </a:p>
        </p:txBody>
      </p:sp>
      <p:sp>
        <p:nvSpPr>
          <p:cNvPr id="16399" name="Text Box 15">
            <a:extLst>
              <a:ext uri="{FF2B5EF4-FFF2-40B4-BE49-F238E27FC236}">
                <a16:creationId xmlns:a16="http://schemas.microsoft.com/office/drawing/2014/main" id="{85173974-1AA9-FB4E-A582-5462C83A31EA}"/>
              </a:ext>
            </a:extLst>
          </p:cNvPr>
          <p:cNvSpPr txBox="1">
            <a:spLocks noChangeArrowheads="1"/>
          </p:cNvSpPr>
          <p:nvPr/>
        </p:nvSpPr>
        <p:spPr bwMode="auto">
          <a:xfrm>
            <a:off x="7896225" y="3789363"/>
            <a:ext cx="135806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400">
                <a:solidFill>
                  <a:schemeClr val="bg1"/>
                </a:solidFill>
              </a:rPr>
              <a:t>Pouvoir de </a:t>
            </a:r>
          </a:p>
          <a:p>
            <a:pPr eaLnBrk="1" hangingPunct="1">
              <a:spcBef>
                <a:spcPct val="0"/>
              </a:spcBef>
              <a:buFontTx/>
              <a:buNone/>
            </a:pPr>
            <a:r>
              <a:rPr lang="fr-FR" altLang="fr-FR" sz="1400">
                <a:solidFill>
                  <a:schemeClr val="bg1"/>
                </a:solidFill>
              </a:rPr>
              <a:t>négociation </a:t>
            </a:r>
          </a:p>
          <a:p>
            <a:pPr eaLnBrk="1" hangingPunct="1">
              <a:spcBef>
                <a:spcPct val="0"/>
              </a:spcBef>
              <a:buFontTx/>
              <a:buNone/>
            </a:pPr>
            <a:r>
              <a:rPr lang="fr-FR" altLang="fr-FR" sz="1400">
                <a:solidFill>
                  <a:schemeClr val="bg1"/>
                </a:solidFill>
              </a:rPr>
              <a:t>des acheteurs </a:t>
            </a:r>
          </a:p>
        </p:txBody>
      </p:sp>
      <p:sp>
        <p:nvSpPr>
          <p:cNvPr id="16400" name="Text Box 16">
            <a:extLst>
              <a:ext uri="{FF2B5EF4-FFF2-40B4-BE49-F238E27FC236}">
                <a16:creationId xmlns:a16="http://schemas.microsoft.com/office/drawing/2014/main" id="{A3178239-E4EE-E848-B6E3-2D02A84FB279}"/>
              </a:ext>
            </a:extLst>
          </p:cNvPr>
          <p:cNvSpPr txBox="1">
            <a:spLocks noChangeArrowheads="1"/>
          </p:cNvSpPr>
          <p:nvPr/>
        </p:nvSpPr>
        <p:spPr bwMode="auto">
          <a:xfrm>
            <a:off x="2623641" y="3860800"/>
            <a:ext cx="154721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400">
                <a:solidFill>
                  <a:schemeClr val="bg1"/>
                </a:solidFill>
              </a:rPr>
              <a:t>Pouvoir de</a:t>
            </a:r>
          </a:p>
          <a:p>
            <a:pPr algn="ctr" eaLnBrk="1" hangingPunct="1">
              <a:spcBef>
                <a:spcPct val="0"/>
              </a:spcBef>
              <a:buFontTx/>
              <a:buNone/>
            </a:pPr>
            <a:r>
              <a:rPr lang="fr-FR" altLang="fr-FR" sz="1400">
                <a:solidFill>
                  <a:schemeClr val="bg1"/>
                </a:solidFill>
              </a:rPr>
              <a:t> négociation </a:t>
            </a:r>
          </a:p>
          <a:p>
            <a:pPr algn="ctr" eaLnBrk="1" hangingPunct="1">
              <a:spcBef>
                <a:spcPct val="0"/>
              </a:spcBef>
              <a:buFontTx/>
              <a:buNone/>
            </a:pPr>
            <a:r>
              <a:rPr lang="fr-FR" altLang="fr-FR" sz="1400">
                <a:solidFill>
                  <a:schemeClr val="bg1"/>
                </a:solidFill>
              </a:rPr>
              <a:t>des fournisseurs </a:t>
            </a:r>
          </a:p>
        </p:txBody>
      </p:sp>
      <p:sp>
        <p:nvSpPr>
          <p:cNvPr id="130058" name="AutoShape 17">
            <a:extLst>
              <a:ext uri="{FF2B5EF4-FFF2-40B4-BE49-F238E27FC236}">
                <a16:creationId xmlns:a16="http://schemas.microsoft.com/office/drawing/2014/main" id="{7DEFF03D-D258-CE4F-B9DB-2ADD48454872}"/>
              </a:ext>
            </a:extLst>
          </p:cNvPr>
          <p:cNvSpPr>
            <a:spLocks noChangeArrowheads="1"/>
          </p:cNvSpPr>
          <p:nvPr/>
        </p:nvSpPr>
        <p:spPr bwMode="auto">
          <a:xfrm rot="7733833">
            <a:off x="6573839" y="4606926"/>
            <a:ext cx="485775" cy="720725"/>
          </a:xfrm>
          <a:prstGeom prst="downArrow">
            <a:avLst>
              <a:gd name="adj1" fmla="val 50000"/>
              <a:gd name="adj2" fmla="val 37092"/>
            </a:avLst>
          </a:prstGeom>
          <a:solidFill>
            <a:srgbClr val="99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
        <p:nvSpPr>
          <p:cNvPr id="130059" name="AutoShape 18">
            <a:extLst>
              <a:ext uri="{FF2B5EF4-FFF2-40B4-BE49-F238E27FC236}">
                <a16:creationId xmlns:a16="http://schemas.microsoft.com/office/drawing/2014/main" id="{0D92F68C-D0AE-5D43-A245-5ED4906C436F}"/>
              </a:ext>
            </a:extLst>
          </p:cNvPr>
          <p:cNvSpPr>
            <a:spLocks noChangeArrowheads="1"/>
          </p:cNvSpPr>
          <p:nvPr/>
        </p:nvSpPr>
        <p:spPr bwMode="auto">
          <a:xfrm rot="16200000">
            <a:off x="4484689" y="3743326"/>
            <a:ext cx="485775" cy="720725"/>
          </a:xfrm>
          <a:prstGeom prst="downArrow">
            <a:avLst>
              <a:gd name="adj1" fmla="val 50000"/>
              <a:gd name="adj2" fmla="val 37092"/>
            </a:avLst>
          </a:prstGeom>
          <a:solidFill>
            <a:srgbClr val="99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
        <p:nvSpPr>
          <p:cNvPr id="130060" name="AutoShape 19">
            <a:extLst>
              <a:ext uri="{FF2B5EF4-FFF2-40B4-BE49-F238E27FC236}">
                <a16:creationId xmlns:a16="http://schemas.microsoft.com/office/drawing/2014/main" id="{C0FAD984-ADF2-D14D-8220-CAA506713D69}"/>
              </a:ext>
            </a:extLst>
          </p:cNvPr>
          <p:cNvSpPr>
            <a:spLocks noChangeArrowheads="1"/>
          </p:cNvSpPr>
          <p:nvPr/>
        </p:nvSpPr>
        <p:spPr bwMode="auto">
          <a:xfrm>
            <a:off x="5853114" y="2708276"/>
            <a:ext cx="485775" cy="720725"/>
          </a:xfrm>
          <a:prstGeom prst="downArrow">
            <a:avLst>
              <a:gd name="adj1" fmla="val 50000"/>
              <a:gd name="adj2" fmla="val 37092"/>
            </a:avLst>
          </a:prstGeom>
          <a:solidFill>
            <a:srgbClr val="99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
        <p:nvSpPr>
          <p:cNvPr id="130061" name="AutoShape 20">
            <a:extLst>
              <a:ext uri="{FF2B5EF4-FFF2-40B4-BE49-F238E27FC236}">
                <a16:creationId xmlns:a16="http://schemas.microsoft.com/office/drawing/2014/main" id="{DD3EF987-77D3-F749-81A1-F2966B4FF77C}"/>
              </a:ext>
            </a:extLst>
          </p:cNvPr>
          <p:cNvSpPr>
            <a:spLocks noChangeArrowheads="1"/>
          </p:cNvSpPr>
          <p:nvPr/>
        </p:nvSpPr>
        <p:spPr bwMode="auto">
          <a:xfrm rot="5400000">
            <a:off x="7366001" y="3887789"/>
            <a:ext cx="485775" cy="720725"/>
          </a:xfrm>
          <a:prstGeom prst="downArrow">
            <a:avLst>
              <a:gd name="adj1" fmla="val 50000"/>
              <a:gd name="adj2" fmla="val 37092"/>
            </a:avLst>
          </a:prstGeom>
          <a:solidFill>
            <a:srgbClr val="99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
        <p:nvSpPr>
          <p:cNvPr id="16405" name="Text Box 21">
            <a:extLst>
              <a:ext uri="{FF2B5EF4-FFF2-40B4-BE49-F238E27FC236}">
                <a16:creationId xmlns:a16="http://schemas.microsoft.com/office/drawing/2014/main" id="{DC89DBA0-654E-BF4B-A6B5-4ACAD1A887AC}"/>
              </a:ext>
            </a:extLst>
          </p:cNvPr>
          <p:cNvSpPr txBox="1">
            <a:spLocks noChangeArrowheads="1"/>
          </p:cNvSpPr>
          <p:nvPr/>
        </p:nvSpPr>
        <p:spPr bwMode="auto">
          <a:xfrm>
            <a:off x="6796088" y="5443538"/>
            <a:ext cx="14686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400">
                <a:solidFill>
                  <a:schemeClr val="bg1"/>
                </a:solidFill>
              </a:rPr>
              <a:t>Rôle des </a:t>
            </a:r>
          </a:p>
          <a:p>
            <a:pPr eaLnBrk="1" hangingPunct="1">
              <a:spcBef>
                <a:spcPct val="0"/>
              </a:spcBef>
              <a:buFontTx/>
              <a:buNone/>
            </a:pPr>
            <a:r>
              <a:rPr lang="fr-FR" altLang="fr-FR" sz="1400">
                <a:solidFill>
                  <a:schemeClr val="bg1"/>
                </a:solidFill>
              </a:rPr>
              <a:t>pouvoirs publics</a:t>
            </a:r>
          </a:p>
        </p:txBody>
      </p:sp>
      <p:sp>
        <p:nvSpPr>
          <p:cNvPr id="2" name="Espace réservé de la date 1">
            <a:extLst>
              <a:ext uri="{FF2B5EF4-FFF2-40B4-BE49-F238E27FC236}">
                <a16:creationId xmlns:a16="http://schemas.microsoft.com/office/drawing/2014/main" id="{2FC27D19-C6B8-4848-BE58-AD3182587B7F}"/>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74CEE92C-6200-0D46-B022-C2CA5DB324E4}"/>
              </a:ext>
            </a:extLst>
          </p:cNvPr>
          <p:cNvSpPr>
            <a:spLocks noGrp="1"/>
          </p:cNvSpPr>
          <p:nvPr>
            <p:ph type="sldNum" sz="quarter" idx="12"/>
          </p:nvPr>
        </p:nvSpPr>
        <p:spPr/>
        <p:txBody>
          <a:bodyPr/>
          <a:lstStyle/>
          <a:p>
            <a:fld id="{6D1A6996-9A38-354D-9398-FBE9F4077E8B}" type="slidenum">
              <a:rPr lang="fr-FR" smtClean="0"/>
              <a:t>164</a:t>
            </a:fld>
            <a:endParaRPr lang="fr-FR"/>
          </a:p>
        </p:txBody>
      </p:sp>
    </p:spTree>
    <p:extLst>
      <p:ext uri="{BB962C8B-B14F-4D97-AF65-F5344CB8AC3E}">
        <p14:creationId xmlns:p14="http://schemas.microsoft.com/office/powerpoint/2010/main" val="1247525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9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9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4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7" grpId="0"/>
      <p:bldP spid="16398" grpId="0"/>
      <p:bldP spid="16399" grpId="0"/>
      <p:bldP spid="16400" grpId="0"/>
      <p:bldP spid="16405"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82A3968-C107-7742-9127-DD65A9162DF7}"/>
              </a:ext>
            </a:extLst>
          </p:cNvPr>
          <p:cNvSpPr>
            <a:spLocks noGrp="1" noChangeArrowheads="1"/>
          </p:cNvSpPr>
          <p:nvPr>
            <p:ph type="title"/>
          </p:nvPr>
        </p:nvSpPr>
        <p:spPr>
          <a:xfrm>
            <a:off x="1981200" y="115889"/>
            <a:ext cx="8229600" cy="865187"/>
          </a:xfrm>
        </p:spPr>
        <p:txBody>
          <a:bodyPr/>
          <a:lstStyle/>
          <a:p>
            <a:pPr algn="l" eaLnBrk="1" hangingPunct="1">
              <a:defRPr/>
            </a:pPr>
            <a:r>
              <a:rPr lang="fr-FR" altLang="fr-FR" sz="1400">
                <a:solidFill>
                  <a:srgbClr val="990000"/>
                </a:solidFill>
                <a:effectLst>
                  <a:outerShdw blurRad="38100" dist="38100" dir="2700000" algn="tl">
                    <a:srgbClr val="C0C0C0"/>
                  </a:outerShdw>
                </a:effectLst>
                <a:ea typeface="ＭＳ Ｐゴシック" panose="020B0600070205080204" pitchFamily="34" charset="-128"/>
              </a:rPr>
              <a:t>1ère partie : comprendre ce qu'est la stratégie / 2. Le diagnostic stratégique</a:t>
            </a:r>
            <a:r>
              <a:rPr lang="fr-FR" altLang="fr-FR" sz="1400">
                <a:solidFill>
                  <a:srgbClr val="990000"/>
                </a:solidFill>
                <a:ea typeface="ＭＳ Ｐゴシック" panose="020B0600070205080204" pitchFamily="34" charset="-128"/>
              </a:rPr>
              <a:t> </a:t>
            </a:r>
            <a:br>
              <a:rPr lang="fr-FR" altLang="fr-FR" sz="1400">
                <a:solidFill>
                  <a:srgbClr val="990000"/>
                </a:solidFill>
                <a:ea typeface="ＭＳ Ｐゴシック" panose="020B0600070205080204" pitchFamily="34" charset="-128"/>
              </a:rPr>
            </a:br>
            <a:r>
              <a:rPr lang="fr-FR" altLang="fr-FR" sz="2800">
                <a:solidFill>
                  <a:srgbClr val="990000"/>
                </a:solidFill>
                <a:effectLst>
                  <a:outerShdw blurRad="38100" dist="38100" dir="2700000" algn="tl">
                    <a:srgbClr val="C0C0C0"/>
                  </a:outerShdw>
                </a:effectLst>
                <a:ea typeface="ＭＳ Ｐゴシック" panose="020B0600070205080204" pitchFamily="34" charset="-128"/>
              </a:rPr>
              <a:t>Les menaces et opportunités</a:t>
            </a:r>
            <a:r>
              <a:rPr lang="fr-FR" altLang="fr-FR" sz="1400">
                <a:ea typeface="ＭＳ Ｐゴシック" panose="020B0600070205080204" pitchFamily="34" charset="-128"/>
              </a:rPr>
              <a:t> </a:t>
            </a:r>
            <a:endParaRPr lang="en-GB" altLang="fr-FR" sz="1400">
              <a:ea typeface="ＭＳ Ｐゴシック" panose="020B0600070205080204" pitchFamily="34" charset="-128"/>
            </a:endParaRPr>
          </a:p>
        </p:txBody>
      </p:sp>
      <p:sp>
        <p:nvSpPr>
          <p:cNvPr id="17411" name="Rectangle 3">
            <a:extLst>
              <a:ext uri="{FF2B5EF4-FFF2-40B4-BE49-F238E27FC236}">
                <a16:creationId xmlns:a16="http://schemas.microsoft.com/office/drawing/2014/main" id="{C019485C-203A-F64D-BB78-1A657D6BD186}"/>
              </a:ext>
            </a:extLst>
          </p:cNvPr>
          <p:cNvSpPr>
            <a:spLocks noGrp="1" noChangeArrowheads="1"/>
          </p:cNvSpPr>
          <p:nvPr>
            <p:ph type="body" idx="1"/>
          </p:nvPr>
        </p:nvSpPr>
        <p:spPr/>
        <p:txBody>
          <a:bodyPr/>
          <a:lstStyle/>
          <a:p>
            <a:pPr eaLnBrk="1" hangingPunct="1"/>
            <a:r>
              <a:rPr lang="fr-FR" altLang="fr-FR" sz="2000" b="1">
                <a:ea typeface="ＭＳ Ｐゴシック" panose="020B0600070205080204" pitchFamily="34" charset="-128"/>
              </a:rPr>
              <a:t>Comment les différents facteurs vus ci-dessus, ou leurs différentes combinaisons, peuvent-ils entraîner le succès ou l</a:t>
            </a:r>
            <a:r>
              <a:rPr lang="ja-JP" altLang="fr-FR" sz="2000" b="1">
                <a:ea typeface="ＭＳ Ｐゴシック" panose="020B0600070205080204" pitchFamily="34" charset="-128"/>
              </a:rPr>
              <a:t>‘</a:t>
            </a:r>
            <a:r>
              <a:rPr lang="fr-FR" altLang="ja-JP" sz="2000" b="1">
                <a:ea typeface="ＭＳ Ｐゴシック" panose="020B0600070205080204" pitchFamily="34" charset="-128"/>
              </a:rPr>
              <a:t>échec d'une stratégie ? </a:t>
            </a:r>
          </a:p>
          <a:p>
            <a:pPr eaLnBrk="1" hangingPunct="1">
              <a:buFontTx/>
              <a:buNone/>
            </a:pPr>
            <a:r>
              <a:rPr lang="fr-FR" altLang="fr-FR" sz="2000" b="1" i="1">
                <a:ea typeface="ＭＳ Ｐゴシック" panose="020B0600070205080204" pitchFamily="34" charset="-128"/>
              </a:rPr>
              <a:t>&gt; Ceci revient à identifier les menaces et les opportunités.</a:t>
            </a:r>
            <a:r>
              <a:rPr lang="fr-FR" altLang="fr-FR" sz="2000" b="1">
                <a:ea typeface="ＭＳ Ｐゴシック" panose="020B0600070205080204" pitchFamily="34" charset="-128"/>
              </a:rPr>
              <a:t> </a:t>
            </a:r>
          </a:p>
          <a:p>
            <a:pPr eaLnBrk="1" hangingPunct="1"/>
            <a:endParaRPr lang="fr-FR" altLang="fr-FR" sz="2000" b="1">
              <a:ea typeface="ＭＳ Ｐゴシック" panose="020B0600070205080204" pitchFamily="34" charset="-128"/>
            </a:endParaRPr>
          </a:p>
          <a:p>
            <a:pPr eaLnBrk="1" hangingPunct="1"/>
            <a:endParaRPr lang="fr-FR" altLang="fr-FR" sz="2000" b="1">
              <a:ea typeface="ＭＳ Ｐゴシック" panose="020B0600070205080204" pitchFamily="34" charset="-128"/>
            </a:endParaRPr>
          </a:p>
          <a:p>
            <a:pPr eaLnBrk="1" hangingPunct="1"/>
            <a:endParaRPr lang="fr-FR" altLang="fr-FR" sz="2000" b="1">
              <a:ea typeface="ＭＳ Ｐゴシック" panose="020B0600070205080204" pitchFamily="34" charset="-128"/>
            </a:endParaRPr>
          </a:p>
          <a:p>
            <a:pPr eaLnBrk="1" hangingPunct="1"/>
            <a:r>
              <a:rPr lang="fr-FR" altLang="fr-FR" sz="2000" b="1">
                <a:ea typeface="ＭＳ Ｐゴシック" panose="020B0600070205080204" pitchFamily="34" charset="-128"/>
              </a:rPr>
              <a:t>Risque de se concentrer sur les menaces, alors que l'enjeu est aussi d'identifier les opportunités.</a:t>
            </a:r>
          </a:p>
          <a:p>
            <a:pPr eaLnBrk="1" hangingPunct="1"/>
            <a:endParaRPr lang="fr-FR" altLang="fr-FR" sz="2000" b="1">
              <a:ea typeface="ＭＳ Ｐゴシック" panose="020B0600070205080204" pitchFamily="34" charset="-128"/>
            </a:endParaRPr>
          </a:p>
          <a:p>
            <a:pPr eaLnBrk="1" hangingPunct="1"/>
            <a:r>
              <a:rPr lang="fr-FR" altLang="fr-FR" sz="2000" b="1">
                <a:ea typeface="ＭＳ Ｐゴシック" panose="020B0600070205080204" pitchFamily="34" charset="-128"/>
              </a:rPr>
              <a:t> Exemple : identifier un espace stratégique (opportunité de marché insuffisamment exploitée par les concurrents.) </a:t>
            </a:r>
          </a:p>
          <a:p>
            <a:pPr eaLnBrk="1" hangingPunct="1"/>
            <a:endParaRPr lang="en-GB" altLang="fr-FR" sz="2000" b="1">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B7BFBD86-FAFC-2349-BDEC-28A41903D64B}"/>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D4061487-9316-D244-916D-6534C89DA2B2}"/>
              </a:ext>
            </a:extLst>
          </p:cNvPr>
          <p:cNvSpPr>
            <a:spLocks noGrp="1"/>
          </p:cNvSpPr>
          <p:nvPr>
            <p:ph type="sldNum" sz="quarter" idx="12"/>
          </p:nvPr>
        </p:nvSpPr>
        <p:spPr/>
        <p:txBody>
          <a:bodyPr/>
          <a:lstStyle/>
          <a:p>
            <a:fld id="{6D1A6996-9A38-354D-9398-FBE9F4077E8B}" type="slidenum">
              <a:rPr lang="fr-FR" smtClean="0"/>
              <a:t>165</a:t>
            </a:fld>
            <a:endParaRPr lang="fr-FR"/>
          </a:p>
        </p:txBody>
      </p:sp>
    </p:spTree>
    <p:extLst>
      <p:ext uri="{BB962C8B-B14F-4D97-AF65-F5344CB8AC3E}">
        <p14:creationId xmlns:p14="http://schemas.microsoft.com/office/powerpoint/2010/main" val="29969328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Picture 20">
            <a:extLst>
              <a:ext uri="{FF2B5EF4-FFF2-40B4-BE49-F238E27FC236}">
                <a16:creationId xmlns:a16="http://schemas.microsoft.com/office/drawing/2014/main" id="{A9BEE383-AEA5-5A4B-A1AF-B131BC9BDE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8664" y="908051"/>
            <a:ext cx="4859337"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6" name="Rectangle 2">
            <a:extLst>
              <a:ext uri="{FF2B5EF4-FFF2-40B4-BE49-F238E27FC236}">
                <a16:creationId xmlns:a16="http://schemas.microsoft.com/office/drawing/2014/main" id="{5319834F-1193-8C4B-A2ED-6CDE8BB338F0}"/>
              </a:ext>
            </a:extLst>
          </p:cNvPr>
          <p:cNvSpPr>
            <a:spLocks noChangeArrowheads="1"/>
          </p:cNvSpPr>
          <p:nvPr/>
        </p:nvSpPr>
        <p:spPr bwMode="auto">
          <a:xfrm>
            <a:off x="1919288" y="2565401"/>
            <a:ext cx="3384550" cy="3587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
        <p:nvSpPr>
          <p:cNvPr id="64515" name="Rectangle 3">
            <a:extLst>
              <a:ext uri="{FF2B5EF4-FFF2-40B4-BE49-F238E27FC236}">
                <a16:creationId xmlns:a16="http://schemas.microsoft.com/office/drawing/2014/main" id="{25A7B63A-BA14-B242-A1E9-CFE79635BCB0}"/>
              </a:ext>
            </a:extLst>
          </p:cNvPr>
          <p:cNvSpPr>
            <a:spLocks noGrp="1" noChangeArrowheads="1"/>
          </p:cNvSpPr>
          <p:nvPr>
            <p:ph type="title"/>
          </p:nvPr>
        </p:nvSpPr>
        <p:spPr>
          <a:xfrm>
            <a:off x="1847850" y="115889"/>
            <a:ext cx="8362950" cy="865187"/>
          </a:xfrm>
        </p:spPr>
        <p:txBody>
          <a:bodyPr/>
          <a:lstStyle/>
          <a:p>
            <a:pPr algn="l" eaLnBrk="1" hangingPunct="1">
              <a:defRPr/>
            </a:pPr>
            <a:r>
              <a:rPr lang="fr-FR" altLang="fr-FR" sz="1400" b="1">
                <a:solidFill>
                  <a:srgbClr val="990000"/>
                </a:solidFill>
                <a:effectLst>
                  <a:outerShdw blurRad="38100" dist="38100" dir="2700000" algn="tl">
                    <a:srgbClr val="C0C0C0"/>
                  </a:outerShdw>
                </a:effectLst>
                <a:ea typeface="ＭＳ Ｐゴシック" panose="020B0600070205080204" pitchFamily="34" charset="-128"/>
              </a:rPr>
              <a:t>1ère partie : comprendre ce qu'est la stratégie / </a:t>
            </a:r>
            <a:br>
              <a:rPr lang="fr-FR" altLang="fr-FR" sz="1400" b="1">
                <a:solidFill>
                  <a:srgbClr val="990000"/>
                </a:solidFill>
                <a:effectLst>
                  <a:outerShdw blurRad="38100" dist="38100" dir="2700000" algn="tl">
                    <a:srgbClr val="C0C0C0"/>
                  </a:outerShdw>
                </a:effectLst>
                <a:ea typeface="ＭＳ Ｐゴシック" panose="020B0600070205080204" pitchFamily="34" charset="-128"/>
              </a:rPr>
            </a:br>
            <a:r>
              <a:rPr lang="fr-FR" altLang="fr-FR" sz="2800" b="1">
                <a:solidFill>
                  <a:srgbClr val="990000"/>
                </a:solidFill>
                <a:effectLst>
                  <a:outerShdw blurRad="38100" dist="38100" dir="2700000" algn="tl">
                    <a:srgbClr val="C0C0C0"/>
                  </a:outerShdw>
                </a:effectLst>
                <a:ea typeface="ＭＳ Ｐゴシック" panose="020B0600070205080204" pitchFamily="34" charset="-128"/>
              </a:rPr>
              <a:t>3. La déclinaison de la stratégie</a:t>
            </a:r>
            <a:endParaRPr lang="fr-FR" altLang="fr-FR">
              <a:solidFill>
                <a:srgbClr val="990000"/>
              </a:solidFill>
              <a:ea typeface="ＭＳ Ｐゴシック" panose="020B0600070205080204" pitchFamily="34" charset="-128"/>
            </a:endParaRPr>
          </a:p>
        </p:txBody>
      </p:sp>
      <p:sp>
        <p:nvSpPr>
          <p:cNvPr id="134148" name="Text Box 5">
            <a:extLst>
              <a:ext uri="{FF2B5EF4-FFF2-40B4-BE49-F238E27FC236}">
                <a16:creationId xmlns:a16="http://schemas.microsoft.com/office/drawing/2014/main" id="{AA100F2F-6508-5D44-813D-0E4FD1381549}"/>
              </a:ext>
            </a:extLst>
          </p:cNvPr>
          <p:cNvSpPr txBox="1">
            <a:spLocks noChangeArrowheads="1"/>
          </p:cNvSpPr>
          <p:nvPr/>
        </p:nvSpPr>
        <p:spPr bwMode="auto">
          <a:xfrm>
            <a:off x="1631950" y="1412875"/>
            <a:ext cx="358303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AutoNum type="arabicPeriod"/>
            </a:pPr>
            <a:r>
              <a:rPr lang="fr-FR" altLang="fr-FR" sz="1800"/>
              <a:t>Qu'est-ce que la stratégie ?</a:t>
            </a:r>
          </a:p>
          <a:p>
            <a:pPr eaLnBrk="1" hangingPunct="1">
              <a:spcBef>
                <a:spcPct val="0"/>
              </a:spcBef>
              <a:buFontTx/>
              <a:buAutoNum type="arabicPeriod"/>
            </a:pPr>
            <a:endParaRPr lang="fr-FR" altLang="fr-FR" sz="1800"/>
          </a:p>
          <a:p>
            <a:pPr eaLnBrk="1" hangingPunct="1">
              <a:spcBef>
                <a:spcPct val="0"/>
              </a:spcBef>
              <a:buFontTx/>
              <a:buAutoNum type="arabicPeriod"/>
            </a:pPr>
            <a:r>
              <a:rPr lang="fr-FR" altLang="fr-FR" sz="1800"/>
              <a:t>Le diagnostic stratégique</a:t>
            </a:r>
          </a:p>
          <a:p>
            <a:pPr eaLnBrk="1" hangingPunct="1">
              <a:spcBef>
                <a:spcPct val="0"/>
              </a:spcBef>
              <a:buFontTx/>
              <a:buAutoNum type="arabicPeriod"/>
            </a:pPr>
            <a:endParaRPr lang="fr-FR" altLang="fr-FR" sz="1800"/>
          </a:p>
          <a:p>
            <a:pPr eaLnBrk="1" hangingPunct="1">
              <a:spcBef>
                <a:spcPct val="0"/>
              </a:spcBef>
              <a:buFontTx/>
              <a:buAutoNum type="arabicPeriod"/>
            </a:pPr>
            <a:r>
              <a:rPr lang="fr-FR" altLang="fr-FR" sz="1800"/>
              <a:t>La déclinaison de la stratégie </a:t>
            </a:r>
          </a:p>
        </p:txBody>
      </p:sp>
      <p:sp>
        <p:nvSpPr>
          <p:cNvPr id="64518" name="AutoShape 6">
            <a:extLst>
              <a:ext uri="{FF2B5EF4-FFF2-40B4-BE49-F238E27FC236}">
                <a16:creationId xmlns:a16="http://schemas.microsoft.com/office/drawing/2014/main" id="{CECF2956-65DF-264B-95BF-2B91DB147E25}"/>
              </a:ext>
            </a:extLst>
          </p:cNvPr>
          <p:cNvSpPr>
            <a:spLocks noChangeArrowheads="1"/>
          </p:cNvSpPr>
          <p:nvPr/>
        </p:nvSpPr>
        <p:spPr bwMode="auto">
          <a:xfrm>
            <a:off x="8113714" y="3716339"/>
            <a:ext cx="287337" cy="471487"/>
          </a:xfrm>
          <a:prstGeom prst="downArrow">
            <a:avLst>
              <a:gd name="adj1" fmla="val 50000"/>
              <a:gd name="adj2" fmla="val 41022"/>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
        <p:nvSpPr>
          <p:cNvPr id="64519" name="AutoShape 7">
            <a:extLst>
              <a:ext uri="{FF2B5EF4-FFF2-40B4-BE49-F238E27FC236}">
                <a16:creationId xmlns:a16="http://schemas.microsoft.com/office/drawing/2014/main" id="{D8BB6C5C-51DB-7D42-874B-C12FF00735CE}"/>
              </a:ext>
            </a:extLst>
          </p:cNvPr>
          <p:cNvSpPr>
            <a:spLocks noChangeArrowheads="1"/>
          </p:cNvSpPr>
          <p:nvPr/>
        </p:nvSpPr>
        <p:spPr bwMode="auto">
          <a:xfrm>
            <a:off x="8112125" y="1773239"/>
            <a:ext cx="287338" cy="471487"/>
          </a:xfrm>
          <a:prstGeom prst="downArrow">
            <a:avLst>
              <a:gd name="adj1" fmla="val 50000"/>
              <a:gd name="adj2" fmla="val 41022"/>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
        <p:nvSpPr>
          <p:cNvPr id="64520" name="AutoShape 8">
            <a:extLst>
              <a:ext uri="{FF2B5EF4-FFF2-40B4-BE49-F238E27FC236}">
                <a16:creationId xmlns:a16="http://schemas.microsoft.com/office/drawing/2014/main" id="{FBE20F0B-4401-A74B-957A-CB7102EFA33B}"/>
              </a:ext>
            </a:extLst>
          </p:cNvPr>
          <p:cNvSpPr>
            <a:spLocks noChangeArrowheads="1"/>
          </p:cNvSpPr>
          <p:nvPr/>
        </p:nvSpPr>
        <p:spPr bwMode="auto">
          <a:xfrm>
            <a:off x="8113714" y="2708275"/>
            <a:ext cx="287337" cy="471488"/>
          </a:xfrm>
          <a:prstGeom prst="downArrow">
            <a:avLst>
              <a:gd name="adj1" fmla="val 50000"/>
              <a:gd name="adj2" fmla="val 41022"/>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
        <p:nvSpPr>
          <p:cNvPr id="64522" name="Text Box 10">
            <a:extLst>
              <a:ext uri="{FF2B5EF4-FFF2-40B4-BE49-F238E27FC236}">
                <a16:creationId xmlns:a16="http://schemas.microsoft.com/office/drawing/2014/main" id="{F9B655A8-2007-C74A-A3B0-56D721A24455}"/>
              </a:ext>
            </a:extLst>
          </p:cNvPr>
          <p:cNvSpPr txBox="1">
            <a:spLocks noChangeArrowheads="1"/>
          </p:cNvSpPr>
          <p:nvPr/>
        </p:nvSpPr>
        <p:spPr bwMode="auto">
          <a:xfrm>
            <a:off x="6816725" y="1341438"/>
            <a:ext cx="2678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solidFill>
                  <a:schemeClr val="accent2"/>
                </a:solidFill>
              </a:rPr>
              <a:t>Stratégie de l'entreprise</a:t>
            </a:r>
            <a:r>
              <a:rPr lang="fr-FR" altLang="fr-FR" sz="1800"/>
              <a:t> </a:t>
            </a:r>
          </a:p>
        </p:txBody>
      </p:sp>
      <p:sp>
        <p:nvSpPr>
          <p:cNvPr id="64523" name="Text Box 11">
            <a:extLst>
              <a:ext uri="{FF2B5EF4-FFF2-40B4-BE49-F238E27FC236}">
                <a16:creationId xmlns:a16="http://schemas.microsoft.com/office/drawing/2014/main" id="{B3484049-C545-9041-B381-0B48FA9B9804}"/>
              </a:ext>
            </a:extLst>
          </p:cNvPr>
          <p:cNvSpPr txBox="1">
            <a:spLocks noChangeArrowheads="1"/>
          </p:cNvSpPr>
          <p:nvPr/>
        </p:nvSpPr>
        <p:spPr bwMode="auto">
          <a:xfrm>
            <a:off x="6311900" y="2349500"/>
            <a:ext cx="36599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solidFill>
                  <a:schemeClr val="accent2"/>
                </a:solidFill>
              </a:rPr>
              <a:t>Stratégies par domaine d</a:t>
            </a:r>
            <a:r>
              <a:rPr lang="ja-JP" altLang="fr-FR" sz="1800">
                <a:solidFill>
                  <a:schemeClr val="accent2"/>
                </a:solidFill>
              </a:rPr>
              <a:t>’</a:t>
            </a:r>
            <a:r>
              <a:rPr lang="fr-FR" altLang="ja-JP" sz="1800">
                <a:solidFill>
                  <a:schemeClr val="accent2"/>
                </a:solidFill>
              </a:rPr>
              <a:t>activité</a:t>
            </a:r>
            <a:r>
              <a:rPr lang="fr-FR" altLang="ja-JP" sz="1800"/>
              <a:t> </a:t>
            </a:r>
            <a:endParaRPr lang="fr-FR" altLang="fr-FR" sz="1800"/>
          </a:p>
        </p:txBody>
      </p:sp>
      <p:sp>
        <p:nvSpPr>
          <p:cNvPr id="64524" name="Text Box 12">
            <a:extLst>
              <a:ext uri="{FF2B5EF4-FFF2-40B4-BE49-F238E27FC236}">
                <a16:creationId xmlns:a16="http://schemas.microsoft.com/office/drawing/2014/main" id="{DB7DB41F-0451-3649-98F9-3334A9DB04B8}"/>
              </a:ext>
            </a:extLst>
          </p:cNvPr>
          <p:cNvSpPr txBox="1">
            <a:spLocks noChangeArrowheads="1"/>
          </p:cNvSpPr>
          <p:nvPr/>
        </p:nvSpPr>
        <p:spPr bwMode="auto">
          <a:xfrm>
            <a:off x="6672264" y="3357563"/>
            <a:ext cx="29161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solidFill>
                  <a:schemeClr val="accent2"/>
                </a:solidFill>
              </a:rPr>
              <a:t>Stratégies opérationnelles </a:t>
            </a:r>
          </a:p>
        </p:txBody>
      </p:sp>
      <p:sp>
        <p:nvSpPr>
          <p:cNvPr id="64525" name="Text Box 13">
            <a:extLst>
              <a:ext uri="{FF2B5EF4-FFF2-40B4-BE49-F238E27FC236}">
                <a16:creationId xmlns:a16="http://schemas.microsoft.com/office/drawing/2014/main" id="{8035A693-D79A-5443-B2B7-42B02DA5D8B1}"/>
              </a:ext>
            </a:extLst>
          </p:cNvPr>
          <p:cNvSpPr txBox="1">
            <a:spLocks noChangeArrowheads="1"/>
          </p:cNvSpPr>
          <p:nvPr/>
        </p:nvSpPr>
        <p:spPr bwMode="auto">
          <a:xfrm>
            <a:off x="6959600" y="4292600"/>
            <a:ext cx="24160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solidFill>
                  <a:schemeClr val="accent2"/>
                </a:solidFill>
              </a:rPr>
              <a:t>Objectifs par fonction </a:t>
            </a:r>
          </a:p>
        </p:txBody>
      </p:sp>
      <p:sp>
        <p:nvSpPr>
          <p:cNvPr id="64526" name="Text Box 14">
            <a:extLst>
              <a:ext uri="{FF2B5EF4-FFF2-40B4-BE49-F238E27FC236}">
                <a16:creationId xmlns:a16="http://schemas.microsoft.com/office/drawing/2014/main" id="{96F897B3-9571-774F-985B-E48FB9E8244E}"/>
              </a:ext>
            </a:extLst>
          </p:cNvPr>
          <p:cNvSpPr txBox="1">
            <a:spLocks noChangeArrowheads="1"/>
          </p:cNvSpPr>
          <p:nvPr/>
        </p:nvSpPr>
        <p:spPr bwMode="auto">
          <a:xfrm>
            <a:off x="6997700" y="5373688"/>
            <a:ext cx="22878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solidFill>
                  <a:schemeClr val="accent2"/>
                </a:solidFill>
              </a:rPr>
              <a:t>Objectifs individuels </a:t>
            </a:r>
          </a:p>
        </p:txBody>
      </p:sp>
      <p:sp>
        <p:nvSpPr>
          <p:cNvPr id="64527" name="AutoShape 15">
            <a:extLst>
              <a:ext uri="{FF2B5EF4-FFF2-40B4-BE49-F238E27FC236}">
                <a16:creationId xmlns:a16="http://schemas.microsoft.com/office/drawing/2014/main" id="{0628D7B2-7195-014D-B38D-95568CB2AF1A}"/>
              </a:ext>
            </a:extLst>
          </p:cNvPr>
          <p:cNvSpPr>
            <a:spLocks noChangeArrowheads="1"/>
          </p:cNvSpPr>
          <p:nvPr/>
        </p:nvSpPr>
        <p:spPr bwMode="auto">
          <a:xfrm>
            <a:off x="8112125" y="4724400"/>
            <a:ext cx="287338" cy="471488"/>
          </a:xfrm>
          <a:prstGeom prst="downArrow">
            <a:avLst>
              <a:gd name="adj1" fmla="val 50000"/>
              <a:gd name="adj2" fmla="val 41022"/>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
        <p:nvSpPr>
          <p:cNvPr id="134158" name="Rectangle 16">
            <a:extLst>
              <a:ext uri="{FF2B5EF4-FFF2-40B4-BE49-F238E27FC236}">
                <a16:creationId xmlns:a16="http://schemas.microsoft.com/office/drawing/2014/main" id="{2CC314F2-CFCB-6D42-8DDB-A428B915B6D1}"/>
              </a:ext>
            </a:extLst>
          </p:cNvPr>
          <p:cNvSpPr>
            <a:spLocks noChangeArrowheads="1"/>
          </p:cNvSpPr>
          <p:nvPr/>
        </p:nvSpPr>
        <p:spPr bwMode="auto">
          <a:xfrm>
            <a:off x="1524001" y="3290502"/>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
        <p:nvSpPr>
          <p:cNvPr id="134159" name="Rectangle 17">
            <a:extLst>
              <a:ext uri="{FF2B5EF4-FFF2-40B4-BE49-F238E27FC236}">
                <a16:creationId xmlns:a16="http://schemas.microsoft.com/office/drawing/2014/main" id="{989B1085-4951-1E4F-AFB6-A3F27177F13C}"/>
              </a:ext>
            </a:extLst>
          </p:cNvPr>
          <p:cNvSpPr>
            <a:spLocks noChangeArrowheads="1"/>
          </p:cNvSpPr>
          <p:nvPr/>
        </p:nvSpPr>
        <p:spPr bwMode="auto">
          <a:xfrm>
            <a:off x="1524001" y="3290502"/>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
        <p:nvSpPr>
          <p:cNvPr id="134160" name="Rectangle 18">
            <a:extLst>
              <a:ext uri="{FF2B5EF4-FFF2-40B4-BE49-F238E27FC236}">
                <a16:creationId xmlns:a16="http://schemas.microsoft.com/office/drawing/2014/main" id="{C06B122C-EE0B-BA45-9D2C-9C5322D45D88}"/>
              </a:ext>
            </a:extLst>
          </p:cNvPr>
          <p:cNvSpPr>
            <a:spLocks noChangeArrowheads="1"/>
          </p:cNvSpPr>
          <p:nvPr/>
        </p:nvSpPr>
        <p:spPr bwMode="auto">
          <a:xfrm>
            <a:off x="1524001" y="3290502"/>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
        <p:nvSpPr>
          <p:cNvPr id="2" name="Espace réservé de la date 1">
            <a:extLst>
              <a:ext uri="{FF2B5EF4-FFF2-40B4-BE49-F238E27FC236}">
                <a16:creationId xmlns:a16="http://schemas.microsoft.com/office/drawing/2014/main" id="{8BA26C57-9CF7-A441-933F-F5DFA5BA1F52}"/>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FEDD5852-23D0-9648-B6C1-D81E14A6544B}"/>
              </a:ext>
            </a:extLst>
          </p:cNvPr>
          <p:cNvSpPr>
            <a:spLocks noGrp="1"/>
          </p:cNvSpPr>
          <p:nvPr>
            <p:ph type="sldNum" sz="quarter" idx="12"/>
          </p:nvPr>
        </p:nvSpPr>
        <p:spPr/>
        <p:txBody>
          <a:bodyPr/>
          <a:lstStyle/>
          <a:p>
            <a:fld id="{6D1A6996-9A38-354D-9398-FBE9F4077E8B}" type="slidenum">
              <a:rPr lang="fr-FR" smtClean="0"/>
              <a:t>166</a:t>
            </a:fld>
            <a:endParaRPr lang="fr-FR"/>
          </a:p>
        </p:txBody>
      </p:sp>
    </p:spTree>
    <p:extLst>
      <p:ext uri="{BB962C8B-B14F-4D97-AF65-F5344CB8AC3E}">
        <p14:creationId xmlns:p14="http://schemas.microsoft.com/office/powerpoint/2010/main" val="331812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51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45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5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451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45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452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5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8" grpId="0" animBg="1"/>
      <p:bldP spid="64519" grpId="0" animBg="1"/>
      <p:bldP spid="64520" grpId="0" animBg="1"/>
      <p:bldP spid="64522" grpId="0"/>
      <p:bldP spid="64523" grpId="0"/>
      <p:bldP spid="64524" grpId="0"/>
      <p:bldP spid="64525" grpId="0"/>
      <p:bldP spid="64526" grpId="0"/>
      <p:bldP spid="64527"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EB1EEB0-33B5-B44D-A125-4F01C2B4A837}"/>
              </a:ext>
            </a:extLst>
          </p:cNvPr>
          <p:cNvSpPr>
            <a:spLocks noGrp="1" noChangeArrowheads="1"/>
          </p:cNvSpPr>
          <p:nvPr>
            <p:ph type="title"/>
          </p:nvPr>
        </p:nvSpPr>
        <p:spPr>
          <a:xfrm>
            <a:off x="1981200" y="115888"/>
            <a:ext cx="8229600" cy="850900"/>
          </a:xfrm>
        </p:spPr>
        <p:txBody>
          <a:bodyPr/>
          <a:lstStyle/>
          <a:p>
            <a:pPr algn="l" eaLnBrk="1" hangingPunct="1">
              <a:defRPr/>
            </a:pPr>
            <a:r>
              <a:rPr lang="fr-FR" altLang="fr-FR" sz="1400">
                <a:solidFill>
                  <a:srgbClr val="990000"/>
                </a:solidFill>
                <a:effectLst>
                  <a:outerShdw blurRad="38100" dist="38100" dir="2700000" algn="tl">
                    <a:srgbClr val="C0C0C0"/>
                  </a:outerShdw>
                </a:effectLst>
                <a:ea typeface="ＭＳ Ｐゴシック" panose="020B0600070205080204" pitchFamily="34" charset="-128"/>
              </a:rPr>
              <a:t>1ère partie : comprendre ce qu'est la stratégie / 3. La déclinaison de la stratégie </a:t>
            </a:r>
            <a:br>
              <a:rPr lang="fr-FR" altLang="fr-FR" sz="1400">
                <a:solidFill>
                  <a:srgbClr val="990000"/>
                </a:solidFill>
                <a:effectLst>
                  <a:outerShdw blurRad="38100" dist="38100" dir="2700000" algn="tl">
                    <a:srgbClr val="C0C0C0"/>
                  </a:outerShdw>
                </a:effectLst>
                <a:ea typeface="ＭＳ Ｐゴシック" panose="020B0600070205080204" pitchFamily="34" charset="-128"/>
              </a:rPr>
            </a:br>
            <a:r>
              <a:rPr lang="fr-FR" altLang="fr-FR" sz="2800">
                <a:solidFill>
                  <a:srgbClr val="990000"/>
                </a:solidFill>
                <a:effectLst>
                  <a:outerShdw blurRad="38100" dist="38100" dir="2700000" algn="tl">
                    <a:srgbClr val="C0C0C0"/>
                  </a:outerShdw>
                </a:effectLst>
                <a:ea typeface="ＭＳ Ｐゴシック" panose="020B0600070205080204" pitchFamily="34" charset="-128"/>
              </a:rPr>
              <a:t>Pourquoi décliner la stratégie ?</a:t>
            </a:r>
            <a:r>
              <a:rPr lang="fr-FR" altLang="fr-FR" sz="4000">
                <a:solidFill>
                  <a:srgbClr val="990000"/>
                </a:solidFill>
                <a:effectLst>
                  <a:outerShdw blurRad="38100" dist="38100" dir="2700000" algn="tl">
                    <a:srgbClr val="C0C0C0"/>
                  </a:outerShdw>
                </a:effectLst>
                <a:ea typeface="ＭＳ Ｐゴシック" panose="020B0600070205080204" pitchFamily="34" charset="-128"/>
              </a:rPr>
              <a:t> </a:t>
            </a:r>
            <a:endParaRPr lang="en-GB" altLang="fr-FR" sz="4000">
              <a:solidFill>
                <a:srgbClr val="990000"/>
              </a:solidFill>
              <a:effectLst>
                <a:outerShdw blurRad="38100" dist="38100" dir="2700000" algn="tl">
                  <a:srgbClr val="C0C0C0"/>
                </a:outerShdw>
              </a:effectLst>
              <a:ea typeface="ＭＳ Ｐゴシック" panose="020B0600070205080204" pitchFamily="34" charset="-128"/>
            </a:endParaRPr>
          </a:p>
        </p:txBody>
      </p:sp>
      <p:sp>
        <p:nvSpPr>
          <p:cNvPr id="136194" name="Rectangle 3">
            <a:extLst>
              <a:ext uri="{FF2B5EF4-FFF2-40B4-BE49-F238E27FC236}">
                <a16:creationId xmlns:a16="http://schemas.microsoft.com/office/drawing/2014/main" id="{DC8920B2-CF9B-DE43-B9B4-B106ED5A04B5}"/>
              </a:ext>
            </a:extLst>
          </p:cNvPr>
          <p:cNvSpPr>
            <a:spLocks noGrp="1" noChangeArrowheads="1"/>
          </p:cNvSpPr>
          <p:nvPr>
            <p:ph type="body" idx="1"/>
          </p:nvPr>
        </p:nvSpPr>
        <p:spPr>
          <a:xfrm>
            <a:off x="1981200" y="1350963"/>
            <a:ext cx="8229600" cy="4525962"/>
          </a:xfrm>
        </p:spPr>
        <p:txBody>
          <a:bodyPr>
            <a:normAutofit fontScale="92500" lnSpcReduction="20000"/>
          </a:bodyPr>
          <a:lstStyle/>
          <a:p>
            <a:pPr eaLnBrk="1" hangingPunct="1">
              <a:lnSpc>
                <a:spcPct val="80000"/>
              </a:lnSpc>
              <a:buFontTx/>
              <a:buNone/>
            </a:pPr>
            <a:r>
              <a:rPr lang="fr-FR" altLang="fr-FR" sz="2000">
                <a:ea typeface="ＭＳ Ｐゴシック" panose="020B0600070205080204" pitchFamily="34" charset="-128"/>
              </a:rPr>
              <a:t>La stratégie n'a d'intérêt que si elle est déclinée au niveau opérationnel: </a:t>
            </a:r>
          </a:p>
          <a:p>
            <a:pPr eaLnBrk="1" hangingPunct="1">
              <a:lnSpc>
                <a:spcPct val="80000"/>
              </a:lnSpc>
              <a:buFontTx/>
              <a:buNone/>
            </a:pPr>
            <a:r>
              <a:rPr lang="fr-FR" altLang="fr-FR" sz="2000">
                <a:ea typeface="ＭＳ Ｐゴシック" panose="020B0600070205080204" pitchFamily="34" charset="-128"/>
              </a:rPr>
              <a:t>la plus intelligente des stratégies ne sert à rien si elle ne se traduit pas </a:t>
            </a:r>
          </a:p>
          <a:p>
            <a:pPr eaLnBrk="1" hangingPunct="1">
              <a:lnSpc>
                <a:spcPct val="80000"/>
              </a:lnSpc>
              <a:buFontTx/>
              <a:buNone/>
            </a:pPr>
            <a:r>
              <a:rPr lang="fr-FR" altLang="fr-FR" sz="2000">
                <a:ea typeface="ＭＳ Ｐゴシック" panose="020B0600070205080204" pitchFamily="34" charset="-128"/>
              </a:rPr>
              <a:t>dans les faits au travers de l'activité quotidienne de l'organisation. </a:t>
            </a:r>
          </a:p>
          <a:p>
            <a:pPr eaLnBrk="1" hangingPunct="1">
              <a:lnSpc>
                <a:spcPct val="80000"/>
              </a:lnSpc>
              <a:buFontTx/>
              <a:buNone/>
            </a:pPr>
            <a:endParaRPr lang="fr-FR" altLang="fr-FR" sz="2000">
              <a:ea typeface="ＭＳ Ｐゴシック" panose="020B0600070205080204" pitchFamily="34" charset="-128"/>
            </a:endParaRPr>
          </a:p>
          <a:p>
            <a:pPr eaLnBrk="1" hangingPunct="1">
              <a:lnSpc>
                <a:spcPct val="80000"/>
              </a:lnSpc>
              <a:buFontTx/>
              <a:buNone/>
            </a:pPr>
            <a:r>
              <a:rPr lang="fr-FR" altLang="fr-FR" sz="2000">
                <a:ea typeface="ＭＳ Ｐゴシック" panose="020B0600070205080204" pitchFamily="34" charset="-128"/>
              </a:rPr>
              <a:t>D'autant que c'est au niveau opérationnel que l'avantage stratégique </a:t>
            </a:r>
          </a:p>
          <a:p>
            <a:pPr eaLnBrk="1" hangingPunct="1">
              <a:lnSpc>
                <a:spcPct val="80000"/>
              </a:lnSpc>
              <a:buFontTx/>
              <a:buNone/>
            </a:pPr>
            <a:r>
              <a:rPr lang="fr-FR" altLang="fr-FR" sz="2000">
                <a:ea typeface="ＭＳ Ｐゴシック" panose="020B0600070205080204" pitchFamily="34" charset="-128"/>
              </a:rPr>
              <a:t>peut être effectivement obtenu : c'est là qu'est déterminé comment les </a:t>
            </a:r>
          </a:p>
          <a:p>
            <a:pPr eaLnBrk="1" hangingPunct="1">
              <a:lnSpc>
                <a:spcPct val="80000"/>
              </a:lnSpc>
              <a:buFontTx/>
              <a:buNone/>
            </a:pPr>
            <a:r>
              <a:rPr lang="fr-FR" altLang="fr-FR" sz="2000">
                <a:ea typeface="ＭＳ Ｐゴシック" panose="020B0600070205080204" pitchFamily="34" charset="-128"/>
              </a:rPr>
              <a:t>différentes composantes de l'organisation déploient effectivement les </a:t>
            </a:r>
          </a:p>
          <a:p>
            <a:pPr eaLnBrk="1" hangingPunct="1">
              <a:lnSpc>
                <a:spcPct val="80000"/>
              </a:lnSpc>
              <a:buFontTx/>
              <a:buNone/>
            </a:pPr>
            <a:r>
              <a:rPr lang="fr-FR" altLang="fr-FR" sz="2000">
                <a:ea typeface="ＭＳ Ｐゴシック" panose="020B0600070205080204" pitchFamily="34" charset="-128"/>
              </a:rPr>
              <a:t>stratégies définies au niveau global de l'organisation.</a:t>
            </a:r>
          </a:p>
          <a:p>
            <a:pPr eaLnBrk="1" hangingPunct="1">
              <a:lnSpc>
                <a:spcPct val="80000"/>
              </a:lnSpc>
              <a:buFontTx/>
              <a:buNone/>
            </a:pPr>
            <a:endParaRPr lang="fr-FR" altLang="fr-FR" sz="2000">
              <a:ea typeface="ＭＳ Ｐゴシック" panose="020B0600070205080204" pitchFamily="34" charset="-128"/>
            </a:endParaRPr>
          </a:p>
          <a:p>
            <a:pPr eaLnBrk="1" hangingPunct="1">
              <a:lnSpc>
                <a:spcPct val="80000"/>
              </a:lnSpc>
              <a:buFontTx/>
              <a:buNone/>
            </a:pPr>
            <a:r>
              <a:rPr lang="fr-FR" altLang="fr-FR" sz="2000">
                <a:ea typeface="ＭＳ Ｐゴシック" panose="020B0600070205080204" pitchFamily="34" charset="-128"/>
              </a:rPr>
              <a:t>Nécessité de cohérence, de convergence des décisions </a:t>
            </a:r>
          </a:p>
          <a:p>
            <a:pPr eaLnBrk="1" hangingPunct="1">
              <a:lnSpc>
                <a:spcPct val="80000"/>
              </a:lnSpc>
              <a:buFontTx/>
              <a:buNone/>
            </a:pPr>
            <a:r>
              <a:rPr lang="fr-FR" altLang="fr-FR" sz="2000">
                <a:ea typeface="ＭＳ Ｐゴシック" panose="020B0600070205080204" pitchFamily="34" charset="-128"/>
              </a:rPr>
              <a:t>opérationnelles : c'est la stratégie qui leur donne du sens. Logiques </a:t>
            </a:r>
          </a:p>
          <a:p>
            <a:pPr eaLnBrk="1" hangingPunct="1">
              <a:lnSpc>
                <a:spcPct val="80000"/>
              </a:lnSpc>
              <a:buFontTx/>
              <a:buNone/>
            </a:pPr>
            <a:r>
              <a:rPr lang="fr-FR" altLang="fr-FR" sz="2000">
                <a:ea typeface="ＭＳ Ｐゴシック" panose="020B0600070205080204" pitchFamily="34" charset="-128"/>
              </a:rPr>
              <a:t>d'alignement, au sens anglo-saxon du terme : convergence et mise en </a:t>
            </a:r>
          </a:p>
          <a:p>
            <a:pPr eaLnBrk="1" hangingPunct="1">
              <a:lnSpc>
                <a:spcPct val="80000"/>
              </a:lnSpc>
              <a:buFontTx/>
              <a:buNone/>
            </a:pPr>
            <a:r>
              <a:rPr lang="fr-FR" altLang="fr-FR" sz="2000">
                <a:ea typeface="ＭＳ Ｐゴシック" panose="020B0600070205080204" pitchFamily="34" charset="-128"/>
              </a:rPr>
              <a:t>cohérence avec la stratégie des actions menées aux différents niveaux </a:t>
            </a:r>
          </a:p>
          <a:p>
            <a:pPr eaLnBrk="1" hangingPunct="1">
              <a:lnSpc>
                <a:spcPct val="80000"/>
              </a:lnSpc>
              <a:buFontTx/>
              <a:buNone/>
            </a:pPr>
            <a:r>
              <a:rPr lang="fr-FR" altLang="fr-FR" sz="2000">
                <a:ea typeface="ＭＳ Ｐゴシック" panose="020B0600070205080204" pitchFamily="34" charset="-128"/>
              </a:rPr>
              <a:t>de l'organisation. </a:t>
            </a:r>
            <a:endParaRPr lang="en-GB" altLang="fr-FR" sz="200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2F3FF3BD-43B4-2A45-88C9-2E19278DD5DF}"/>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BDD5B268-25B8-144E-B7FA-4BADAC4573F2}"/>
              </a:ext>
            </a:extLst>
          </p:cNvPr>
          <p:cNvSpPr>
            <a:spLocks noGrp="1"/>
          </p:cNvSpPr>
          <p:nvPr>
            <p:ph type="sldNum" sz="quarter" idx="12"/>
          </p:nvPr>
        </p:nvSpPr>
        <p:spPr/>
        <p:txBody>
          <a:bodyPr/>
          <a:lstStyle/>
          <a:p>
            <a:fld id="{6D1A6996-9A38-354D-9398-FBE9F4077E8B}" type="slidenum">
              <a:rPr lang="fr-FR" smtClean="0"/>
              <a:t>167</a:t>
            </a:fld>
            <a:endParaRPr lang="fr-FR"/>
          </a:p>
        </p:txBody>
      </p:sp>
    </p:spTree>
    <p:extLst>
      <p:ext uri="{BB962C8B-B14F-4D97-AF65-F5344CB8AC3E}">
        <p14:creationId xmlns:p14="http://schemas.microsoft.com/office/powerpoint/2010/main" val="119508639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9DDE198-EB28-6C47-B97D-2C0866468BA2}"/>
              </a:ext>
            </a:extLst>
          </p:cNvPr>
          <p:cNvSpPr>
            <a:spLocks noGrp="1" noChangeArrowheads="1"/>
          </p:cNvSpPr>
          <p:nvPr>
            <p:ph type="title"/>
          </p:nvPr>
        </p:nvSpPr>
        <p:spPr>
          <a:xfrm>
            <a:off x="1981200" y="187326"/>
            <a:ext cx="8229600" cy="720725"/>
          </a:xfrm>
        </p:spPr>
        <p:txBody>
          <a:bodyPr>
            <a:normAutofit fontScale="90000"/>
          </a:bodyPr>
          <a:lstStyle/>
          <a:p>
            <a:pPr algn="l" eaLnBrk="1" hangingPunct="1">
              <a:defRPr/>
            </a:pPr>
            <a:r>
              <a:rPr lang="fr-FR" altLang="fr-FR" sz="1400" dirty="0">
                <a:solidFill>
                  <a:srgbClr val="990000"/>
                </a:solidFill>
                <a:ea typeface="ＭＳ Ｐゴシック" panose="020B0600070205080204" pitchFamily="34" charset="-128"/>
              </a:rPr>
              <a:t>1ère partie : comprendre ce qu’</a:t>
            </a:r>
            <a:r>
              <a:rPr lang="fr-FR" altLang="ja-JP" sz="1400" dirty="0">
                <a:solidFill>
                  <a:srgbClr val="990000"/>
                </a:solidFill>
                <a:ea typeface="ＭＳ Ｐゴシック" panose="020B0600070205080204" pitchFamily="34" charset="-128"/>
              </a:rPr>
              <a:t>est la stratégie / 3. La déclinaison de la stratégie</a:t>
            </a:r>
            <a:r>
              <a:rPr lang="fr-FR" altLang="ja-JP" sz="2400" dirty="0">
                <a:solidFill>
                  <a:srgbClr val="990000"/>
                </a:solidFill>
                <a:ea typeface="ＭＳ Ｐゴシック" panose="020B0600070205080204" pitchFamily="34" charset="-128"/>
              </a:rPr>
              <a:t> </a:t>
            </a:r>
            <a:br>
              <a:rPr lang="fr-FR" altLang="ja-JP" sz="2400" dirty="0">
                <a:solidFill>
                  <a:srgbClr val="990000"/>
                </a:solidFill>
                <a:ea typeface="ＭＳ Ｐゴシック" panose="020B0600070205080204" pitchFamily="34" charset="-128"/>
              </a:rPr>
            </a:br>
            <a:r>
              <a:rPr lang="fr-FR" altLang="ja-JP" sz="2800" dirty="0">
                <a:solidFill>
                  <a:srgbClr val="990000"/>
                </a:solidFill>
                <a:effectLst>
                  <a:outerShdw blurRad="38100" dist="38100" dir="2700000" algn="tl">
                    <a:srgbClr val="C0C0C0"/>
                  </a:outerShdw>
                </a:effectLst>
                <a:ea typeface="ＭＳ Ｐゴシック" panose="020B0600070205080204" pitchFamily="34" charset="-128"/>
              </a:rPr>
              <a:t>La nécessité d’alignement des projets RH</a:t>
            </a:r>
            <a:endParaRPr lang="fr-FR" altLang="fr-FR" sz="2800" dirty="0">
              <a:solidFill>
                <a:srgbClr val="990000"/>
              </a:solidFill>
              <a:effectLst>
                <a:outerShdw blurRad="38100" dist="38100" dir="2700000" algn="tl">
                  <a:srgbClr val="C0C0C0"/>
                </a:outerShdw>
              </a:effectLst>
              <a:ea typeface="ＭＳ Ｐゴシック" panose="020B0600070205080204" pitchFamily="34" charset="-128"/>
            </a:endParaRPr>
          </a:p>
        </p:txBody>
      </p:sp>
      <p:sp>
        <p:nvSpPr>
          <p:cNvPr id="138242" name="Rectangle 3">
            <a:extLst>
              <a:ext uri="{FF2B5EF4-FFF2-40B4-BE49-F238E27FC236}">
                <a16:creationId xmlns:a16="http://schemas.microsoft.com/office/drawing/2014/main" id="{64A1E06E-E9DE-9A4E-A5EA-44EC4ABDC133}"/>
              </a:ext>
            </a:extLst>
          </p:cNvPr>
          <p:cNvSpPr>
            <a:spLocks noGrp="1" noChangeArrowheads="1"/>
          </p:cNvSpPr>
          <p:nvPr>
            <p:ph type="body" idx="1"/>
          </p:nvPr>
        </p:nvSpPr>
        <p:spPr>
          <a:xfrm>
            <a:off x="1981200" y="1196976"/>
            <a:ext cx="8229600" cy="4525963"/>
          </a:xfrm>
        </p:spPr>
        <p:txBody>
          <a:bodyPr/>
          <a:lstStyle/>
          <a:p>
            <a:pPr eaLnBrk="1" hangingPunct="1">
              <a:lnSpc>
                <a:spcPct val="80000"/>
              </a:lnSpc>
            </a:pPr>
            <a:r>
              <a:rPr lang="fr-FR" altLang="fr-FR" sz="2000">
                <a:ea typeface="ＭＳ Ｐゴシック" panose="020B0600070205080204" pitchFamily="34" charset="-128"/>
              </a:rPr>
              <a:t>La recherche d</a:t>
            </a:r>
            <a:r>
              <a:rPr lang="ja-JP" altLang="fr-FR" sz="2000">
                <a:ea typeface="ＭＳ Ｐゴシック" panose="020B0600070205080204" pitchFamily="34" charset="-128"/>
              </a:rPr>
              <a:t>’</a:t>
            </a:r>
            <a:r>
              <a:rPr lang="fr-FR" altLang="ja-JP" sz="2000">
                <a:ea typeface="ＭＳ Ｐゴシック" panose="020B0600070205080204" pitchFamily="34" charset="-128"/>
              </a:rPr>
              <a:t>alignement doit s</a:t>
            </a:r>
            <a:r>
              <a:rPr lang="ja-JP" altLang="fr-FR" sz="2000">
                <a:ea typeface="ＭＳ Ｐゴシック" panose="020B0600070205080204" pitchFamily="34" charset="-128"/>
              </a:rPr>
              <a:t>’</a:t>
            </a:r>
            <a:r>
              <a:rPr lang="fr-FR" altLang="ja-JP" sz="2000">
                <a:ea typeface="ＭＳ Ｐゴシック" panose="020B0600070205080204" pitchFamily="34" charset="-128"/>
              </a:rPr>
              <a:t>appliquer aux projets RH: chacun de ces projets doit être sélectionné, puis mené de façon à alimenter la mise en œuvre de la stratégie.</a:t>
            </a:r>
          </a:p>
          <a:p>
            <a:pPr eaLnBrk="1" hangingPunct="1">
              <a:lnSpc>
                <a:spcPct val="80000"/>
              </a:lnSpc>
              <a:buFontTx/>
              <a:buNone/>
            </a:pPr>
            <a:endParaRPr lang="fr-FR" altLang="fr-FR" sz="2000">
              <a:ea typeface="ＭＳ Ｐゴシック" panose="020B0600070205080204" pitchFamily="34" charset="-128"/>
            </a:endParaRPr>
          </a:p>
          <a:p>
            <a:pPr eaLnBrk="1" hangingPunct="1">
              <a:lnSpc>
                <a:spcPct val="80000"/>
              </a:lnSpc>
            </a:pPr>
            <a:r>
              <a:rPr lang="fr-FR" altLang="fr-FR" sz="2000">
                <a:ea typeface="ＭＳ Ｐゴシック" panose="020B0600070205080204" pitchFamily="34" charset="-128"/>
              </a:rPr>
              <a:t>Alors que la sélection des projets RH, même quand elle est organisée, se fait souvent sur d</a:t>
            </a:r>
            <a:r>
              <a:rPr lang="ja-JP" altLang="fr-FR" sz="2000">
                <a:ea typeface="ＭＳ Ｐゴシック" panose="020B0600070205080204" pitchFamily="34" charset="-128"/>
              </a:rPr>
              <a:t>’</a:t>
            </a:r>
            <a:r>
              <a:rPr lang="fr-FR" altLang="ja-JP" sz="2000">
                <a:ea typeface="ＭＳ Ｐゴシック" panose="020B0600070205080204" pitchFamily="34" charset="-128"/>
              </a:rPr>
              <a:t>autres bases.</a:t>
            </a:r>
          </a:p>
          <a:p>
            <a:pPr eaLnBrk="1" hangingPunct="1">
              <a:lnSpc>
                <a:spcPct val="80000"/>
              </a:lnSpc>
            </a:pPr>
            <a:endParaRPr lang="fr-FR" altLang="fr-FR" sz="2000">
              <a:ea typeface="ＭＳ Ｐゴシック" panose="020B0600070205080204" pitchFamily="34" charset="-128"/>
            </a:endParaRPr>
          </a:p>
          <a:p>
            <a:pPr eaLnBrk="1" hangingPunct="1">
              <a:lnSpc>
                <a:spcPct val="80000"/>
              </a:lnSpc>
              <a:buFontTx/>
              <a:buNone/>
            </a:pPr>
            <a:r>
              <a:rPr lang="fr-FR" altLang="fr-FR" sz="2000">
                <a:ea typeface="ＭＳ Ｐゴシック" panose="020B0600070205080204" pitchFamily="34" charset="-128"/>
              </a:rPr>
              <a:t>Cette approche:</a:t>
            </a:r>
          </a:p>
          <a:p>
            <a:pPr eaLnBrk="1" hangingPunct="1">
              <a:lnSpc>
                <a:spcPct val="80000"/>
              </a:lnSpc>
              <a:buFontTx/>
              <a:buNone/>
            </a:pPr>
            <a:r>
              <a:rPr lang="fr-FR" altLang="fr-FR" sz="2000">
                <a:ea typeface="ＭＳ Ｐゴシック" panose="020B0600070205080204" pitchFamily="34" charset="-128"/>
              </a:rPr>
              <a:t>•	Garantit que les projets ressources humaines qui ne concourent pas à la mise en œuvre de la stratégie ne mobilisent pas en priorité les efforts et les moyens disponibles.</a:t>
            </a:r>
          </a:p>
          <a:p>
            <a:pPr eaLnBrk="1" hangingPunct="1">
              <a:lnSpc>
                <a:spcPct val="80000"/>
              </a:lnSpc>
              <a:buFontTx/>
              <a:buNone/>
            </a:pPr>
            <a:endParaRPr lang="fr-FR" altLang="fr-FR" sz="2000">
              <a:ea typeface="ＭＳ Ｐゴシック" panose="020B0600070205080204" pitchFamily="34" charset="-128"/>
            </a:endParaRPr>
          </a:p>
          <a:p>
            <a:pPr eaLnBrk="1" hangingPunct="1">
              <a:lnSpc>
                <a:spcPct val="80000"/>
              </a:lnSpc>
            </a:pPr>
            <a:r>
              <a:rPr lang="fr-FR" altLang="fr-FR" sz="2000">
                <a:ea typeface="ＭＳ Ｐゴシック" panose="020B0600070205080204" pitchFamily="34" charset="-128"/>
              </a:rPr>
              <a:t>Permet ainsi de capitaliser sur les atouts humains de l</a:t>
            </a:r>
            <a:r>
              <a:rPr lang="ja-JP" altLang="fr-FR" sz="2000">
                <a:ea typeface="ＭＳ Ｐゴシック" panose="020B0600070205080204" pitchFamily="34" charset="-128"/>
              </a:rPr>
              <a:t>’</a:t>
            </a:r>
            <a:r>
              <a:rPr lang="fr-FR" altLang="ja-JP" sz="2000">
                <a:ea typeface="ＭＳ Ｐゴシック" panose="020B0600070205080204" pitchFamily="34" charset="-128"/>
              </a:rPr>
              <a:t>entreprise dans la mise en œuvre de la stratégie.</a:t>
            </a:r>
            <a:endParaRPr lang="fr-FR" altLang="fr-FR" sz="200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06DC1661-299C-9E46-9B63-19BB6652BEDB}"/>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E57F6E7E-52D9-594E-A5C5-937551657FF6}"/>
              </a:ext>
            </a:extLst>
          </p:cNvPr>
          <p:cNvSpPr>
            <a:spLocks noGrp="1"/>
          </p:cNvSpPr>
          <p:nvPr>
            <p:ph type="sldNum" sz="quarter" idx="12"/>
          </p:nvPr>
        </p:nvSpPr>
        <p:spPr/>
        <p:txBody>
          <a:bodyPr/>
          <a:lstStyle/>
          <a:p>
            <a:fld id="{6D1A6996-9A38-354D-9398-FBE9F4077E8B}" type="slidenum">
              <a:rPr lang="fr-FR" smtClean="0"/>
              <a:t>168</a:t>
            </a:fld>
            <a:endParaRPr lang="fr-FR"/>
          </a:p>
        </p:txBody>
      </p:sp>
    </p:spTree>
    <p:extLst>
      <p:ext uri="{BB962C8B-B14F-4D97-AF65-F5344CB8AC3E}">
        <p14:creationId xmlns:p14="http://schemas.microsoft.com/office/powerpoint/2010/main" val="329363937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175CEE-0A9A-E747-AF9E-4D8F580831FC}"/>
              </a:ext>
            </a:extLst>
          </p:cNvPr>
          <p:cNvSpPr>
            <a:spLocks noGrp="1"/>
          </p:cNvSpPr>
          <p:nvPr>
            <p:ph type="title"/>
          </p:nvPr>
        </p:nvSpPr>
        <p:spPr>
          <a:xfrm>
            <a:off x="426720" y="365125"/>
            <a:ext cx="11399520" cy="1325563"/>
          </a:xfrm>
        </p:spPr>
        <p:txBody>
          <a:bodyPr>
            <a:noAutofit/>
          </a:bodyPr>
          <a:lstStyle/>
          <a:p>
            <a:r>
              <a:rPr lang="fr-FR" altLang="fr-FR" sz="3200" dirty="0">
                <a:ea typeface="ＭＳ Ｐゴシック" panose="020B0600070205080204" pitchFamily="34" charset="-128"/>
              </a:rPr>
              <a:t>1ère partie : comprendre ce qu'</a:t>
            </a:r>
            <a:r>
              <a:rPr lang="fr-FR" altLang="ja-JP" sz="3200" dirty="0">
                <a:ea typeface="ＭＳ Ｐゴシック" panose="020B0600070205080204" pitchFamily="34" charset="-128"/>
              </a:rPr>
              <a:t>est la stratégie / 3. La déclinaison de la stratégie</a:t>
            </a:r>
            <a:br>
              <a:rPr lang="fr-FR" altLang="ja-JP" sz="3200" dirty="0">
                <a:ea typeface="ＭＳ Ｐゴシック" panose="020B0600070205080204" pitchFamily="34" charset="-128"/>
              </a:rPr>
            </a:br>
            <a:r>
              <a:rPr lang="fr-FR" altLang="ja-JP" sz="3200" dirty="0">
                <a:ea typeface="ＭＳ Ｐゴシック" panose="020B0600070205080204" pitchFamily="34" charset="-128"/>
              </a:rPr>
              <a:t>La déclinaison au niveau RH : exemple</a:t>
            </a:r>
            <a:endParaRPr lang="fr-FR" sz="3200" dirty="0"/>
          </a:p>
        </p:txBody>
      </p:sp>
      <p:sp>
        <p:nvSpPr>
          <p:cNvPr id="4" name="Espace réservé de la date 3">
            <a:extLst>
              <a:ext uri="{FF2B5EF4-FFF2-40B4-BE49-F238E27FC236}">
                <a16:creationId xmlns:a16="http://schemas.microsoft.com/office/drawing/2014/main" id="{C7F85292-DDD1-AD46-A43D-7ED7D0A750A4}"/>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6016DA31-A839-4D4B-820A-8C261EC8E567}"/>
              </a:ext>
            </a:extLst>
          </p:cNvPr>
          <p:cNvSpPr>
            <a:spLocks noGrp="1"/>
          </p:cNvSpPr>
          <p:nvPr>
            <p:ph type="sldNum" sz="quarter" idx="12"/>
          </p:nvPr>
        </p:nvSpPr>
        <p:spPr/>
        <p:txBody>
          <a:bodyPr/>
          <a:lstStyle/>
          <a:p>
            <a:fld id="{6D1A6996-9A38-354D-9398-FBE9F4077E8B}" type="slidenum">
              <a:rPr lang="fr-FR" smtClean="0"/>
              <a:t>169</a:t>
            </a:fld>
            <a:endParaRPr lang="fr-FR"/>
          </a:p>
        </p:txBody>
      </p:sp>
      <p:graphicFrame>
        <p:nvGraphicFramePr>
          <p:cNvPr id="6" name="Group 37">
            <a:extLst>
              <a:ext uri="{FF2B5EF4-FFF2-40B4-BE49-F238E27FC236}">
                <a16:creationId xmlns:a16="http://schemas.microsoft.com/office/drawing/2014/main" id="{03C8E1FE-A65C-7241-9ED7-0D48F844719A}"/>
              </a:ext>
            </a:extLst>
          </p:cNvPr>
          <p:cNvGraphicFramePr>
            <a:graphicFrameLocks noGrp="1"/>
          </p:cNvGraphicFramePr>
          <p:nvPr>
            <p:ph idx="1"/>
            <p:extLst>
              <p:ext uri="{D42A27DB-BD31-4B8C-83A1-F6EECF244321}">
                <p14:modId xmlns:p14="http://schemas.microsoft.com/office/powerpoint/2010/main" val="166756687"/>
              </p:ext>
            </p:extLst>
          </p:nvPr>
        </p:nvGraphicFramePr>
        <p:xfrm>
          <a:off x="655320" y="1776095"/>
          <a:ext cx="10820400" cy="4573588"/>
        </p:xfrm>
        <a:graphic>
          <a:graphicData uri="http://schemas.openxmlformats.org/drawingml/2006/table">
            <a:tbl>
              <a:tblPr>
                <a:effectLst/>
              </a:tblPr>
              <a:tblGrid>
                <a:gridCol w="54102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457200">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Arial" panose="020B0604020202020204" pitchFamily="34" charset="0"/>
                        </a:rPr>
                        <a:t>Objectifs stratégiques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400" b="0"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Arial" panose="020B0604020202020204" pitchFamily="34" charset="0"/>
                        </a:rPr>
                        <a:t>Objectifs RH en découlant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636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Développer l</a:t>
                      </a:r>
                      <a:r>
                        <a:rPr kumimoji="0" lang="ja-JP"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fr-FR" altLang="ja-JP"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entreprise en priorité sur le continent européen, à partir de son marché national français.</a:t>
                      </a:r>
                      <a:endPar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Construire une politique d</a:t>
                      </a:r>
                      <a:r>
                        <a:rPr kumimoji="0" lang="ja-JP"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fr-FR" altLang="ja-JP"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expatriation attractive et peu </a:t>
                      </a:r>
                      <a:r>
                        <a:rPr kumimoji="0" lang="fr-FR" altLang="ja-JP" sz="180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coûteuse.-Recruter</a:t>
                      </a:r>
                      <a:r>
                        <a:rPr kumimoji="0" lang="fr-FR" altLang="ja-JP"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en priorité des personnes ayant une expérience dans les pays ciblés par l</a:t>
                      </a:r>
                      <a:r>
                        <a:rPr kumimoji="0" lang="ja-JP"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fr-FR" altLang="ja-JP"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entreprise.</a:t>
                      </a:r>
                      <a:endParaRPr kumimoji="0" lang="fr-FR" altLang="fr-FR"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636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Renforcer notre positionnement prix comme avantage concurrentiel n°1.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Réduire la part des dépenses de personnel dans le CA de 42 à 38% en 3 </a:t>
                      </a:r>
                      <a:r>
                        <a:rPr kumimoji="0" lang="fr-FR" altLang="fr-FR" sz="180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ans.-Développer</a:t>
                      </a:r>
                      <a:r>
                        <a:rPr kumimoji="0" lang="fr-FR" altLang="fr-FR"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l</a:t>
                      </a:r>
                      <a:r>
                        <a:rPr kumimoji="0" lang="ja-JP"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fr-FR" altLang="ja-JP"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expertise en «gestion et réduction des coûts» de la DAF</a:t>
                      </a:r>
                      <a:endParaRPr kumimoji="0" lang="fr-FR" altLang="fr-FR"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89038">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Développer notre rapidité dans nos relations avec nos clients.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Retravailler les processus de décision afin de gagner en efficacité, tout en respectant la culture de consensus de l</a:t>
                      </a:r>
                      <a:r>
                        <a:rPr kumimoji="0" lang="ja-JP" altLang="fr-FR"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fr-FR" altLang="ja-JP"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entreprise.</a:t>
                      </a:r>
                      <a:endParaRPr kumimoji="0" lang="fr-FR" altLang="fr-FR"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18433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645A90-178F-8E4F-9DA4-39210EC52262}"/>
              </a:ext>
            </a:extLst>
          </p:cNvPr>
          <p:cNvSpPr>
            <a:spLocks noGrp="1"/>
          </p:cNvSpPr>
          <p:nvPr>
            <p:ph type="title"/>
          </p:nvPr>
        </p:nvSpPr>
        <p:spPr>
          <a:xfrm>
            <a:off x="732692" y="18255"/>
            <a:ext cx="10515600" cy="1325563"/>
          </a:xfrm>
        </p:spPr>
        <p:txBody>
          <a:bodyPr/>
          <a:lstStyle/>
          <a:p>
            <a:r>
              <a:rPr lang="fr-FR" altLang="fr-FR" sz="2400" b="1" dirty="0">
                <a:ea typeface="ＭＳ Ｐゴシック" panose="020B0600070205080204" pitchFamily="34" charset="-128"/>
              </a:rPr>
              <a:t>Définition de structure </a:t>
            </a:r>
            <a:br>
              <a:rPr lang="fr-FR" b="1" dirty="0"/>
            </a:br>
            <a:r>
              <a:rPr lang="fr-FR" b="1" dirty="0"/>
              <a:t>Les décisions et le processus de décision</a:t>
            </a:r>
            <a:endParaRPr lang="fr-FR" dirty="0"/>
          </a:p>
        </p:txBody>
      </p:sp>
      <p:sp>
        <p:nvSpPr>
          <p:cNvPr id="3" name="Espace réservé du contenu 2">
            <a:extLst>
              <a:ext uri="{FF2B5EF4-FFF2-40B4-BE49-F238E27FC236}">
                <a16:creationId xmlns:a16="http://schemas.microsoft.com/office/drawing/2014/main" id="{FF13D4C7-D61E-114B-90D1-40FDE047FAC2}"/>
              </a:ext>
            </a:extLst>
          </p:cNvPr>
          <p:cNvSpPr>
            <a:spLocks noGrp="1"/>
          </p:cNvSpPr>
          <p:nvPr>
            <p:ph idx="1"/>
          </p:nvPr>
        </p:nvSpPr>
        <p:spPr>
          <a:xfrm>
            <a:off x="375138" y="1157409"/>
            <a:ext cx="11289324" cy="4797914"/>
          </a:xfrm>
        </p:spPr>
        <p:txBody>
          <a:bodyPr>
            <a:normAutofit fontScale="92500"/>
          </a:bodyPr>
          <a:lstStyle/>
          <a:p>
            <a:pPr marL="0" indent="0">
              <a:lnSpc>
                <a:spcPct val="120000"/>
              </a:lnSpc>
              <a:buNone/>
            </a:pPr>
            <a:r>
              <a:rPr lang="fr-FR" dirty="0"/>
              <a:t>Quels sont les différents types de décision ? </a:t>
            </a:r>
          </a:p>
          <a:p>
            <a:pPr marL="0" indent="0">
              <a:lnSpc>
                <a:spcPct val="120000"/>
              </a:lnSpc>
              <a:buNone/>
            </a:pPr>
            <a:r>
              <a:rPr lang="fr-FR" b="1" dirty="0"/>
              <a:t>Igor </a:t>
            </a:r>
            <a:r>
              <a:rPr lang="fr-FR" b="1" dirty="0" err="1"/>
              <a:t>Ansoff</a:t>
            </a:r>
            <a:r>
              <a:rPr lang="fr-FR" dirty="0"/>
              <a:t> a proposé un classement des décisions en trois catégories : </a:t>
            </a:r>
            <a:r>
              <a:rPr lang="fr-FR" b="1" i="1" dirty="0"/>
              <a:t>stratégique, tactique et opérationnelle</a:t>
            </a:r>
            <a:r>
              <a:rPr lang="fr-FR" dirty="0"/>
              <a:t>. </a:t>
            </a:r>
          </a:p>
          <a:p>
            <a:pPr marL="0" indent="0">
              <a:lnSpc>
                <a:spcPct val="120000"/>
              </a:lnSpc>
              <a:buNone/>
            </a:pPr>
            <a:r>
              <a:rPr lang="fr-FR" b="1" dirty="0"/>
              <a:t>Les décisions stratégiques</a:t>
            </a:r>
            <a:r>
              <a:rPr lang="fr-FR" dirty="0"/>
              <a:t> sont prises par la direction générale de l'entreprise. </a:t>
            </a:r>
          </a:p>
          <a:p>
            <a:pPr lvl="1">
              <a:lnSpc>
                <a:spcPct val="120000"/>
              </a:lnSpc>
            </a:pPr>
            <a:r>
              <a:rPr lang="fr-FR" dirty="0"/>
              <a:t>Elles concernent les orientations générales de l'entreprise. </a:t>
            </a:r>
          </a:p>
          <a:p>
            <a:pPr lvl="1">
              <a:lnSpc>
                <a:spcPct val="120000"/>
              </a:lnSpc>
            </a:pPr>
            <a:r>
              <a:rPr lang="fr-FR" dirty="0"/>
              <a:t>Elles ont une implication sur le long terme et engagent l'avenir de l'entreprise. </a:t>
            </a:r>
          </a:p>
          <a:p>
            <a:pPr lvl="1">
              <a:lnSpc>
                <a:spcPct val="120000"/>
              </a:lnSpc>
            </a:pPr>
            <a:r>
              <a:rPr lang="fr-FR" dirty="0"/>
              <a:t>Elles comportent un risque important. </a:t>
            </a:r>
          </a:p>
          <a:p>
            <a:pPr marL="0" indent="0">
              <a:lnSpc>
                <a:spcPct val="120000"/>
              </a:lnSpc>
              <a:buNone/>
            </a:pPr>
            <a:r>
              <a:rPr lang="fr-FR" i="1" dirty="0"/>
              <a:t>Exemples : lancement d’un nouveau produit, abandon d’une activité, fusion avec une autre entreprise.</a:t>
            </a:r>
            <a:r>
              <a:rPr lang="fr-FR" dirty="0"/>
              <a:t> </a:t>
            </a:r>
          </a:p>
          <a:p>
            <a:pPr>
              <a:lnSpc>
                <a:spcPct val="120000"/>
              </a:lnSpc>
            </a:pPr>
            <a:endParaRPr lang="fr-FR" dirty="0"/>
          </a:p>
        </p:txBody>
      </p:sp>
      <p:sp>
        <p:nvSpPr>
          <p:cNvPr id="4" name="Espace réservé de la date 3">
            <a:extLst>
              <a:ext uri="{FF2B5EF4-FFF2-40B4-BE49-F238E27FC236}">
                <a16:creationId xmlns:a16="http://schemas.microsoft.com/office/drawing/2014/main" id="{6BE231B2-0A4E-CE41-B26C-66B4D40472FB}"/>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EFC08737-4896-8144-A984-184DCA20EF1F}"/>
              </a:ext>
            </a:extLst>
          </p:cNvPr>
          <p:cNvSpPr>
            <a:spLocks noGrp="1"/>
          </p:cNvSpPr>
          <p:nvPr>
            <p:ph type="sldNum" sz="quarter" idx="12"/>
          </p:nvPr>
        </p:nvSpPr>
        <p:spPr/>
        <p:txBody>
          <a:bodyPr/>
          <a:lstStyle/>
          <a:p>
            <a:fld id="{6D1A6996-9A38-354D-9398-FBE9F4077E8B}" type="slidenum">
              <a:rPr lang="fr-FR" smtClean="0"/>
              <a:t>17</a:t>
            </a:fld>
            <a:endParaRPr lang="fr-FR"/>
          </a:p>
        </p:txBody>
      </p:sp>
    </p:spTree>
    <p:extLst>
      <p:ext uri="{BB962C8B-B14F-4D97-AF65-F5344CB8AC3E}">
        <p14:creationId xmlns:p14="http://schemas.microsoft.com/office/powerpoint/2010/main" val="111520646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03E761A-FCF4-5241-A00A-5A733CED9DCD}"/>
              </a:ext>
            </a:extLst>
          </p:cNvPr>
          <p:cNvSpPr>
            <a:spLocks noGrp="1" noChangeArrowheads="1"/>
          </p:cNvSpPr>
          <p:nvPr>
            <p:ph type="title"/>
          </p:nvPr>
        </p:nvSpPr>
        <p:spPr>
          <a:xfrm>
            <a:off x="487680" y="354013"/>
            <a:ext cx="11353800" cy="850900"/>
          </a:xfrm>
        </p:spPr>
        <p:txBody>
          <a:bodyPr>
            <a:noAutofit/>
          </a:bodyPr>
          <a:lstStyle/>
          <a:p>
            <a:pPr algn="l" eaLnBrk="1" hangingPunct="1">
              <a:defRPr/>
            </a:pPr>
            <a:r>
              <a:rPr lang="fr-FR" altLang="fr-FR" sz="2800" dirty="0">
                <a:latin typeface="+mn-lt"/>
                <a:ea typeface="ＭＳ Ｐゴシック" panose="020B0600070205080204" pitchFamily="34" charset="-128"/>
              </a:rPr>
              <a:t>1ère partie : comprendre ce qu'</a:t>
            </a:r>
            <a:r>
              <a:rPr lang="fr-FR" altLang="ja-JP" sz="2800" dirty="0">
                <a:latin typeface="+mn-lt"/>
                <a:ea typeface="ＭＳ Ｐゴシック" panose="020B0600070205080204" pitchFamily="34" charset="-128"/>
              </a:rPr>
              <a:t>est la stratégie / 3.</a:t>
            </a:r>
            <a:br>
              <a:rPr lang="fr-FR" altLang="ja-JP" sz="2800" dirty="0">
                <a:latin typeface="+mn-lt"/>
                <a:ea typeface="ＭＳ Ｐゴシック" panose="020B0600070205080204" pitchFamily="34" charset="-128"/>
              </a:rPr>
            </a:br>
            <a:r>
              <a:rPr lang="fr-FR" altLang="ja-JP" sz="2800" dirty="0">
                <a:latin typeface="+mn-lt"/>
                <a:ea typeface="ＭＳ Ｐゴシック" panose="020B0600070205080204" pitchFamily="34" charset="-128"/>
              </a:rPr>
              <a:t>La déclinaison de la stratégie</a:t>
            </a:r>
            <a:br>
              <a:rPr lang="fr-FR" altLang="ja-JP" sz="2800" dirty="0">
                <a:latin typeface="+mn-lt"/>
                <a:ea typeface="ＭＳ Ｐゴシック" panose="020B0600070205080204" pitchFamily="34" charset="-128"/>
              </a:rPr>
            </a:br>
            <a:r>
              <a:rPr lang="fr-FR" altLang="ja-JP" sz="2800" dirty="0">
                <a:latin typeface="+mn-lt"/>
                <a:ea typeface="ＭＳ Ｐゴシック" panose="020B0600070205080204" pitchFamily="34" charset="-128"/>
              </a:rPr>
              <a:t>L'alignement jusqu'aux objectifs individuels</a:t>
            </a:r>
            <a:endParaRPr lang="fr-FR" altLang="fr-FR" sz="2800" dirty="0">
              <a:latin typeface="+mn-lt"/>
              <a:ea typeface="ＭＳ Ｐゴシック" panose="020B0600070205080204" pitchFamily="34" charset="-128"/>
            </a:endParaRPr>
          </a:p>
        </p:txBody>
      </p:sp>
      <p:sp>
        <p:nvSpPr>
          <p:cNvPr id="142338" name="Rectangle 3">
            <a:extLst>
              <a:ext uri="{FF2B5EF4-FFF2-40B4-BE49-F238E27FC236}">
                <a16:creationId xmlns:a16="http://schemas.microsoft.com/office/drawing/2014/main" id="{C5ACB3AE-B164-844F-ABBE-8BC1C9C5CACA}"/>
              </a:ext>
            </a:extLst>
          </p:cNvPr>
          <p:cNvSpPr>
            <a:spLocks noGrp="1" noChangeArrowheads="1"/>
          </p:cNvSpPr>
          <p:nvPr>
            <p:ph type="body" idx="1"/>
          </p:nvPr>
        </p:nvSpPr>
        <p:spPr>
          <a:xfrm>
            <a:off x="487680" y="1603613"/>
            <a:ext cx="11536680" cy="2663587"/>
          </a:xfrm>
        </p:spPr>
        <p:txBody>
          <a:bodyPr>
            <a:noAutofit/>
          </a:bodyPr>
          <a:lstStyle/>
          <a:p>
            <a:pPr eaLnBrk="1" hangingPunct="1">
              <a:lnSpc>
                <a:spcPct val="80000"/>
              </a:lnSpc>
              <a:buFontTx/>
              <a:buNone/>
            </a:pPr>
            <a:r>
              <a:rPr lang="fr-FR" altLang="fr-FR" dirty="0">
                <a:ea typeface="ＭＳ Ｐゴシック" panose="020B0600070205080204" pitchFamily="34" charset="-128"/>
              </a:rPr>
              <a:t>Démarche de  "</a:t>
            </a:r>
            <a:r>
              <a:rPr lang="fr-FR" altLang="ja-JP" dirty="0" err="1">
                <a:ea typeface="ＭＳ Ｐゴシック" panose="020B0600070205080204" pitchFamily="34" charset="-128"/>
              </a:rPr>
              <a:t>cascading</a:t>
            </a:r>
            <a:r>
              <a:rPr lang="fr-FR" altLang="ja-JP" dirty="0">
                <a:ea typeface="ＭＳ Ｐゴシック" panose="020B0600070205080204" pitchFamily="34" charset="-128"/>
              </a:rPr>
              <a:t>".</a:t>
            </a:r>
          </a:p>
          <a:p>
            <a:pPr eaLnBrk="1" hangingPunct="1">
              <a:lnSpc>
                <a:spcPct val="80000"/>
              </a:lnSpc>
              <a:buFontTx/>
              <a:buNone/>
            </a:pPr>
            <a:r>
              <a:rPr lang="fr-FR" altLang="ja-JP" dirty="0">
                <a:ea typeface="ＭＳ Ｐゴシック" panose="020B0600070205080204" pitchFamily="34" charset="-128"/>
              </a:rPr>
              <a:t>Lors de la définition des objectifs </a:t>
            </a:r>
            <a:r>
              <a:rPr lang="fr-FR" altLang="fr-FR" dirty="0">
                <a:ea typeface="ＭＳ Ｐゴシック" panose="020B0600070205080204" pitchFamily="34" charset="-128"/>
              </a:rPr>
              <a:t>individuels, chaque collaborateur, quelle </a:t>
            </a:r>
          </a:p>
          <a:p>
            <a:pPr eaLnBrk="1" hangingPunct="1">
              <a:lnSpc>
                <a:spcPct val="80000"/>
              </a:lnSpc>
              <a:buFontTx/>
              <a:buNone/>
            </a:pPr>
            <a:r>
              <a:rPr lang="fr-FR" altLang="fr-FR" dirty="0">
                <a:ea typeface="ＭＳ Ｐゴシック" panose="020B0600070205080204" pitchFamily="34" charset="-128"/>
              </a:rPr>
              <a:t>que soit sa responsabilité dans l'</a:t>
            </a:r>
            <a:r>
              <a:rPr lang="fr-FR" altLang="ja-JP" dirty="0">
                <a:ea typeface="ＭＳ Ｐゴシック" panose="020B0600070205080204" pitchFamily="34" charset="-128"/>
              </a:rPr>
              <a:t>organisation :</a:t>
            </a:r>
          </a:p>
          <a:p>
            <a:pPr>
              <a:lnSpc>
                <a:spcPct val="80000"/>
              </a:lnSpc>
            </a:pPr>
            <a:r>
              <a:rPr lang="fr-FR" altLang="fr-FR" dirty="0">
                <a:ea typeface="ＭＳ Ｐゴシック" panose="020B0600070205080204" pitchFamily="34" charset="-128"/>
              </a:rPr>
              <a:t>Intègre la nécessité de cohérence de ces objectifs avec la stratégie d'</a:t>
            </a:r>
            <a:r>
              <a:rPr lang="fr-FR" altLang="ja-JP" dirty="0">
                <a:ea typeface="ＭＳ Ｐゴシック" panose="020B0600070205080204" pitchFamily="34" charset="-128"/>
              </a:rPr>
              <a:t>ensemble.</a:t>
            </a:r>
          </a:p>
          <a:p>
            <a:pPr>
              <a:lnSpc>
                <a:spcPct val="80000"/>
              </a:lnSpc>
            </a:pPr>
            <a:r>
              <a:rPr lang="fr-FR" altLang="fr-FR" dirty="0">
                <a:ea typeface="ＭＳ Ｐゴシック" panose="020B0600070205080204" pitchFamily="34" charset="-128"/>
              </a:rPr>
              <a:t>Définit avec son manager ce que peut être sa contribution à la mise </a:t>
            </a:r>
          </a:p>
          <a:p>
            <a:pPr eaLnBrk="1" hangingPunct="1">
              <a:lnSpc>
                <a:spcPct val="80000"/>
              </a:lnSpc>
              <a:buFontTx/>
              <a:buNone/>
            </a:pPr>
            <a:r>
              <a:rPr lang="fr-FR" altLang="fr-FR" dirty="0">
                <a:ea typeface="ＭＳ Ｐゴシック" panose="020B0600070205080204" pitchFamily="34" charset="-128"/>
              </a:rPr>
              <a:t>en œuvre de ce projet d'</a:t>
            </a:r>
            <a:r>
              <a:rPr lang="fr-FR" altLang="ja-JP" dirty="0">
                <a:ea typeface="ＭＳ Ｐゴシック" panose="020B0600070205080204" pitchFamily="34" charset="-128"/>
              </a:rPr>
              <a:t>ensemble.</a:t>
            </a:r>
            <a:endParaRPr lang="fr-FR" altLang="fr-FR" dirty="0">
              <a:ea typeface="ＭＳ Ｐゴシック" panose="020B0600070205080204" pitchFamily="34" charset="-128"/>
            </a:endParaRPr>
          </a:p>
        </p:txBody>
      </p:sp>
      <p:sp>
        <p:nvSpPr>
          <p:cNvPr id="21508" name="AutoShape 4">
            <a:extLst>
              <a:ext uri="{FF2B5EF4-FFF2-40B4-BE49-F238E27FC236}">
                <a16:creationId xmlns:a16="http://schemas.microsoft.com/office/drawing/2014/main" id="{07FA05CB-B1B4-7947-B271-9D853CD8C7E2}"/>
              </a:ext>
            </a:extLst>
          </p:cNvPr>
          <p:cNvSpPr>
            <a:spLocks noChangeArrowheads="1"/>
          </p:cNvSpPr>
          <p:nvPr/>
        </p:nvSpPr>
        <p:spPr bwMode="auto">
          <a:xfrm>
            <a:off x="3237865" y="5077143"/>
            <a:ext cx="5761038" cy="1439862"/>
          </a:xfrm>
          <a:prstGeom prst="rightArrowCallout">
            <a:avLst>
              <a:gd name="adj1" fmla="val 25000"/>
              <a:gd name="adj2" fmla="val 25000"/>
              <a:gd name="adj3" fmla="val 66685"/>
              <a:gd name="adj4" fmla="val 66667"/>
            </a:avLst>
          </a:prstGeom>
          <a:solidFill>
            <a:schemeClr val="accent1"/>
          </a:solidFill>
          <a:ln w="9525">
            <a:solidFill>
              <a:schemeClr val="tx1"/>
            </a:solidFill>
            <a:miter lim="800000"/>
            <a:headEnd/>
            <a:tailEnd/>
          </a:ln>
          <a:effectLst/>
        </p:spPr>
        <p:txBody>
          <a:bodyPr wrap="none"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fr-FR" altLang="fr-FR" sz="1800" dirty="0">
                <a:effectLst>
                  <a:outerShdw sx="1000" sy="1000" algn="tl">
                    <a:srgbClr val="FFFFFF"/>
                  </a:outerShdw>
                </a:effectLst>
              </a:rPr>
              <a:t>Clarté de la stratégie</a:t>
            </a:r>
          </a:p>
          <a:p>
            <a:pPr algn="ctr" eaLnBrk="1" hangingPunct="1">
              <a:defRPr/>
            </a:pPr>
            <a:r>
              <a:rPr lang="fr-FR" altLang="fr-FR" sz="1800" dirty="0">
                <a:effectLst>
                  <a:outerShdw sx="1000" sy="1000" algn="tl">
                    <a:srgbClr val="FFFFFF"/>
                  </a:outerShdw>
                </a:effectLst>
              </a:rPr>
              <a:t>+</a:t>
            </a:r>
          </a:p>
          <a:p>
            <a:pPr algn="ctr" eaLnBrk="1" hangingPunct="1">
              <a:defRPr/>
            </a:pPr>
            <a:r>
              <a:rPr lang="fr-FR" altLang="fr-FR" sz="1800" dirty="0">
                <a:effectLst>
                  <a:outerShdw sx="1000" sy="1000" algn="tl">
                    <a:srgbClr val="FFFFFF"/>
                  </a:outerShdw>
                </a:effectLst>
              </a:rPr>
              <a:t>Processus organisé de </a:t>
            </a:r>
          </a:p>
          <a:p>
            <a:pPr algn="ctr" eaLnBrk="1" hangingPunct="1">
              <a:defRPr/>
            </a:pPr>
            <a:r>
              <a:rPr lang="fr-FR" altLang="fr-FR" sz="1800" dirty="0">
                <a:effectLst>
                  <a:outerShdw sx="1000" sy="1000" algn="tl">
                    <a:srgbClr val="FFFFFF"/>
                  </a:outerShdw>
                </a:effectLst>
              </a:rPr>
              <a:t>déclinaison</a:t>
            </a:r>
          </a:p>
        </p:txBody>
      </p:sp>
      <p:sp>
        <p:nvSpPr>
          <p:cNvPr id="142340" name="Text Box 5">
            <a:extLst>
              <a:ext uri="{FF2B5EF4-FFF2-40B4-BE49-F238E27FC236}">
                <a16:creationId xmlns:a16="http://schemas.microsoft.com/office/drawing/2014/main" id="{A0424CD9-82F9-DF40-84BB-FB1BD34A0FF1}"/>
              </a:ext>
            </a:extLst>
          </p:cNvPr>
          <p:cNvSpPr txBox="1">
            <a:spLocks noChangeArrowheads="1"/>
          </p:cNvSpPr>
          <p:nvPr/>
        </p:nvSpPr>
        <p:spPr bwMode="auto">
          <a:xfrm>
            <a:off x="9267190" y="5647055"/>
            <a:ext cx="1338828" cy="36933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solidFill>
                  <a:srgbClr val="990000"/>
                </a:solidFill>
              </a:rPr>
              <a:t>Alignement</a:t>
            </a:r>
          </a:p>
        </p:txBody>
      </p:sp>
      <p:sp>
        <p:nvSpPr>
          <p:cNvPr id="2" name="Espace réservé de la date 1">
            <a:extLst>
              <a:ext uri="{FF2B5EF4-FFF2-40B4-BE49-F238E27FC236}">
                <a16:creationId xmlns:a16="http://schemas.microsoft.com/office/drawing/2014/main" id="{F20531BC-5BB0-5F4D-A6F4-24FA5873845B}"/>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923FA9F1-541F-AD43-8DF2-8DD724BA28AD}"/>
              </a:ext>
            </a:extLst>
          </p:cNvPr>
          <p:cNvSpPr>
            <a:spLocks noGrp="1"/>
          </p:cNvSpPr>
          <p:nvPr>
            <p:ph type="sldNum" sz="quarter" idx="12"/>
          </p:nvPr>
        </p:nvSpPr>
        <p:spPr/>
        <p:txBody>
          <a:bodyPr/>
          <a:lstStyle/>
          <a:p>
            <a:fld id="{6D1A6996-9A38-354D-9398-FBE9F4077E8B}" type="slidenum">
              <a:rPr lang="fr-FR" smtClean="0"/>
              <a:t>170</a:t>
            </a:fld>
            <a:endParaRPr lang="fr-FR"/>
          </a:p>
        </p:txBody>
      </p:sp>
    </p:spTree>
    <p:extLst>
      <p:ext uri="{BB962C8B-B14F-4D97-AF65-F5344CB8AC3E}">
        <p14:creationId xmlns:p14="http://schemas.microsoft.com/office/powerpoint/2010/main" val="291837822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8DF578F-92B8-C147-9144-C789106A1756}"/>
              </a:ext>
            </a:extLst>
          </p:cNvPr>
          <p:cNvSpPr>
            <a:spLocks noGrp="1" noChangeArrowheads="1"/>
          </p:cNvSpPr>
          <p:nvPr>
            <p:ph type="title"/>
          </p:nvPr>
        </p:nvSpPr>
        <p:spPr>
          <a:xfrm>
            <a:off x="579120" y="588329"/>
            <a:ext cx="10774680" cy="947736"/>
          </a:xfrm>
          <a:effectLst>
            <a:outerShdw sx="1000" sy="1000" algn="ctr" rotWithShape="0">
              <a:srgbClr val="000000"/>
            </a:outerShdw>
          </a:effectLst>
        </p:spPr>
        <p:txBody>
          <a:bodyPr>
            <a:noAutofit/>
          </a:bodyPr>
          <a:lstStyle/>
          <a:p>
            <a:pPr algn="l" eaLnBrk="1" hangingPunct="1">
              <a:defRPr/>
            </a:pPr>
            <a:r>
              <a:rPr lang="fr-FR" altLang="fr-FR" sz="4000" dirty="0">
                <a:ea typeface="ＭＳ Ｐゴシック" panose="020B0600070205080204" pitchFamily="34" charset="-128"/>
              </a:rPr>
              <a:t>1ère partie : comprendre ce qu'</a:t>
            </a:r>
            <a:r>
              <a:rPr lang="fr-FR" altLang="ja-JP" sz="4000" dirty="0">
                <a:ea typeface="ＭＳ Ｐゴシック" panose="020B0600070205080204" pitchFamily="34" charset="-128"/>
              </a:rPr>
              <a:t>est la stratégie / </a:t>
            </a:r>
            <a:br>
              <a:rPr lang="fr-FR" altLang="ja-JP" sz="4000" dirty="0">
                <a:ea typeface="ＭＳ Ｐゴシック" panose="020B0600070205080204" pitchFamily="34" charset="-128"/>
              </a:rPr>
            </a:br>
            <a:r>
              <a:rPr lang="fr-FR" altLang="ja-JP" sz="4000" dirty="0">
                <a:ea typeface="ＭＳ Ｐゴシック" panose="020B0600070205080204" pitchFamily="34" charset="-128"/>
              </a:rPr>
              <a:t>3. La déclinaison de la stratégie: Exemple de </a:t>
            </a:r>
            <a:r>
              <a:rPr lang="fr-FR" altLang="ja-JP" sz="4000" dirty="0" err="1">
                <a:ea typeface="ＭＳ Ｐゴシック" panose="020B0600070205080204" pitchFamily="34" charset="-128"/>
              </a:rPr>
              <a:t>cascading</a:t>
            </a:r>
            <a:endParaRPr lang="fr-FR" altLang="fr-FR" sz="4000" dirty="0">
              <a:ea typeface="ＭＳ Ｐゴシック" panose="020B0600070205080204" pitchFamily="34" charset="-128"/>
            </a:endParaRPr>
          </a:p>
        </p:txBody>
      </p:sp>
      <p:sp>
        <p:nvSpPr>
          <p:cNvPr id="144386" name="Rectangle 3">
            <a:extLst>
              <a:ext uri="{FF2B5EF4-FFF2-40B4-BE49-F238E27FC236}">
                <a16:creationId xmlns:a16="http://schemas.microsoft.com/office/drawing/2014/main" id="{9E764311-3861-6140-8599-D084A15EE399}"/>
              </a:ext>
            </a:extLst>
          </p:cNvPr>
          <p:cNvSpPr>
            <a:spLocks noGrp="1" noChangeArrowheads="1"/>
          </p:cNvSpPr>
          <p:nvPr>
            <p:ph type="body" idx="1"/>
          </p:nvPr>
        </p:nvSpPr>
        <p:spPr>
          <a:xfrm>
            <a:off x="335280" y="2399190"/>
            <a:ext cx="10896600" cy="3696810"/>
          </a:xfrm>
        </p:spPr>
        <p:txBody>
          <a:bodyPr>
            <a:normAutofit lnSpcReduction="10000"/>
          </a:bodyPr>
          <a:lstStyle/>
          <a:p>
            <a:pPr eaLnBrk="1" hangingPunct="1">
              <a:lnSpc>
                <a:spcPct val="150000"/>
              </a:lnSpc>
            </a:pPr>
            <a:r>
              <a:rPr lang="fr-FR" altLang="fr-FR" sz="2400" dirty="0">
                <a:ea typeface="ＭＳ Ｐゴシック" panose="020B0600070205080204" pitchFamily="34" charset="-128"/>
              </a:rPr>
              <a:t>Objectif stratégique : devenir le leader sur le marché des potages instantanés. </a:t>
            </a:r>
          </a:p>
          <a:p>
            <a:pPr eaLnBrk="1" hangingPunct="1">
              <a:lnSpc>
                <a:spcPct val="150000"/>
              </a:lnSpc>
            </a:pPr>
            <a:r>
              <a:rPr lang="fr-FR" altLang="fr-FR" sz="2400" dirty="0">
                <a:ea typeface="ＭＳ Ｐゴシック" panose="020B0600070205080204" pitchFamily="34" charset="-128"/>
              </a:rPr>
              <a:t>Objectif du Directeur Marketing : gagner 3 points de parts de marché dans l'</a:t>
            </a:r>
            <a:r>
              <a:rPr lang="fr-FR" altLang="ja-JP" sz="2400" dirty="0">
                <a:ea typeface="ＭＳ Ｐゴシック" panose="020B0600070205080204" pitchFamily="34" charset="-128"/>
              </a:rPr>
              <a:t>année.</a:t>
            </a:r>
            <a:endParaRPr lang="fr-FR" altLang="fr-FR" sz="2400" dirty="0">
              <a:ea typeface="ＭＳ Ｐゴシック" panose="020B0600070205080204" pitchFamily="34" charset="-128"/>
            </a:endParaRPr>
          </a:p>
          <a:p>
            <a:pPr eaLnBrk="1" hangingPunct="1">
              <a:lnSpc>
                <a:spcPct val="150000"/>
              </a:lnSpc>
            </a:pPr>
            <a:r>
              <a:rPr lang="fr-FR" altLang="fr-FR" sz="2400" dirty="0">
                <a:ea typeface="ＭＳ Ｐゴシック" panose="020B0600070205080204" pitchFamily="34" charset="-128"/>
              </a:rPr>
              <a:t>Objectif du Chef de Groupe : réussir le lancement de 2 nouvelles références (CA généré = 50 M€.)</a:t>
            </a:r>
          </a:p>
          <a:p>
            <a:pPr eaLnBrk="1" hangingPunct="1">
              <a:lnSpc>
                <a:spcPct val="150000"/>
              </a:lnSpc>
            </a:pPr>
            <a:r>
              <a:rPr lang="fr-FR" altLang="fr-FR" sz="2400" dirty="0">
                <a:ea typeface="ＭＳ Ｐゴシック" panose="020B0600070205080204" pitchFamily="34" charset="-128"/>
              </a:rPr>
              <a:t>Objectif du Chef de Produit : pour les références à lancer en 2009, garantir la tenue du calendrier fixé avec le développement et les partenaires extérieurs.</a:t>
            </a:r>
          </a:p>
        </p:txBody>
      </p:sp>
      <p:sp>
        <p:nvSpPr>
          <p:cNvPr id="2" name="Espace réservé de la date 1">
            <a:extLst>
              <a:ext uri="{FF2B5EF4-FFF2-40B4-BE49-F238E27FC236}">
                <a16:creationId xmlns:a16="http://schemas.microsoft.com/office/drawing/2014/main" id="{EEEEB4EA-4438-0C45-AA7D-FF6EFB40E15B}"/>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7A8A184C-74B2-394F-8BF4-CE7C06D31AC1}"/>
              </a:ext>
            </a:extLst>
          </p:cNvPr>
          <p:cNvSpPr>
            <a:spLocks noGrp="1"/>
          </p:cNvSpPr>
          <p:nvPr>
            <p:ph type="sldNum" sz="quarter" idx="12"/>
          </p:nvPr>
        </p:nvSpPr>
        <p:spPr/>
        <p:txBody>
          <a:bodyPr/>
          <a:lstStyle/>
          <a:p>
            <a:fld id="{6D1A6996-9A38-354D-9398-FBE9F4077E8B}" type="slidenum">
              <a:rPr lang="fr-FR" smtClean="0"/>
              <a:t>171</a:t>
            </a:fld>
            <a:endParaRPr lang="fr-FR"/>
          </a:p>
        </p:txBody>
      </p:sp>
    </p:spTree>
    <p:extLst>
      <p:ext uri="{BB962C8B-B14F-4D97-AF65-F5344CB8AC3E}">
        <p14:creationId xmlns:p14="http://schemas.microsoft.com/office/powerpoint/2010/main" val="393157552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D7959A9-C9E1-6644-A1ED-15682BE61F94}"/>
              </a:ext>
            </a:extLst>
          </p:cNvPr>
          <p:cNvSpPr>
            <a:spLocks noGrp="1" noChangeArrowheads="1"/>
          </p:cNvSpPr>
          <p:nvPr>
            <p:ph type="title"/>
          </p:nvPr>
        </p:nvSpPr>
        <p:spPr>
          <a:xfrm>
            <a:off x="670560" y="288291"/>
            <a:ext cx="10683240" cy="936625"/>
          </a:xfrm>
        </p:spPr>
        <p:txBody>
          <a:bodyPr>
            <a:normAutofit/>
          </a:bodyPr>
          <a:lstStyle/>
          <a:p>
            <a:pPr algn="l" eaLnBrk="1" hangingPunct="1">
              <a:defRPr/>
            </a:pPr>
            <a:r>
              <a:rPr lang="fr-FR" altLang="fr-FR" sz="1800" dirty="0">
                <a:latin typeface="Calibri" panose="020F0502020204030204" pitchFamily="34" charset="0"/>
                <a:ea typeface="ＭＳ Ｐゴシック" panose="020B0600070205080204" pitchFamily="34" charset="-128"/>
                <a:cs typeface="Calibri" panose="020F0502020204030204" pitchFamily="34" charset="0"/>
              </a:rPr>
              <a:t>1ère partie : comprendre ce qu'</a:t>
            </a:r>
            <a:r>
              <a:rPr lang="fr-FR" altLang="ja-JP" sz="1800" dirty="0">
                <a:latin typeface="Calibri" panose="020F0502020204030204" pitchFamily="34" charset="0"/>
                <a:ea typeface="ＭＳ Ｐゴシック" panose="020B0600070205080204" pitchFamily="34" charset="-128"/>
                <a:cs typeface="Calibri" panose="020F0502020204030204" pitchFamily="34" charset="0"/>
              </a:rPr>
              <a:t>est la stratégie / 3.La déclinaison de la stratégie</a:t>
            </a:r>
            <a:br>
              <a:rPr lang="fr-FR" altLang="ja-JP" sz="1800" dirty="0">
                <a:latin typeface="Calibri" panose="020F0502020204030204" pitchFamily="34" charset="0"/>
                <a:ea typeface="ＭＳ Ｐゴシック" panose="020B0600070205080204" pitchFamily="34" charset="-128"/>
                <a:cs typeface="Calibri" panose="020F0502020204030204" pitchFamily="34" charset="0"/>
              </a:rPr>
            </a:br>
            <a:r>
              <a:rPr lang="fr-FR" altLang="ja-JP" sz="3600" dirty="0">
                <a:latin typeface="Calibri" panose="020F0502020204030204" pitchFamily="34" charset="0"/>
                <a:ea typeface="ＭＳ Ｐゴシック" panose="020B0600070205080204" pitchFamily="34" charset="-128"/>
                <a:cs typeface="Calibri" panose="020F0502020204030204" pitchFamily="34" charset="0"/>
              </a:rPr>
              <a:t>Forces et limites du </a:t>
            </a:r>
            <a:r>
              <a:rPr lang="fr-FR" altLang="ja-JP" sz="3600" dirty="0" err="1">
                <a:latin typeface="Calibri" panose="020F0502020204030204" pitchFamily="34" charset="0"/>
                <a:ea typeface="ＭＳ Ｐゴシック" panose="020B0600070205080204" pitchFamily="34" charset="-128"/>
                <a:cs typeface="Calibri" panose="020F0502020204030204" pitchFamily="34" charset="0"/>
              </a:rPr>
              <a:t>cascading</a:t>
            </a:r>
            <a:endParaRPr lang="fr-FR" altLang="fr-FR" sz="3600" dirty="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46434" name="Rectangle 3">
            <a:extLst>
              <a:ext uri="{FF2B5EF4-FFF2-40B4-BE49-F238E27FC236}">
                <a16:creationId xmlns:a16="http://schemas.microsoft.com/office/drawing/2014/main" id="{8B1E16FB-DDED-194C-803C-AB6E548E1E39}"/>
              </a:ext>
            </a:extLst>
          </p:cNvPr>
          <p:cNvSpPr>
            <a:spLocks noGrp="1" noChangeArrowheads="1"/>
          </p:cNvSpPr>
          <p:nvPr>
            <p:ph type="body" idx="1"/>
          </p:nvPr>
        </p:nvSpPr>
        <p:spPr>
          <a:xfrm>
            <a:off x="670560" y="1279526"/>
            <a:ext cx="10835640" cy="5076824"/>
          </a:xfrm>
        </p:spPr>
        <p:txBody>
          <a:bodyPr>
            <a:normAutofit/>
          </a:bodyPr>
          <a:lstStyle/>
          <a:p>
            <a:pPr eaLnBrk="1" hangingPunct="1">
              <a:lnSpc>
                <a:spcPct val="100000"/>
              </a:lnSpc>
            </a:pPr>
            <a:r>
              <a:rPr lang="fr-FR" altLang="fr-FR" dirty="0">
                <a:ea typeface="ＭＳ Ｐゴシック" panose="020B0600070205080204" pitchFamily="34" charset="-128"/>
              </a:rPr>
              <a:t>Contribue à l'</a:t>
            </a:r>
            <a:r>
              <a:rPr lang="fr-FR" altLang="ja-JP" dirty="0">
                <a:ea typeface="ＭＳ Ｐゴシック" panose="020B0600070205080204" pitchFamily="34" charset="-128"/>
              </a:rPr>
              <a:t>intégration de la stratégie par tous (vertu pédagogique de la «contribution à la stratégie»).</a:t>
            </a:r>
          </a:p>
          <a:p>
            <a:pPr eaLnBrk="1" hangingPunct="1">
              <a:lnSpc>
                <a:spcPct val="100000"/>
              </a:lnSpc>
            </a:pPr>
            <a:r>
              <a:rPr lang="fr-FR" altLang="fr-FR" dirty="0">
                <a:ea typeface="ＭＳ Ｐゴシック" panose="020B0600070205080204" pitchFamily="34" charset="-128"/>
              </a:rPr>
              <a:t>Favorise la recherche de cohérence. </a:t>
            </a:r>
          </a:p>
          <a:p>
            <a:pPr eaLnBrk="1" hangingPunct="1">
              <a:lnSpc>
                <a:spcPct val="100000"/>
              </a:lnSpc>
            </a:pPr>
            <a:r>
              <a:rPr lang="fr-FR" altLang="fr-FR" dirty="0">
                <a:ea typeface="ＭＳ Ｐゴシック" panose="020B0600070205080204" pitchFamily="34" charset="-128"/>
              </a:rPr>
              <a:t>Comme toute approche mécaniste et chaînée, autorise de multiples biais. </a:t>
            </a:r>
          </a:p>
          <a:p>
            <a:pPr eaLnBrk="1" hangingPunct="1">
              <a:lnSpc>
                <a:spcPct val="100000"/>
              </a:lnSpc>
            </a:pPr>
            <a:r>
              <a:rPr lang="fr-FR" altLang="fr-FR" dirty="0">
                <a:ea typeface="ＭＳ Ｐゴシック" panose="020B0600070205080204" pitchFamily="34" charset="-128"/>
              </a:rPr>
              <a:t>Quid des "impondérables" et des réalignements nécessaires?</a:t>
            </a:r>
          </a:p>
          <a:p>
            <a:pPr eaLnBrk="1" hangingPunct="1">
              <a:lnSpc>
                <a:spcPct val="100000"/>
              </a:lnSpc>
            </a:pPr>
            <a:r>
              <a:rPr lang="fr-FR" altLang="fr-FR" dirty="0">
                <a:ea typeface="ＭＳ Ｐゴシック" panose="020B0600070205080204" pitchFamily="34" charset="-128"/>
              </a:rPr>
              <a:t>Introduire le Sens versus la norme (faire comprendre plutôt que mettre en œuvre de façon mécanique.)</a:t>
            </a:r>
          </a:p>
        </p:txBody>
      </p:sp>
      <p:sp>
        <p:nvSpPr>
          <p:cNvPr id="2" name="Espace réservé de la date 1">
            <a:extLst>
              <a:ext uri="{FF2B5EF4-FFF2-40B4-BE49-F238E27FC236}">
                <a16:creationId xmlns:a16="http://schemas.microsoft.com/office/drawing/2014/main" id="{C3BE4C2B-35B5-FA46-ABB5-FCB77C0AF19C}"/>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261271C5-5A28-1A44-9A0A-B90BA9047CE5}"/>
              </a:ext>
            </a:extLst>
          </p:cNvPr>
          <p:cNvSpPr>
            <a:spLocks noGrp="1"/>
          </p:cNvSpPr>
          <p:nvPr>
            <p:ph type="sldNum" sz="quarter" idx="12"/>
          </p:nvPr>
        </p:nvSpPr>
        <p:spPr/>
        <p:txBody>
          <a:bodyPr/>
          <a:lstStyle/>
          <a:p>
            <a:fld id="{6D1A6996-9A38-354D-9398-FBE9F4077E8B}" type="slidenum">
              <a:rPr lang="fr-FR" smtClean="0"/>
              <a:t>172</a:t>
            </a:fld>
            <a:endParaRPr lang="fr-FR"/>
          </a:p>
        </p:txBody>
      </p:sp>
    </p:spTree>
    <p:extLst>
      <p:ext uri="{BB962C8B-B14F-4D97-AF65-F5344CB8AC3E}">
        <p14:creationId xmlns:p14="http://schemas.microsoft.com/office/powerpoint/2010/main" val="276798294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a:extLst>
              <a:ext uri="{FF2B5EF4-FFF2-40B4-BE49-F238E27FC236}">
                <a16:creationId xmlns:a16="http://schemas.microsoft.com/office/drawing/2014/main" id="{4697D8A5-543B-0B4E-B3BD-882BC0EA5CBF}"/>
              </a:ext>
            </a:extLst>
          </p:cNvPr>
          <p:cNvSpPr>
            <a:spLocks noGrp="1" noChangeArrowheads="1"/>
          </p:cNvSpPr>
          <p:nvPr>
            <p:ph type="title"/>
          </p:nvPr>
        </p:nvSpPr>
        <p:spPr>
          <a:xfrm>
            <a:off x="838200" y="0"/>
            <a:ext cx="10515600" cy="1143000"/>
          </a:xfrm>
        </p:spPr>
        <p:txBody>
          <a:bodyPr>
            <a:normAutofit/>
          </a:bodyPr>
          <a:lstStyle/>
          <a:p>
            <a:pPr algn="l" eaLnBrk="1" hangingPunct="1"/>
            <a:r>
              <a:rPr lang="fr-FR" altLang="fr-FR" sz="2000" dirty="0">
                <a:ea typeface="ＭＳ Ｐゴシック" panose="020B0600070205080204" pitchFamily="34" charset="-128"/>
              </a:rPr>
              <a:t>1ère partie : comprendre ce qu'</a:t>
            </a:r>
            <a:r>
              <a:rPr lang="fr-FR" altLang="ja-JP" sz="2000" dirty="0">
                <a:ea typeface="ＭＳ Ｐゴシック" panose="020B0600070205080204" pitchFamily="34" charset="-128"/>
              </a:rPr>
              <a:t>est la stratégie / 3. La déclinaison de la stratégie</a:t>
            </a:r>
            <a:br>
              <a:rPr lang="fr-FR" altLang="ja-JP" sz="2000" dirty="0">
                <a:ea typeface="ＭＳ Ｐゴシック" panose="020B0600070205080204" pitchFamily="34" charset="-128"/>
              </a:rPr>
            </a:br>
            <a:r>
              <a:rPr lang="fr-FR" altLang="ja-JP" sz="4000" dirty="0">
                <a:ea typeface="ＭＳ Ｐゴシック" panose="020B0600070205080204" pitchFamily="34" charset="-128"/>
              </a:rPr>
              <a:t>De la première à la deuxième partie du module (1)</a:t>
            </a:r>
            <a:endParaRPr lang="fr-FR" altLang="fr-FR" sz="4000" dirty="0">
              <a:ea typeface="ＭＳ Ｐゴシック" panose="020B0600070205080204" pitchFamily="34" charset="-128"/>
            </a:endParaRPr>
          </a:p>
        </p:txBody>
      </p:sp>
      <p:sp>
        <p:nvSpPr>
          <p:cNvPr id="150530" name="Rectangle 4">
            <a:extLst>
              <a:ext uri="{FF2B5EF4-FFF2-40B4-BE49-F238E27FC236}">
                <a16:creationId xmlns:a16="http://schemas.microsoft.com/office/drawing/2014/main" id="{FB0BEF4B-C156-5645-8535-29FA76444521}"/>
              </a:ext>
            </a:extLst>
          </p:cNvPr>
          <p:cNvSpPr>
            <a:spLocks noChangeArrowheads="1"/>
          </p:cNvSpPr>
          <p:nvPr/>
        </p:nvSpPr>
        <p:spPr bwMode="auto">
          <a:xfrm>
            <a:off x="1703388" y="3962401"/>
            <a:ext cx="27924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2000" dirty="0">
                <a:latin typeface="Calibri" panose="020F0502020204030204" pitchFamily="34" charset="0"/>
                <a:cs typeface="Calibri" panose="020F0502020204030204" pitchFamily="34" charset="0"/>
              </a:rPr>
              <a:t>De ce que vous allez mettre dans votre frigo ?</a:t>
            </a:r>
          </a:p>
        </p:txBody>
      </p:sp>
      <p:sp>
        <p:nvSpPr>
          <p:cNvPr id="150531" name="Rectangle 5">
            <a:extLst>
              <a:ext uri="{FF2B5EF4-FFF2-40B4-BE49-F238E27FC236}">
                <a16:creationId xmlns:a16="http://schemas.microsoft.com/office/drawing/2014/main" id="{1FD4C821-BA61-7742-9F66-88E638F258D2}"/>
              </a:ext>
            </a:extLst>
          </p:cNvPr>
          <p:cNvSpPr>
            <a:spLocks noChangeArrowheads="1"/>
          </p:cNvSpPr>
          <p:nvPr/>
        </p:nvSpPr>
        <p:spPr bwMode="auto">
          <a:xfrm>
            <a:off x="8477250" y="2819401"/>
            <a:ext cx="18097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2000">
                <a:latin typeface="Calibri" panose="020F0502020204030204" pitchFamily="34" charset="0"/>
                <a:cs typeface="Calibri" panose="020F0502020204030204" pitchFamily="34" charset="0"/>
              </a:rPr>
              <a:t>Ou de ce qui y est déjà ?</a:t>
            </a:r>
          </a:p>
        </p:txBody>
      </p:sp>
      <p:sp>
        <p:nvSpPr>
          <p:cNvPr id="150532" name="Rectangle 6">
            <a:extLst>
              <a:ext uri="{FF2B5EF4-FFF2-40B4-BE49-F238E27FC236}">
                <a16:creationId xmlns:a16="http://schemas.microsoft.com/office/drawing/2014/main" id="{2CF8D141-03E7-BE43-88E3-1F115CA5E881}"/>
              </a:ext>
            </a:extLst>
          </p:cNvPr>
          <p:cNvSpPr>
            <a:spLocks noChangeArrowheads="1"/>
          </p:cNvSpPr>
          <p:nvPr/>
        </p:nvSpPr>
        <p:spPr bwMode="auto">
          <a:xfrm>
            <a:off x="1279525" y="1233486"/>
            <a:ext cx="98139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buFontTx/>
              <a:buNone/>
            </a:pPr>
            <a:r>
              <a:rPr lang="fr-FR" altLang="fr-FR" sz="2800">
                <a:latin typeface="+mn-lt"/>
              </a:rPr>
              <a:t>De quoi dépend ce que vous allez-vous manger chez vous ce soir ?</a:t>
            </a:r>
          </a:p>
        </p:txBody>
      </p:sp>
      <p:pic>
        <p:nvPicPr>
          <p:cNvPr id="150533" name="Image 7">
            <a:extLst>
              <a:ext uri="{FF2B5EF4-FFF2-40B4-BE49-F238E27FC236}">
                <a16:creationId xmlns:a16="http://schemas.microsoft.com/office/drawing/2014/main" id="{1F9AE27C-1135-F348-BEC1-4D5523FA2F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057400"/>
            <a:ext cx="3759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4" name="Flèche courbée vers la gauche 8">
            <a:extLst>
              <a:ext uri="{FF2B5EF4-FFF2-40B4-BE49-F238E27FC236}">
                <a16:creationId xmlns:a16="http://schemas.microsoft.com/office/drawing/2014/main" id="{ACA0EE87-F260-374E-97E3-F6DF32D45082}"/>
              </a:ext>
            </a:extLst>
          </p:cNvPr>
          <p:cNvSpPr>
            <a:spLocks noChangeArrowheads="1"/>
          </p:cNvSpPr>
          <p:nvPr/>
        </p:nvSpPr>
        <p:spPr bwMode="auto">
          <a:xfrm rot="2331797">
            <a:off x="8539163" y="3619501"/>
            <a:ext cx="1054100" cy="1357313"/>
          </a:xfrm>
          <a:prstGeom prst="curvedLeftArrow">
            <a:avLst>
              <a:gd name="adj1" fmla="val 13944"/>
              <a:gd name="adj2" fmla="val 50034"/>
              <a:gd name="adj3" fmla="val 25000"/>
            </a:avLst>
          </a:prstGeom>
          <a:solidFill>
            <a:srgbClr val="008000"/>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
        <p:nvSpPr>
          <p:cNvPr id="150535" name="Flèche courbée vers la droite 9">
            <a:extLst>
              <a:ext uri="{FF2B5EF4-FFF2-40B4-BE49-F238E27FC236}">
                <a16:creationId xmlns:a16="http://schemas.microsoft.com/office/drawing/2014/main" id="{AFE9DAAB-C746-EE4A-859E-2A91C1795AA1}"/>
              </a:ext>
            </a:extLst>
          </p:cNvPr>
          <p:cNvSpPr>
            <a:spLocks noChangeArrowheads="1"/>
          </p:cNvSpPr>
          <p:nvPr/>
        </p:nvSpPr>
        <p:spPr bwMode="auto">
          <a:xfrm rot="2862816">
            <a:off x="3352008" y="2826545"/>
            <a:ext cx="731837" cy="1216025"/>
          </a:xfrm>
          <a:prstGeom prst="curvedRightArrow">
            <a:avLst>
              <a:gd name="adj1" fmla="val 24986"/>
              <a:gd name="adj2" fmla="val 49971"/>
              <a:gd name="adj3" fmla="val 25000"/>
            </a:avLst>
          </a:prstGeom>
          <a:solidFill>
            <a:srgbClr val="008000"/>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
        <p:nvSpPr>
          <p:cNvPr id="2" name="Espace réservé de la date 1">
            <a:extLst>
              <a:ext uri="{FF2B5EF4-FFF2-40B4-BE49-F238E27FC236}">
                <a16:creationId xmlns:a16="http://schemas.microsoft.com/office/drawing/2014/main" id="{CC18E88D-FE10-8947-95F1-31151C6839DB}"/>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23EDE6E5-A219-814D-AC70-B2D589AA8A67}"/>
              </a:ext>
            </a:extLst>
          </p:cNvPr>
          <p:cNvSpPr>
            <a:spLocks noGrp="1"/>
          </p:cNvSpPr>
          <p:nvPr>
            <p:ph type="sldNum" sz="quarter" idx="12"/>
          </p:nvPr>
        </p:nvSpPr>
        <p:spPr/>
        <p:txBody>
          <a:bodyPr/>
          <a:lstStyle/>
          <a:p>
            <a:fld id="{6D1A6996-9A38-354D-9398-FBE9F4077E8B}" type="slidenum">
              <a:rPr lang="fr-FR" smtClean="0"/>
              <a:t>173</a:t>
            </a:fld>
            <a:endParaRPr lang="fr-FR"/>
          </a:p>
        </p:txBody>
      </p:sp>
    </p:spTree>
    <p:extLst>
      <p:ext uri="{BB962C8B-B14F-4D97-AF65-F5344CB8AC3E}">
        <p14:creationId xmlns:p14="http://schemas.microsoft.com/office/powerpoint/2010/main" val="796036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DA322FA-F611-BE4F-8053-4EEBC71F91FA}"/>
              </a:ext>
            </a:extLst>
          </p:cNvPr>
          <p:cNvSpPr>
            <a:spLocks noGrp="1" noChangeArrowheads="1"/>
          </p:cNvSpPr>
          <p:nvPr>
            <p:ph type="title"/>
          </p:nvPr>
        </p:nvSpPr>
        <p:spPr>
          <a:xfrm>
            <a:off x="838200" y="640619"/>
            <a:ext cx="10515600" cy="777875"/>
          </a:xfrm>
        </p:spPr>
        <p:txBody>
          <a:bodyPr>
            <a:normAutofit fontScale="90000"/>
          </a:bodyPr>
          <a:lstStyle/>
          <a:p>
            <a:pPr algn="l" eaLnBrk="1" hangingPunct="1">
              <a:defRPr/>
            </a:pPr>
            <a:r>
              <a:rPr lang="fr-FR" altLang="fr-FR" sz="2200" dirty="0">
                <a:latin typeface="+mn-lt"/>
                <a:ea typeface="ＭＳ Ｐゴシック" panose="020B0600070205080204" pitchFamily="34" charset="-128"/>
              </a:rPr>
              <a:t>1ère partie : comprendre ce </a:t>
            </a:r>
            <a:r>
              <a:rPr lang="fr-FR" altLang="fr-FR" sz="2200" dirty="0" err="1">
                <a:latin typeface="+mn-lt"/>
                <a:ea typeface="ＭＳ Ｐゴシック" panose="020B0600070205080204" pitchFamily="34" charset="-128"/>
              </a:rPr>
              <a:t>qu</a:t>
            </a:r>
            <a:r>
              <a:rPr lang="ja-JP" altLang="fr-FR" sz="2200">
                <a:latin typeface="+mn-lt"/>
                <a:ea typeface="ＭＳ Ｐゴシック" panose="020B0600070205080204" pitchFamily="34" charset="-128"/>
              </a:rPr>
              <a:t>’</a:t>
            </a:r>
            <a:r>
              <a:rPr lang="fr-FR" altLang="ja-JP" sz="2200" dirty="0">
                <a:latin typeface="+mn-lt"/>
                <a:ea typeface="ＭＳ Ｐゴシック" panose="020B0600070205080204" pitchFamily="34" charset="-128"/>
              </a:rPr>
              <a:t>est la stratégie / 3. La déclinaison de la stratégie</a:t>
            </a:r>
            <a:br>
              <a:rPr lang="fr-FR" altLang="ja-JP" sz="2200" dirty="0">
                <a:latin typeface="+mn-lt"/>
                <a:ea typeface="ＭＳ Ｐゴシック" panose="020B0600070205080204" pitchFamily="34" charset="-128"/>
              </a:rPr>
            </a:br>
            <a:r>
              <a:rPr lang="fr-FR" altLang="ja-JP" dirty="0">
                <a:latin typeface="+mn-lt"/>
                <a:ea typeface="ＭＳ Ｐゴシック" panose="020B0600070205080204" pitchFamily="34" charset="-128"/>
              </a:rPr>
              <a:t>De la première à la deuxième partie du module (2</a:t>
            </a:r>
            <a:r>
              <a:rPr lang="fr-FR" altLang="ja-JP" sz="2800" dirty="0">
                <a:ea typeface="ＭＳ Ｐゴシック" panose="020B0600070205080204" pitchFamily="34" charset="-128"/>
              </a:rPr>
              <a:t>)</a:t>
            </a:r>
            <a:endParaRPr lang="fr-FR" altLang="fr-FR" sz="2800" dirty="0">
              <a:ea typeface="ＭＳ Ｐゴシック" panose="020B0600070205080204" pitchFamily="34" charset="-128"/>
            </a:endParaRPr>
          </a:p>
        </p:txBody>
      </p:sp>
      <p:sp>
        <p:nvSpPr>
          <p:cNvPr id="152578" name="Rectangle 4">
            <a:extLst>
              <a:ext uri="{FF2B5EF4-FFF2-40B4-BE49-F238E27FC236}">
                <a16:creationId xmlns:a16="http://schemas.microsoft.com/office/drawing/2014/main" id="{A9ABFC1E-4170-E24E-857E-05C69F952BC2}"/>
              </a:ext>
            </a:extLst>
          </p:cNvPr>
          <p:cNvSpPr>
            <a:spLocks noChangeArrowheads="1"/>
          </p:cNvSpPr>
          <p:nvPr/>
        </p:nvSpPr>
        <p:spPr bwMode="auto">
          <a:xfrm>
            <a:off x="4079875" y="1844676"/>
            <a:ext cx="4431021" cy="830997"/>
          </a:xfrm>
          <a:prstGeom prst="rect">
            <a:avLst/>
          </a:prstGeom>
          <a:solidFill>
            <a:srgbClr val="FFFF66"/>
          </a:solidFill>
          <a:ln w="9525">
            <a:solidFill>
              <a:srgbClr val="008000"/>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latin typeface="+mn-lt"/>
              </a:rPr>
              <a:t>Le management des RH alimente </a:t>
            </a:r>
          </a:p>
          <a:p>
            <a:pPr eaLnBrk="1" hangingPunct="1">
              <a:spcBef>
                <a:spcPct val="0"/>
              </a:spcBef>
              <a:buFontTx/>
              <a:buNone/>
            </a:pPr>
            <a:r>
              <a:rPr lang="fr-FR" altLang="fr-FR" sz="2400">
                <a:latin typeface="+mn-lt"/>
              </a:rPr>
              <a:t>la construction de la stratégie1ère</a:t>
            </a:r>
          </a:p>
        </p:txBody>
      </p:sp>
      <p:sp>
        <p:nvSpPr>
          <p:cNvPr id="152579" name="Rectangle 5">
            <a:extLst>
              <a:ext uri="{FF2B5EF4-FFF2-40B4-BE49-F238E27FC236}">
                <a16:creationId xmlns:a16="http://schemas.microsoft.com/office/drawing/2014/main" id="{ACFD9A38-74BE-AF4A-9C65-98DFABE19629}"/>
              </a:ext>
            </a:extLst>
          </p:cNvPr>
          <p:cNvSpPr>
            <a:spLocks noChangeArrowheads="1"/>
          </p:cNvSpPr>
          <p:nvPr/>
        </p:nvSpPr>
        <p:spPr bwMode="auto">
          <a:xfrm>
            <a:off x="4224338" y="5734051"/>
            <a:ext cx="4161717" cy="830997"/>
          </a:xfrm>
          <a:prstGeom prst="rect">
            <a:avLst/>
          </a:prstGeom>
          <a:solidFill>
            <a:srgbClr val="FFFF66"/>
          </a:solidFill>
          <a:ln w="9525">
            <a:solidFill>
              <a:srgbClr val="008000"/>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latin typeface="+mn-lt"/>
              </a:rPr>
              <a:t>Le management des RH sert </a:t>
            </a:r>
          </a:p>
          <a:p>
            <a:pPr eaLnBrk="1" hangingPunct="1">
              <a:spcBef>
                <a:spcPct val="0"/>
              </a:spcBef>
              <a:buFontTx/>
              <a:buNone/>
            </a:pPr>
            <a:r>
              <a:rPr lang="fr-FR" altLang="fr-FR" sz="2400">
                <a:latin typeface="+mn-lt"/>
              </a:rPr>
              <a:t>la mise en œuvre de la stratégie</a:t>
            </a:r>
          </a:p>
        </p:txBody>
      </p:sp>
      <p:sp>
        <p:nvSpPr>
          <p:cNvPr id="152580" name="Rectangle 6">
            <a:extLst>
              <a:ext uri="{FF2B5EF4-FFF2-40B4-BE49-F238E27FC236}">
                <a16:creationId xmlns:a16="http://schemas.microsoft.com/office/drawing/2014/main" id="{700587D6-EA5B-BE44-A156-62A9121700A4}"/>
              </a:ext>
            </a:extLst>
          </p:cNvPr>
          <p:cNvSpPr>
            <a:spLocks noChangeArrowheads="1"/>
          </p:cNvSpPr>
          <p:nvPr/>
        </p:nvSpPr>
        <p:spPr bwMode="auto">
          <a:xfrm>
            <a:off x="1774825" y="3933826"/>
            <a:ext cx="3259226" cy="461665"/>
          </a:xfrm>
          <a:prstGeom prst="rect">
            <a:avLst/>
          </a:prstGeom>
          <a:solidFill>
            <a:srgbClr val="FFFF66"/>
          </a:solidFill>
          <a:ln w="9525">
            <a:solidFill>
              <a:srgbClr val="008000"/>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latin typeface="+mn-lt"/>
              </a:rPr>
              <a:t>Stratégie de l</a:t>
            </a:r>
            <a:r>
              <a:rPr lang="ja-JP" altLang="fr-FR" sz="2400">
                <a:latin typeface="+mn-lt"/>
              </a:rPr>
              <a:t>’</a:t>
            </a:r>
            <a:r>
              <a:rPr lang="fr-FR" altLang="ja-JP" sz="2400">
                <a:latin typeface="+mn-lt"/>
              </a:rPr>
              <a:t>entreprise</a:t>
            </a:r>
            <a:endParaRPr lang="fr-FR" altLang="fr-FR" sz="2400">
              <a:latin typeface="+mn-lt"/>
            </a:endParaRPr>
          </a:p>
        </p:txBody>
      </p:sp>
      <p:sp>
        <p:nvSpPr>
          <p:cNvPr id="152581" name="Rectangle 7">
            <a:extLst>
              <a:ext uri="{FF2B5EF4-FFF2-40B4-BE49-F238E27FC236}">
                <a16:creationId xmlns:a16="http://schemas.microsoft.com/office/drawing/2014/main" id="{33EAC5DF-9CCA-4D43-B62E-7BB01FC4FC32}"/>
              </a:ext>
            </a:extLst>
          </p:cNvPr>
          <p:cNvSpPr>
            <a:spLocks noChangeArrowheads="1"/>
          </p:cNvSpPr>
          <p:nvPr/>
        </p:nvSpPr>
        <p:spPr bwMode="auto">
          <a:xfrm>
            <a:off x="6888163" y="3933826"/>
            <a:ext cx="2794355" cy="461665"/>
          </a:xfrm>
          <a:prstGeom prst="rect">
            <a:avLst/>
          </a:prstGeom>
          <a:solidFill>
            <a:srgbClr val="FFFF66"/>
          </a:solidFill>
          <a:ln w="9525">
            <a:solidFill>
              <a:srgbClr val="008000"/>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latin typeface="+mn-lt"/>
              </a:rPr>
              <a:t>Management des RH</a:t>
            </a:r>
          </a:p>
        </p:txBody>
      </p:sp>
      <p:sp>
        <p:nvSpPr>
          <p:cNvPr id="152582" name="AutoShape 8">
            <a:extLst>
              <a:ext uri="{FF2B5EF4-FFF2-40B4-BE49-F238E27FC236}">
                <a16:creationId xmlns:a16="http://schemas.microsoft.com/office/drawing/2014/main" id="{F2815F3B-956B-5B40-A18A-1928509710A2}"/>
              </a:ext>
            </a:extLst>
          </p:cNvPr>
          <p:cNvSpPr>
            <a:spLocks noChangeArrowheads="1"/>
          </p:cNvSpPr>
          <p:nvPr/>
        </p:nvSpPr>
        <p:spPr bwMode="auto">
          <a:xfrm>
            <a:off x="3992564" y="4724401"/>
            <a:ext cx="4103687" cy="588963"/>
          </a:xfrm>
          <a:prstGeom prst="curvedUpArrow">
            <a:avLst>
              <a:gd name="adj1" fmla="val 139353"/>
              <a:gd name="adj2" fmla="val 278706"/>
              <a:gd name="adj3" fmla="val 47403"/>
            </a:avLst>
          </a:prstGeom>
          <a:solidFill>
            <a:srgbClr val="008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
        <p:nvSpPr>
          <p:cNvPr id="152583" name="AutoShape 10">
            <a:extLst>
              <a:ext uri="{FF2B5EF4-FFF2-40B4-BE49-F238E27FC236}">
                <a16:creationId xmlns:a16="http://schemas.microsoft.com/office/drawing/2014/main" id="{D452BC1D-4DDF-A842-B481-3B3E9990E722}"/>
              </a:ext>
            </a:extLst>
          </p:cNvPr>
          <p:cNvSpPr>
            <a:spLocks noChangeArrowheads="1"/>
          </p:cNvSpPr>
          <p:nvPr/>
        </p:nvSpPr>
        <p:spPr bwMode="auto">
          <a:xfrm rot="16200000">
            <a:off x="5520532" y="1124744"/>
            <a:ext cx="863600" cy="4176713"/>
          </a:xfrm>
          <a:prstGeom prst="curvedLeftArrow">
            <a:avLst>
              <a:gd name="adj1" fmla="val 96728"/>
              <a:gd name="adj2" fmla="val 193456"/>
              <a:gd name="adj3" fmla="val 29227"/>
            </a:avLst>
          </a:prstGeom>
          <a:solidFill>
            <a:srgbClr val="008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
        <p:nvSpPr>
          <p:cNvPr id="2" name="Espace réservé de la date 1">
            <a:extLst>
              <a:ext uri="{FF2B5EF4-FFF2-40B4-BE49-F238E27FC236}">
                <a16:creationId xmlns:a16="http://schemas.microsoft.com/office/drawing/2014/main" id="{3A61F3DD-3E98-774E-B889-C0519BC3EEC4}"/>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7906E12B-6E3C-C74C-9947-39AE46AA106E}"/>
              </a:ext>
            </a:extLst>
          </p:cNvPr>
          <p:cNvSpPr>
            <a:spLocks noGrp="1"/>
          </p:cNvSpPr>
          <p:nvPr>
            <p:ph type="sldNum" sz="quarter" idx="12"/>
          </p:nvPr>
        </p:nvSpPr>
        <p:spPr/>
        <p:txBody>
          <a:bodyPr/>
          <a:lstStyle/>
          <a:p>
            <a:fld id="{6D1A6996-9A38-354D-9398-FBE9F4077E8B}" type="slidenum">
              <a:rPr lang="fr-FR" smtClean="0"/>
              <a:t>174</a:t>
            </a:fld>
            <a:endParaRPr lang="fr-FR"/>
          </a:p>
        </p:txBody>
      </p:sp>
    </p:spTree>
    <p:extLst>
      <p:ext uri="{BB962C8B-B14F-4D97-AF65-F5344CB8AC3E}">
        <p14:creationId xmlns:p14="http://schemas.microsoft.com/office/powerpoint/2010/main" val="322650474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a:extLst>
              <a:ext uri="{FF2B5EF4-FFF2-40B4-BE49-F238E27FC236}">
                <a16:creationId xmlns:a16="http://schemas.microsoft.com/office/drawing/2014/main" id="{6D11F5F9-A912-C940-9FCA-28A65811332B}"/>
              </a:ext>
            </a:extLst>
          </p:cNvPr>
          <p:cNvSpPr>
            <a:spLocks noGrp="1" noChangeArrowheads="1"/>
          </p:cNvSpPr>
          <p:nvPr>
            <p:ph type="title" idx="4294967295"/>
          </p:nvPr>
        </p:nvSpPr>
        <p:spPr/>
        <p:txBody>
          <a:bodyPr>
            <a:normAutofit/>
          </a:bodyPr>
          <a:lstStyle/>
          <a:p>
            <a:r>
              <a:rPr lang="fr-FR" altLang="fr-FR" sz="3600" dirty="0">
                <a:ea typeface="ＭＳ Ｐゴシック" panose="020B0600070205080204" pitchFamily="34" charset="-128"/>
              </a:rPr>
              <a:t>2</a:t>
            </a:r>
            <a:r>
              <a:rPr lang="fr-FR" altLang="fr-FR" sz="3600" baseline="30000" dirty="0">
                <a:ea typeface="ＭＳ Ｐゴシック" panose="020B0600070205080204" pitchFamily="34" charset="-128"/>
              </a:rPr>
              <a:t>ème</a:t>
            </a:r>
            <a:r>
              <a:rPr lang="fr-FR" altLang="fr-FR" sz="3600" dirty="0">
                <a:ea typeface="ＭＳ Ｐゴシック" panose="020B0600070205080204" pitchFamily="34" charset="-128"/>
              </a:rPr>
              <a:t> partie</a:t>
            </a:r>
            <a:br>
              <a:rPr lang="fr-FR" altLang="fr-FR" sz="3600" dirty="0">
                <a:ea typeface="ＭＳ Ｐゴシック" panose="020B0600070205080204" pitchFamily="34" charset="-128"/>
              </a:rPr>
            </a:br>
            <a:r>
              <a:rPr lang="fr-FR" altLang="fr-FR" sz="3600" dirty="0">
                <a:ea typeface="ＭＳ Ｐゴシック" panose="020B0600070205080204" pitchFamily="34" charset="-128"/>
              </a:rPr>
              <a:t>Construire la capacité stratégique</a:t>
            </a:r>
          </a:p>
        </p:txBody>
      </p:sp>
      <p:sp>
        <p:nvSpPr>
          <p:cNvPr id="154626" name="Rectangle 3">
            <a:extLst>
              <a:ext uri="{FF2B5EF4-FFF2-40B4-BE49-F238E27FC236}">
                <a16:creationId xmlns:a16="http://schemas.microsoft.com/office/drawing/2014/main" id="{F76952CC-6395-2343-9137-022CCCA503DC}"/>
              </a:ext>
            </a:extLst>
          </p:cNvPr>
          <p:cNvSpPr>
            <a:spLocks noGrp="1" noChangeArrowheads="1"/>
          </p:cNvSpPr>
          <p:nvPr>
            <p:ph type="body" idx="4294967295"/>
          </p:nvPr>
        </p:nvSpPr>
        <p:spPr/>
        <p:txBody>
          <a:bodyPr>
            <a:normAutofit fontScale="92500" lnSpcReduction="20000"/>
          </a:bodyPr>
          <a:lstStyle/>
          <a:p>
            <a:pPr>
              <a:lnSpc>
                <a:spcPct val="80000"/>
              </a:lnSpc>
              <a:buFontTx/>
              <a:buNone/>
            </a:pPr>
            <a:r>
              <a:rPr lang="fr-FR" altLang="fr-FR" sz="2000">
                <a:ea typeface="ＭＳ Ｐゴシック" panose="020B0600070205080204" pitchFamily="34" charset="-128"/>
              </a:rPr>
              <a:t>Au sein d</a:t>
            </a:r>
            <a:r>
              <a:rPr lang="ja-JP" altLang="fr-FR" sz="2000">
                <a:ea typeface="ＭＳ Ｐゴシック" panose="020B0600070205080204" pitchFamily="34" charset="-128"/>
              </a:rPr>
              <a:t>’</a:t>
            </a:r>
            <a:r>
              <a:rPr lang="fr-FR" altLang="ja-JP" sz="2000">
                <a:ea typeface="ＭＳ Ｐゴシック" panose="020B0600070205080204" pitchFamily="34" charset="-128"/>
              </a:rPr>
              <a:t>un même environnement, les organisations ne sont pas </a:t>
            </a:r>
          </a:p>
          <a:p>
            <a:pPr>
              <a:lnSpc>
                <a:spcPct val="80000"/>
              </a:lnSpc>
              <a:buFontTx/>
              <a:buNone/>
            </a:pPr>
            <a:r>
              <a:rPr lang="fr-FR" altLang="fr-FR" sz="2000">
                <a:ea typeface="ＭＳ Ｐゴシック" panose="020B0600070205080204" pitchFamily="34" charset="-128"/>
              </a:rPr>
              <a:t>toutes identiques: elles présentent des capacités différentes. Il peut </a:t>
            </a:r>
          </a:p>
          <a:p>
            <a:pPr>
              <a:lnSpc>
                <a:spcPct val="80000"/>
              </a:lnSpc>
              <a:buFontTx/>
              <a:buNone/>
            </a:pPr>
            <a:r>
              <a:rPr lang="fr-FR" altLang="fr-FR" sz="2000">
                <a:ea typeface="ＭＳ Ｐゴシック" panose="020B0600070205080204" pitchFamily="34" charset="-128"/>
              </a:rPr>
              <a:t>être difficile pour une organisation d</a:t>
            </a:r>
            <a:r>
              <a:rPr lang="ja-JP" altLang="fr-FR" sz="2000">
                <a:ea typeface="ＭＳ Ｐゴシック" panose="020B0600070205080204" pitchFamily="34" charset="-128"/>
              </a:rPr>
              <a:t>’</a:t>
            </a:r>
            <a:r>
              <a:rPr lang="fr-FR" altLang="ja-JP" sz="2000">
                <a:ea typeface="ＭＳ Ｐゴシック" panose="020B0600070205080204" pitchFamily="34" charset="-128"/>
              </a:rPr>
              <a:t>obtenir ou d</a:t>
            </a:r>
            <a:r>
              <a:rPr lang="ja-JP" altLang="fr-FR" sz="2000">
                <a:ea typeface="ＭＳ Ｐゴシック" panose="020B0600070205080204" pitchFamily="34" charset="-128"/>
              </a:rPr>
              <a:t>’</a:t>
            </a:r>
            <a:r>
              <a:rPr lang="fr-FR" altLang="ja-JP" sz="2000">
                <a:ea typeface="ＭＳ Ｐゴシック" panose="020B0600070205080204" pitchFamily="34" charset="-128"/>
              </a:rPr>
              <a:t>imiter la capacité </a:t>
            </a:r>
          </a:p>
          <a:p>
            <a:pPr>
              <a:lnSpc>
                <a:spcPct val="80000"/>
              </a:lnSpc>
              <a:buFontTx/>
              <a:buNone/>
            </a:pPr>
            <a:r>
              <a:rPr lang="fr-FR" altLang="fr-FR" sz="2000">
                <a:ea typeface="ＭＳ Ｐゴシック" panose="020B0600070205080204" pitchFamily="34" charset="-128"/>
              </a:rPr>
              <a:t>d</a:t>
            </a:r>
            <a:r>
              <a:rPr lang="ja-JP" altLang="fr-FR" sz="2000">
                <a:ea typeface="ＭＳ Ｐゴシック" panose="020B0600070205080204" pitchFamily="34" charset="-128"/>
              </a:rPr>
              <a:t>’</a:t>
            </a:r>
            <a:r>
              <a:rPr lang="fr-FR" altLang="ja-JP" sz="2000">
                <a:ea typeface="ＭＳ Ｐゴシック" panose="020B0600070205080204" pitchFamily="34" charset="-128"/>
              </a:rPr>
              <a:t>un concurrent.</a:t>
            </a:r>
          </a:p>
          <a:p>
            <a:pPr>
              <a:lnSpc>
                <a:spcPct val="80000"/>
              </a:lnSpc>
              <a:buFontTx/>
              <a:buNone/>
            </a:pPr>
            <a:r>
              <a:rPr lang="fr-FR" altLang="fr-FR" sz="2000">
                <a:ea typeface="ＭＳ Ｐゴシック" panose="020B0600070205080204" pitchFamily="34" charset="-128"/>
              </a:rPr>
              <a:t>Certaines organisations ont des niveaux de performance supérieurs à </a:t>
            </a:r>
          </a:p>
          <a:p>
            <a:pPr>
              <a:lnSpc>
                <a:spcPct val="80000"/>
              </a:lnSpc>
              <a:buFontTx/>
              <a:buNone/>
            </a:pPr>
            <a:r>
              <a:rPr lang="fr-FR" altLang="fr-FR" sz="2000">
                <a:ea typeface="ＭＳ Ｐゴシック" panose="020B0600070205080204" pitchFamily="34" charset="-128"/>
              </a:rPr>
              <a:t>ceux de leurs concurrents parce qu</a:t>
            </a:r>
            <a:r>
              <a:rPr lang="ja-JP" altLang="fr-FR" sz="2000">
                <a:ea typeface="ＭＳ Ｐゴシック" panose="020B0600070205080204" pitchFamily="34" charset="-128"/>
              </a:rPr>
              <a:t>’</a:t>
            </a:r>
            <a:r>
              <a:rPr lang="fr-FR" altLang="ja-JP" sz="2000">
                <a:ea typeface="ＭＳ Ｐゴシック" panose="020B0600070205080204" pitchFamily="34" charset="-128"/>
              </a:rPr>
              <a:t>elles détiennent des capacités qui </a:t>
            </a:r>
          </a:p>
          <a:p>
            <a:pPr>
              <a:lnSpc>
                <a:spcPct val="80000"/>
              </a:lnSpc>
              <a:buFontTx/>
              <a:buNone/>
            </a:pPr>
            <a:r>
              <a:rPr lang="fr-FR" altLang="fr-FR" sz="2000">
                <a:ea typeface="ＭＳ Ｐゴシック" panose="020B0600070205080204" pitchFamily="34" charset="-128"/>
              </a:rPr>
              <a:t>leur permettent de produire une offre comparable à moindre coût ou de </a:t>
            </a:r>
          </a:p>
          <a:p>
            <a:pPr>
              <a:lnSpc>
                <a:spcPct val="80000"/>
              </a:lnSpc>
              <a:buFontTx/>
              <a:buNone/>
            </a:pPr>
            <a:r>
              <a:rPr lang="fr-FR" altLang="fr-FR" sz="2000">
                <a:ea typeface="ＭＳ Ｐゴシック" panose="020B0600070205080204" pitchFamily="34" charset="-128"/>
              </a:rPr>
              <a:t>proposer une offre plus attractive à coûts comparables. </a:t>
            </a:r>
          </a:p>
          <a:p>
            <a:pPr>
              <a:lnSpc>
                <a:spcPct val="80000"/>
              </a:lnSpc>
              <a:buFontTx/>
              <a:buNone/>
            </a:pPr>
            <a:endParaRPr lang="fr-FR" altLang="fr-FR" sz="2000">
              <a:ea typeface="ＭＳ Ｐゴシック" panose="020B0600070205080204" pitchFamily="34" charset="-128"/>
            </a:endParaRPr>
          </a:p>
          <a:p>
            <a:pPr>
              <a:lnSpc>
                <a:spcPct val="80000"/>
              </a:lnSpc>
              <a:buFontTx/>
              <a:buNone/>
            </a:pPr>
            <a:r>
              <a:rPr lang="fr-FR" altLang="fr-FR" sz="2000" b="1">
                <a:ea typeface="ＭＳ Ｐゴシック" panose="020B0600070205080204" pitchFamily="34" charset="-128"/>
              </a:rPr>
              <a:t>C</a:t>
            </a:r>
            <a:r>
              <a:rPr lang="ja-JP" altLang="fr-FR" sz="2000" b="1">
                <a:ea typeface="ＭＳ Ｐゴシック" panose="020B0600070205080204" pitchFamily="34" charset="-128"/>
              </a:rPr>
              <a:t>’</a:t>
            </a:r>
            <a:r>
              <a:rPr lang="fr-FR" altLang="ja-JP" sz="2000" b="1">
                <a:ea typeface="ＭＳ Ｐゴシック" panose="020B0600070205080204" pitchFamily="34" charset="-128"/>
              </a:rPr>
              <a:t>est l</a:t>
            </a:r>
            <a:r>
              <a:rPr lang="ja-JP" altLang="fr-FR" sz="2000" b="1">
                <a:ea typeface="ＭＳ Ｐゴシック" panose="020B0600070205080204" pitchFamily="34" charset="-128"/>
              </a:rPr>
              <a:t>’</a:t>
            </a:r>
            <a:r>
              <a:rPr lang="fr-FR" altLang="ja-JP" sz="2000" b="1">
                <a:ea typeface="ＭＳ Ｐゴシック" panose="020B0600070205080204" pitchFamily="34" charset="-128"/>
              </a:rPr>
              <a:t>ensemble de ces capacités qui constituent sa capacité </a:t>
            </a:r>
          </a:p>
          <a:p>
            <a:pPr>
              <a:lnSpc>
                <a:spcPct val="80000"/>
              </a:lnSpc>
              <a:buFontTx/>
              <a:buNone/>
            </a:pPr>
            <a:r>
              <a:rPr lang="fr-FR" altLang="fr-FR" sz="2000" b="1">
                <a:ea typeface="ＭＳ Ｐゴシック" panose="020B0600070205080204" pitchFamily="34" charset="-128"/>
              </a:rPr>
              <a:t>stratégique.</a:t>
            </a:r>
          </a:p>
          <a:p>
            <a:pPr>
              <a:lnSpc>
                <a:spcPct val="80000"/>
              </a:lnSpc>
              <a:buFontTx/>
              <a:buNone/>
            </a:pPr>
            <a:r>
              <a:rPr lang="fr-FR" altLang="fr-FR" sz="2000">
                <a:ea typeface="ＭＳ Ｐゴシック" panose="020B0600070205080204" pitchFamily="34" charset="-128"/>
              </a:rPr>
              <a:t>1.Un préalable : l</a:t>
            </a:r>
            <a:r>
              <a:rPr lang="ja-JP" altLang="fr-FR" sz="2000">
                <a:ea typeface="ＭＳ Ｐゴシック" panose="020B0600070205080204" pitchFamily="34" charset="-128"/>
              </a:rPr>
              <a:t>’</a:t>
            </a:r>
            <a:r>
              <a:rPr lang="fr-FR" altLang="ja-JP" sz="2000">
                <a:ea typeface="ＭＳ Ｐゴシック" panose="020B0600070205080204" pitchFamily="34" charset="-128"/>
              </a:rPr>
              <a:t>analyse des parties prenantes</a:t>
            </a:r>
          </a:p>
          <a:p>
            <a:pPr>
              <a:lnSpc>
                <a:spcPct val="80000"/>
              </a:lnSpc>
              <a:buFontTx/>
              <a:buNone/>
            </a:pPr>
            <a:r>
              <a:rPr lang="fr-FR" altLang="fr-FR" sz="2000">
                <a:ea typeface="ＭＳ Ｐゴシック" panose="020B0600070205080204" pitchFamily="34" charset="-128"/>
              </a:rPr>
              <a:t>2.L</a:t>
            </a:r>
            <a:r>
              <a:rPr lang="ja-JP" altLang="fr-FR" sz="2000">
                <a:ea typeface="ＭＳ Ｐゴシック" panose="020B0600070205080204" pitchFamily="34" charset="-128"/>
              </a:rPr>
              <a:t>’</a:t>
            </a:r>
            <a:r>
              <a:rPr lang="fr-FR" altLang="ja-JP" sz="2000">
                <a:ea typeface="ＭＳ Ｐゴシック" panose="020B0600070205080204" pitchFamily="34" charset="-128"/>
              </a:rPr>
              <a:t>approche par les compétences</a:t>
            </a:r>
          </a:p>
          <a:p>
            <a:pPr>
              <a:lnSpc>
                <a:spcPct val="80000"/>
              </a:lnSpc>
              <a:buFontTx/>
              <a:buNone/>
            </a:pPr>
            <a:r>
              <a:rPr lang="fr-FR" altLang="fr-FR" sz="2000">
                <a:ea typeface="ＭＳ Ｐゴシック" panose="020B0600070205080204" pitchFamily="34" charset="-128"/>
              </a:rPr>
              <a:t>3.L</a:t>
            </a:r>
            <a:r>
              <a:rPr lang="ja-JP" altLang="fr-FR" sz="2000">
                <a:ea typeface="ＭＳ Ｐゴシック" panose="020B0600070205080204" pitchFamily="34" charset="-128"/>
              </a:rPr>
              <a:t>’</a:t>
            </a:r>
            <a:r>
              <a:rPr lang="fr-FR" altLang="ja-JP" sz="2000">
                <a:ea typeface="ＭＳ Ｐゴシック" panose="020B0600070205080204" pitchFamily="34" charset="-128"/>
              </a:rPr>
              <a:t>approche par la culture</a:t>
            </a:r>
            <a:endParaRPr lang="fr-FR" altLang="fr-FR" sz="200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9095A033-3E14-8F45-B1F9-C686B1085D71}"/>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45E0C59D-50F6-F147-8CE1-16CBD4A23CF2}"/>
              </a:ext>
            </a:extLst>
          </p:cNvPr>
          <p:cNvSpPr>
            <a:spLocks noGrp="1"/>
          </p:cNvSpPr>
          <p:nvPr>
            <p:ph type="sldNum" sz="quarter" idx="12"/>
          </p:nvPr>
        </p:nvSpPr>
        <p:spPr/>
        <p:txBody>
          <a:bodyPr/>
          <a:lstStyle/>
          <a:p>
            <a:fld id="{6D1A6996-9A38-354D-9398-FBE9F4077E8B}" type="slidenum">
              <a:rPr lang="fr-FR" smtClean="0"/>
              <a:t>175</a:t>
            </a:fld>
            <a:endParaRPr lang="fr-FR"/>
          </a:p>
        </p:txBody>
      </p:sp>
    </p:spTree>
    <p:extLst>
      <p:ext uri="{BB962C8B-B14F-4D97-AF65-F5344CB8AC3E}">
        <p14:creationId xmlns:p14="http://schemas.microsoft.com/office/powerpoint/2010/main" val="364521188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re 1">
            <a:extLst>
              <a:ext uri="{FF2B5EF4-FFF2-40B4-BE49-F238E27FC236}">
                <a16:creationId xmlns:a16="http://schemas.microsoft.com/office/drawing/2014/main" id="{7264650F-BEC6-084A-8E0B-566DD7408C8D}"/>
              </a:ext>
            </a:extLst>
          </p:cNvPr>
          <p:cNvSpPr>
            <a:spLocks noGrp="1" noChangeArrowheads="1"/>
          </p:cNvSpPr>
          <p:nvPr>
            <p:ph type="title"/>
          </p:nvPr>
        </p:nvSpPr>
        <p:spPr>
          <a:xfrm>
            <a:off x="762000" y="416719"/>
            <a:ext cx="10515600" cy="1325563"/>
          </a:xfrm>
        </p:spPr>
        <p:txBody>
          <a:bodyPr>
            <a:normAutofit fontScale="90000"/>
          </a:bodyPr>
          <a:lstStyle/>
          <a:p>
            <a:r>
              <a:rPr lang="fr-FR" altLang="fr-FR" sz="2700" dirty="0">
                <a:ea typeface="ＭＳ Ｐゴシック" panose="020B0600070205080204" pitchFamily="34" charset="-128"/>
              </a:rPr>
              <a:t>construire la capacité́ stratégique  </a:t>
            </a:r>
            <a:br>
              <a:rPr lang="fr-FR" altLang="fr-FR" sz="4000" dirty="0">
                <a:ea typeface="ＭＳ Ｐゴシック" panose="020B0600070205080204" pitchFamily="34" charset="-128"/>
              </a:rPr>
            </a:br>
            <a:r>
              <a:rPr lang="fr-FR" altLang="fr-FR" sz="4000" dirty="0">
                <a:ea typeface="ＭＳ Ｐゴシック" panose="020B0600070205080204" pitchFamily="34" charset="-128"/>
              </a:rPr>
              <a:t>Quels objectifs une organisation </a:t>
            </a:r>
            <a:r>
              <a:rPr lang="fr-FR" altLang="fr-FR" sz="4000" dirty="0" err="1">
                <a:ea typeface="ＭＳ Ｐゴシック" panose="020B0600070205080204" pitchFamily="34" charset="-128"/>
              </a:rPr>
              <a:t>doit-elle</a:t>
            </a:r>
            <a:r>
              <a:rPr lang="fr-FR" altLang="fr-FR" sz="4000" dirty="0">
                <a:ea typeface="ＭＳ Ｐゴシック" panose="020B0600070205080204" pitchFamily="34" charset="-128"/>
              </a:rPr>
              <a:t> rechercher ? </a:t>
            </a:r>
            <a:br>
              <a:rPr lang="fr-FR" altLang="fr-FR" sz="3600" dirty="0">
                <a:ea typeface="ＭＳ Ｐゴシック" panose="020B0600070205080204" pitchFamily="34" charset="-128"/>
              </a:rPr>
            </a:br>
            <a:endParaRPr lang="fr-FR" altLang="fr-FR" sz="3600" dirty="0">
              <a:ea typeface="ＭＳ Ｐゴシック" panose="020B0600070205080204" pitchFamily="34" charset="-128"/>
            </a:endParaRPr>
          </a:p>
        </p:txBody>
      </p:sp>
      <p:sp>
        <p:nvSpPr>
          <p:cNvPr id="163842" name="Espace réservé du contenu 2">
            <a:extLst>
              <a:ext uri="{FF2B5EF4-FFF2-40B4-BE49-F238E27FC236}">
                <a16:creationId xmlns:a16="http://schemas.microsoft.com/office/drawing/2014/main" id="{D8BC18A7-4F9D-0A4C-8CB5-23F37DC678F2}"/>
              </a:ext>
            </a:extLst>
          </p:cNvPr>
          <p:cNvSpPr>
            <a:spLocks noGrp="1" noChangeArrowheads="1"/>
          </p:cNvSpPr>
          <p:nvPr>
            <p:ph idx="1"/>
          </p:nvPr>
        </p:nvSpPr>
        <p:spPr>
          <a:xfrm>
            <a:off x="624840" y="2055813"/>
            <a:ext cx="10942320" cy="2347912"/>
          </a:xfrm>
        </p:spPr>
        <p:txBody>
          <a:bodyPr>
            <a:normAutofit/>
          </a:bodyPr>
          <a:lstStyle/>
          <a:p>
            <a:pPr>
              <a:buFontTx/>
              <a:buNone/>
            </a:pPr>
            <a:endParaRPr lang="fr-FR" altLang="fr-FR" sz="3600" baseline="30000" dirty="0">
              <a:ea typeface="ＭＳ Ｐゴシック" panose="020B0600070205080204" pitchFamily="34" charset="-128"/>
            </a:endParaRPr>
          </a:p>
          <a:p>
            <a:pPr>
              <a:buFontTx/>
              <a:buNone/>
            </a:pPr>
            <a:r>
              <a:rPr lang="fr-FR" altLang="fr-FR" sz="3600" baseline="30000" dirty="0">
                <a:ea typeface="ＭＳ Ｐゴシック" panose="020B0600070205080204" pitchFamily="34" charset="-128"/>
              </a:rPr>
              <a:t>La Responsabilité Sociale de l’</a:t>
            </a:r>
            <a:r>
              <a:rPr lang="fr-FR" altLang="ja-JP" sz="3600" baseline="30000" dirty="0">
                <a:ea typeface="ＭＳ Ｐゴシック" panose="020B0600070205080204" pitchFamily="34" charset="-128"/>
              </a:rPr>
              <a:t>Entreprise définit de quelle manière  </a:t>
            </a:r>
            <a:r>
              <a:rPr lang="fr-FR" altLang="fr-FR" sz="3600" baseline="30000" dirty="0">
                <a:ea typeface="ＭＳ Ｐゴシック" panose="020B0600070205080204" pitchFamily="34" charset="-128"/>
              </a:rPr>
              <a:t>une organisation </a:t>
            </a:r>
          </a:p>
          <a:p>
            <a:pPr>
              <a:buFontTx/>
              <a:buNone/>
            </a:pPr>
            <a:r>
              <a:rPr lang="fr-FR" altLang="fr-FR" sz="3600" baseline="30000" dirty="0">
                <a:ea typeface="ＭＳ Ｐゴシック" panose="020B0600070205080204" pitchFamily="34" charset="-128"/>
              </a:rPr>
              <a:t>excède ses obligations minimales envers les parties prenantes, ce qui inclut </a:t>
            </a:r>
          </a:p>
          <a:p>
            <a:pPr>
              <a:buFontTx/>
              <a:buNone/>
            </a:pPr>
            <a:r>
              <a:rPr lang="fr-FR" altLang="fr-FR" sz="3600" baseline="30000" dirty="0">
                <a:ea typeface="ＭＳ Ｐゴシック" panose="020B0600070205080204" pitchFamily="34" charset="-128"/>
              </a:rPr>
              <a:t>notamment la résolution d’</a:t>
            </a:r>
            <a:r>
              <a:rPr lang="fr-FR" altLang="ja-JP" sz="3600" baseline="30000" dirty="0">
                <a:ea typeface="ＭＳ Ｐゴシック" panose="020B0600070205080204" pitchFamily="34" charset="-128"/>
              </a:rPr>
              <a:t>éventuels conflits </a:t>
            </a:r>
            <a:r>
              <a:rPr lang="fr-FR" altLang="fr-FR" sz="3600" baseline="30000" dirty="0">
                <a:ea typeface="ＭＳ Ｐゴシック" panose="020B0600070205080204" pitchFamily="34" charset="-128"/>
              </a:rPr>
              <a:t>entre des attentes contradictoires.</a:t>
            </a:r>
          </a:p>
        </p:txBody>
      </p:sp>
      <p:sp>
        <p:nvSpPr>
          <p:cNvPr id="2" name="Espace réservé de la date 1">
            <a:extLst>
              <a:ext uri="{FF2B5EF4-FFF2-40B4-BE49-F238E27FC236}">
                <a16:creationId xmlns:a16="http://schemas.microsoft.com/office/drawing/2014/main" id="{B2426613-CCCF-A94F-81EA-93C63461A0AB}"/>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B4347E5B-1D4C-C44B-BD37-97E57383FDF4}"/>
              </a:ext>
            </a:extLst>
          </p:cNvPr>
          <p:cNvSpPr>
            <a:spLocks noGrp="1"/>
          </p:cNvSpPr>
          <p:nvPr>
            <p:ph type="sldNum" sz="quarter" idx="12"/>
          </p:nvPr>
        </p:nvSpPr>
        <p:spPr/>
        <p:txBody>
          <a:bodyPr/>
          <a:lstStyle/>
          <a:p>
            <a:fld id="{6D1A6996-9A38-354D-9398-FBE9F4077E8B}" type="slidenum">
              <a:rPr lang="fr-FR" smtClean="0"/>
              <a:t>176</a:t>
            </a:fld>
            <a:endParaRPr lang="fr-FR"/>
          </a:p>
        </p:txBody>
      </p:sp>
    </p:spTree>
    <p:extLst>
      <p:ext uri="{BB962C8B-B14F-4D97-AF65-F5344CB8AC3E}">
        <p14:creationId xmlns:p14="http://schemas.microsoft.com/office/powerpoint/2010/main" val="31386876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itre 1">
            <a:extLst>
              <a:ext uri="{FF2B5EF4-FFF2-40B4-BE49-F238E27FC236}">
                <a16:creationId xmlns:a16="http://schemas.microsoft.com/office/drawing/2014/main" id="{9161B63F-1FA5-1A4D-BEA3-6C2296FD98EE}"/>
              </a:ext>
            </a:extLst>
          </p:cNvPr>
          <p:cNvSpPr>
            <a:spLocks noGrp="1" noChangeArrowheads="1"/>
          </p:cNvSpPr>
          <p:nvPr>
            <p:ph type="title"/>
          </p:nvPr>
        </p:nvSpPr>
        <p:spPr>
          <a:xfrm>
            <a:off x="624840" y="269875"/>
            <a:ext cx="10866120" cy="1143000"/>
          </a:xfrm>
        </p:spPr>
        <p:txBody>
          <a:bodyPr>
            <a:normAutofit fontScale="90000"/>
          </a:bodyPr>
          <a:lstStyle/>
          <a:p>
            <a:r>
              <a:rPr lang="fr-FR" altLang="fr-FR" sz="2400" dirty="0">
                <a:ea typeface="ＭＳ Ｐゴシック" panose="020B0600070205080204" pitchFamily="34" charset="-128"/>
              </a:rPr>
              <a:t> </a:t>
            </a:r>
            <a:r>
              <a:rPr lang="fr-FR" altLang="fr-FR" sz="3600" dirty="0">
                <a:ea typeface="ＭＳ Ｐゴシック" panose="020B0600070205080204" pitchFamily="34" charset="-128"/>
              </a:rPr>
              <a:t>construire la capacité́ stratégique </a:t>
            </a:r>
            <a:br>
              <a:rPr lang="fr-FR" altLang="fr-FR" sz="3600" dirty="0">
                <a:ea typeface="ＭＳ Ｐゴシック" panose="020B0600070205080204" pitchFamily="34" charset="-128"/>
              </a:rPr>
            </a:br>
            <a:r>
              <a:rPr lang="fr-FR" altLang="fr-FR" sz="3600" dirty="0">
                <a:ea typeface="ＭＳ Ｐゴシック" panose="020B0600070205080204" pitchFamily="34" charset="-128"/>
              </a:rPr>
              <a:t>Quels objectifs une organisation </a:t>
            </a:r>
            <a:r>
              <a:rPr lang="fr-FR" altLang="fr-FR" sz="3600" dirty="0" err="1">
                <a:ea typeface="ＭＳ Ｐゴシック" panose="020B0600070205080204" pitchFamily="34" charset="-128"/>
              </a:rPr>
              <a:t>doit-elle</a:t>
            </a:r>
            <a:r>
              <a:rPr lang="fr-FR" altLang="fr-FR" sz="3600" dirty="0">
                <a:ea typeface="ＭＳ Ｐゴシック" panose="020B0600070205080204" pitchFamily="34" charset="-128"/>
              </a:rPr>
              <a:t> rechercher ? </a:t>
            </a:r>
            <a:br>
              <a:rPr lang="fr-FR" altLang="fr-FR" sz="3600" dirty="0">
                <a:solidFill>
                  <a:srgbClr val="990000"/>
                </a:solidFill>
                <a:ea typeface="ＭＳ Ｐゴシック" panose="020B0600070205080204" pitchFamily="34" charset="-128"/>
              </a:rPr>
            </a:br>
            <a:endParaRPr lang="fr-FR" altLang="fr-FR" sz="3600" dirty="0">
              <a:solidFill>
                <a:srgbClr val="990000"/>
              </a:solidFill>
              <a:ea typeface="ＭＳ Ｐゴシック" panose="020B0600070205080204" pitchFamily="34" charset="-128"/>
            </a:endParaRPr>
          </a:p>
        </p:txBody>
      </p:sp>
      <p:sp>
        <p:nvSpPr>
          <p:cNvPr id="164866" name="Espace réservé du contenu 2">
            <a:extLst>
              <a:ext uri="{FF2B5EF4-FFF2-40B4-BE49-F238E27FC236}">
                <a16:creationId xmlns:a16="http://schemas.microsoft.com/office/drawing/2014/main" id="{D5F35975-4C43-544E-8845-9F4F9DEED1AF}"/>
              </a:ext>
            </a:extLst>
          </p:cNvPr>
          <p:cNvSpPr>
            <a:spLocks noGrp="1" noChangeArrowheads="1"/>
          </p:cNvSpPr>
          <p:nvPr>
            <p:ph idx="1"/>
          </p:nvPr>
        </p:nvSpPr>
        <p:spPr>
          <a:xfrm>
            <a:off x="548640" y="1274128"/>
            <a:ext cx="11094720" cy="4525962"/>
          </a:xfrm>
        </p:spPr>
        <p:txBody>
          <a:bodyPr>
            <a:noAutofit/>
          </a:bodyPr>
          <a:lstStyle/>
          <a:p>
            <a:pPr>
              <a:lnSpc>
                <a:spcPct val="100000"/>
              </a:lnSpc>
              <a:buFontTx/>
              <a:buNone/>
            </a:pPr>
            <a:r>
              <a:rPr lang="fr-FR" altLang="fr-FR" sz="3200" baseline="30000" dirty="0">
                <a:ea typeface="ＭＳ Ｐゴシック" panose="020B0600070205080204" pitchFamily="34" charset="-128"/>
              </a:rPr>
              <a:t>Il y a différents modèles ou possibilités:</a:t>
            </a:r>
          </a:p>
          <a:p>
            <a:pPr>
              <a:lnSpc>
                <a:spcPct val="100000"/>
              </a:lnSpc>
            </a:pPr>
            <a:r>
              <a:rPr lang="fr-FR" altLang="fr-FR" sz="3200" b="1" baseline="30000" dirty="0">
                <a:ea typeface="ＭＳ Ｐゴシック" panose="020B0600070205080204" pitchFamily="34" charset="-128"/>
              </a:rPr>
              <a:t>Le laisser-faire </a:t>
            </a:r>
            <a:r>
              <a:rPr lang="fr-FR" altLang="fr-FR" sz="3200" baseline="30000" dirty="0">
                <a:ea typeface="ＭＳ Ｐゴシック" panose="020B0600070205080204" pitchFamily="34" charset="-128"/>
              </a:rPr>
              <a:t>: la seule responsabilité des entreprises est de garantir l</a:t>
            </a:r>
            <a:r>
              <a:rPr lang="ja-JP" altLang="fr-FR" sz="3200" baseline="30000">
                <a:ea typeface="ＭＳ Ｐゴシック" panose="020B0600070205080204" pitchFamily="34" charset="-128"/>
              </a:rPr>
              <a:t>’</a:t>
            </a:r>
            <a:r>
              <a:rPr lang="fr-FR" altLang="ja-JP" sz="3200" baseline="30000" dirty="0">
                <a:ea typeface="ＭＳ Ｐゴシック" panose="020B0600070205080204" pitchFamily="34" charset="-128"/>
              </a:rPr>
              <a:t>intérêt court terme des actionnaires.</a:t>
            </a:r>
          </a:p>
          <a:p>
            <a:pPr>
              <a:lnSpc>
                <a:spcPct val="100000"/>
              </a:lnSpc>
              <a:buFontTx/>
              <a:buNone/>
            </a:pPr>
            <a:endParaRPr lang="fr-FR" altLang="fr-FR" sz="3200" baseline="30000" dirty="0">
              <a:ea typeface="ＭＳ Ｐゴシック" panose="020B0600070205080204" pitchFamily="34" charset="-128"/>
            </a:endParaRPr>
          </a:p>
          <a:p>
            <a:pPr>
              <a:lnSpc>
                <a:spcPct val="100000"/>
              </a:lnSpc>
            </a:pPr>
            <a:r>
              <a:rPr lang="fr-FR" altLang="fr-FR" sz="3200" b="1" baseline="30000" dirty="0">
                <a:ea typeface="ＭＳ Ｐゴシック" panose="020B0600070205080204" pitchFamily="34" charset="-128"/>
              </a:rPr>
              <a:t>L’</a:t>
            </a:r>
            <a:r>
              <a:rPr lang="fr-FR" altLang="ja-JP" sz="3200" b="1" baseline="30000" dirty="0">
                <a:ea typeface="ＭＳ Ｐゴシック" panose="020B0600070205080204" pitchFamily="34" charset="-128"/>
              </a:rPr>
              <a:t>individualisme éclairé </a:t>
            </a:r>
            <a:r>
              <a:rPr lang="fr-FR" altLang="ja-JP" sz="3200" baseline="30000" dirty="0">
                <a:ea typeface="ＭＳ Ｐゴシック" panose="020B0600070205080204" pitchFamily="34" charset="-128"/>
              </a:rPr>
              <a:t>: ce modèle est centré sur l</a:t>
            </a:r>
            <a:r>
              <a:rPr lang="ja-JP" altLang="fr-FR" sz="3200" baseline="30000">
                <a:ea typeface="ＭＳ Ｐゴシック" panose="020B0600070205080204" pitchFamily="34" charset="-128"/>
              </a:rPr>
              <a:t>’</a:t>
            </a:r>
            <a:r>
              <a:rPr lang="fr-FR" altLang="ja-JP" sz="3200" baseline="30000" dirty="0">
                <a:ea typeface="ＭＳ Ｐゴシック" panose="020B0600070205080204" pitchFamily="34" charset="-128"/>
              </a:rPr>
              <a:t>intérêt à long terme des actionnaires et considère que ceux-ci peuvent profiter d</a:t>
            </a:r>
            <a:r>
              <a:rPr lang="ja-JP" altLang="fr-FR" sz="3200" baseline="30000">
                <a:ea typeface="ＭＳ Ｐゴシック" panose="020B0600070205080204" pitchFamily="34" charset="-128"/>
              </a:rPr>
              <a:t>’</a:t>
            </a:r>
            <a:r>
              <a:rPr lang="fr-FR" altLang="ja-JP" sz="3200" baseline="30000" dirty="0">
                <a:ea typeface="ＭＳ Ｐゴシック" panose="020B0600070205080204" pitchFamily="34" charset="-128"/>
              </a:rPr>
              <a:t>une gestion intelligente des relations avec les autres parties prenantes.</a:t>
            </a:r>
          </a:p>
          <a:p>
            <a:pPr>
              <a:lnSpc>
                <a:spcPct val="100000"/>
              </a:lnSpc>
              <a:buFontTx/>
              <a:buNone/>
            </a:pPr>
            <a:endParaRPr lang="fr-FR" altLang="fr-FR" sz="3200" baseline="30000" dirty="0">
              <a:ea typeface="ＭＳ Ｐゴシック" panose="020B0600070205080204" pitchFamily="34" charset="-128"/>
            </a:endParaRPr>
          </a:p>
          <a:p>
            <a:pPr>
              <a:lnSpc>
                <a:spcPct val="100000"/>
              </a:lnSpc>
            </a:pPr>
            <a:r>
              <a:rPr lang="fr-FR" altLang="fr-FR" sz="3200" b="1" baseline="30000" dirty="0">
                <a:ea typeface="ＭＳ Ｐゴシック" panose="020B0600070205080204" pitchFamily="34" charset="-128"/>
              </a:rPr>
              <a:t>La prise en compte des parties prenantes </a:t>
            </a:r>
            <a:r>
              <a:rPr lang="fr-FR" altLang="fr-FR" sz="3200" baseline="30000" dirty="0">
                <a:ea typeface="ＭＳ Ｐゴシック" panose="020B0600070205080204" pitchFamily="34" charset="-128"/>
              </a:rPr>
              <a:t>: ce modèle postule que la performance de l</a:t>
            </a:r>
            <a:r>
              <a:rPr lang="ja-JP" altLang="fr-FR" sz="3200" baseline="30000">
                <a:ea typeface="ＭＳ Ｐゴシック" panose="020B0600070205080204" pitchFamily="34" charset="-128"/>
              </a:rPr>
              <a:t>’</a:t>
            </a:r>
            <a:r>
              <a:rPr lang="fr-FR" altLang="ja-JP" sz="3200" baseline="30000" dirty="0">
                <a:ea typeface="ＭＳ Ｐゴシック" panose="020B0600070205080204" pitchFamily="34" charset="-128"/>
              </a:rPr>
              <a:t>organisation ne doit pas être mesurée uniquement par sa rentabilité (exemples de pratiques induites : conserver des activités peu rentables pour préserver l</a:t>
            </a:r>
            <a:r>
              <a:rPr lang="ja-JP" altLang="fr-FR" sz="3200" baseline="30000">
                <a:ea typeface="ＭＳ Ｐゴシック" panose="020B0600070205080204" pitchFamily="34" charset="-128"/>
              </a:rPr>
              <a:t>’</a:t>
            </a:r>
            <a:r>
              <a:rPr lang="fr-FR" altLang="ja-JP" sz="3200" baseline="30000" dirty="0">
                <a:ea typeface="ＭＳ Ｐゴシック" panose="020B0600070205080204" pitchFamily="34" charset="-128"/>
              </a:rPr>
              <a:t>emploi, partager le profit pour associer les salariés, etc.)</a:t>
            </a:r>
          </a:p>
          <a:p>
            <a:pPr algn="ctr">
              <a:lnSpc>
                <a:spcPct val="100000"/>
              </a:lnSpc>
              <a:buFontTx/>
              <a:buNone/>
            </a:pPr>
            <a:r>
              <a:rPr lang="fr-FR" altLang="fr-FR" sz="3200" b="1" baseline="30000" dirty="0">
                <a:ea typeface="ＭＳ Ｐゴシック" panose="020B0600070205080204" pitchFamily="34" charset="-128"/>
              </a:rPr>
              <a:t>Quels exemples pour illustrer chacun de ces modèles ?</a:t>
            </a:r>
            <a:endParaRPr lang="fr-FR" altLang="fr-FR" sz="3200"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7FDAF25C-EB01-4647-8570-FF5EACBC3FBB}"/>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EC0E0566-5795-2941-AEFE-598E6B714963}"/>
              </a:ext>
            </a:extLst>
          </p:cNvPr>
          <p:cNvSpPr>
            <a:spLocks noGrp="1"/>
          </p:cNvSpPr>
          <p:nvPr>
            <p:ph type="sldNum" sz="quarter" idx="12"/>
          </p:nvPr>
        </p:nvSpPr>
        <p:spPr/>
        <p:txBody>
          <a:bodyPr/>
          <a:lstStyle/>
          <a:p>
            <a:fld id="{6D1A6996-9A38-354D-9398-FBE9F4077E8B}" type="slidenum">
              <a:rPr lang="fr-FR" smtClean="0"/>
              <a:t>177</a:t>
            </a:fld>
            <a:endParaRPr lang="fr-FR"/>
          </a:p>
        </p:txBody>
      </p:sp>
    </p:spTree>
    <p:extLst>
      <p:ext uri="{BB962C8B-B14F-4D97-AF65-F5344CB8AC3E}">
        <p14:creationId xmlns:p14="http://schemas.microsoft.com/office/powerpoint/2010/main" val="388031136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re 1">
            <a:extLst>
              <a:ext uri="{FF2B5EF4-FFF2-40B4-BE49-F238E27FC236}">
                <a16:creationId xmlns:a16="http://schemas.microsoft.com/office/drawing/2014/main" id="{1C9F2D43-46AA-7347-91A0-466C5DBAF32A}"/>
              </a:ext>
            </a:extLst>
          </p:cNvPr>
          <p:cNvSpPr>
            <a:spLocks noGrp="1" noChangeArrowheads="1"/>
          </p:cNvSpPr>
          <p:nvPr>
            <p:ph type="title"/>
          </p:nvPr>
        </p:nvSpPr>
        <p:spPr/>
        <p:txBody>
          <a:bodyPr>
            <a:noAutofit/>
          </a:bodyPr>
          <a:lstStyle/>
          <a:p>
            <a:r>
              <a:rPr lang="fr-FR" altLang="fr-FR" sz="3200" dirty="0">
                <a:ea typeface="ＭＳ Ｐゴシック" panose="020B0600070205080204" pitchFamily="34" charset="-128"/>
              </a:rPr>
              <a:t>construire la capacité stratégique </a:t>
            </a:r>
            <a:br>
              <a:rPr lang="fr-FR" altLang="fr-FR" sz="3200" dirty="0">
                <a:ea typeface="ＭＳ Ｐゴシック" panose="020B0600070205080204" pitchFamily="34" charset="-128"/>
              </a:rPr>
            </a:br>
            <a:r>
              <a:rPr lang="fr-FR" altLang="fr-FR" sz="3200" dirty="0">
                <a:ea typeface="ＭＳ Ｐゴシック" panose="020B0600070205080204" pitchFamily="34" charset="-128"/>
              </a:rPr>
              <a:t>Quelle est l’</a:t>
            </a:r>
            <a:r>
              <a:rPr lang="fr-FR" altLang="ja-JP" sz="3200" dirty="0">
                <a:ea typeface="ＭＳ Ｐゴシック" panose="020B0600070205080204" pitchFamily="34" charset="-128"/>
              </a:rPr>
              <a:t>influence des différentes parties prenantes sur la stratégie ? </a:t>
            </a:r>
            <a:br>
              <a:rPr lang="fr-FR" altLang="ja-JP" sz="3200" dirty="0">
                <a:ea typeface="ＭＳ Ｐゴシック" panose="020B0600070205080204" pitchFamily="34" charset="-128"/>
              </a:rPr>
            </a:br>
            <a:endParaRPr lang="fr-FR" altLang="fr-FR" sz="3200" dirty="0">
              <a:ea typeface="ＭＳ Ｐゴシック" panose="020B0600070205080204" pitchFamily="34" charset="-128"/>
            </a:endParaRPr>
          </a:p>
        </p:txBody>
      </p:sp>
      <p:sp>
        <p:nvSpPr>
          <p:cNvPr id="165890" name="Espace réservé du contenu 2">
            <a:extLst>
              <a:ext uri="{FF2B5EF4-FFF2-40B4-BE49-F238E27FC236}">
                <a16:creationId xmlns:a16="http://schemas.microsoft.com/office/drawing/2014/main" id="{8FA0837D-C9F5-8347-A389-A963079D3944}"/>
              </a:ext>
            </a:extLst>
          </p:cNvPr>
          <p:cNvSpPr>
            <a:spLocks noGrp="1" noChangeArrowheads="1"/>
          </p:cNvSpPr>
          <p:nvPr>
            <p:ph idx="1"/>
          </p:nvPr>
        </p:nvSpPr>
        <p:spPr>
          <a:xfrm>
            <a:off x="838200" y="1628776"/>
            <a:ext cx="10515600" cy="4824413"/>
          </a:xfrm>
        </p:spPr>
        <p:txBody>
          <a:bodyPr>
            <a:noAutofit/>
          </a:bodyPr>
          <a:lstStyle/>
          <a:p>
            <a:pPr>
              <a:buFontTx/>
              <a:buNone/>
            </a:pPr>
            <a:r>
              <a:rPr lang="fr-FR" altLang="fr-FR" sz="3600" baseline="30000" dirty="0">
                <a:ea typeface="ＭＳ Ｐゴシック" panose="020B0600070205080204" pitchFamily="34" charset="-128"/>
              </a:rPr>
              <a:t>Nécessite une analyse du pouvoir et des intérêts de chacune </a:t>
            </a:r>
          </a:p>
          <a:p>
            <a:pPr>
              <a:buFontTx/>
              <a:buNone/>
            </a:pPr>
            <a:r>
              <a:rPr lang="fr-FR" altLang="fr-FR" sz="3600" baseline="30000" dirty="0">
                <a:ea typeface="ＭＳ Ｐゴシック" panose="020B0600070205080204" pitchFamily="34" charset="-128"/>
              </a:rPr>
              <a:t>• Quel intérêt a chacune des parties prenantes à influencer l’</a:t>
            </a:r>
            <a:r>
              <a:rPr lang="fr-FR" altLang="ja-JP" sz="3600" baseline="30000" dirty="0">
                <a:ea typeface="ＭＳ Ｐゴシック" panose="020B0600070205080204" pitchFamily="34" charset="-128"/>
              </a:rPr>
              <a:t>intention et les choix stratégiques de l’organisation ?</a:t>
            </a:r>
          </a:p>
          <a:p>
            <a:pPr>
              <a:buFontTx/>
              <a:buNone/>
            </a:pPr>
            <a:endParaRPr lang="fr-FR" altLang="fr-FR" sz="3600" baseline="30000" dirty="0">
              <a:ea typeface="ＭＳ Ｐゴシック" panose="020B0600070205080204" pitchFamily="34" charset="-128"/>
            </a:endParaRPr>
          </a:p>
          <a:p>
            <a:pPr>
              <a:buFontTx/>
              <a:buNone/>
            </a:pPr>
            <a:r>
              <a:rPr lang="fr-FR" altLang="fr-FR" sz="3600" baseline="30000" dirty="0">
                <a:ea typeface="ＭＳ Ｐゴシック" panose="020B0600070205080204" pitchFamily="34" charset="-128"/>
              </a:rPr>
              <a:t>• Quelles sont les parties prenantes qui détiennent effectivement le pouvoir de le faire ?</a:t>
            </a:r>
          </a:p>
          <a:p>
            <a:pPr marL="457200" lvl="1" indent="0">
              <a:buNone/>
            </a:pPr>
            <a:r>
              <a:rPr lang="fr-FR" altLang="fr-FR" sz="3600" baseline="30000" dirty="0"/>
              <a:t>- Une organisation qui adopte une posture de laisser-faire se </a:t>
            </a:r>
            <a:r>
              <a:rPr lang="fr-FR" altLang="fr-FR" sz="3600" baseline="30000" dirty="0">
                <a:ea typeface="ＭＳ Ｐゴシック" panose="020B0600070205080204" pitchFamily="34" charset="-128"/>
              </a:rPr>
              <a:t>focalise  généralement sur les parties prenantes qui détiennent le plus de pouvoir économique.</a:t>
            </a:r>
          </a:p>
          <a:p>
            <a:pPr marL="457200" lvl="1" indent="0">
              <a:buNone/>
            </a:pPr>
            <a:r>
              <a:rPr lang="fr-FR" altLang="fr-FR" sz="3600" baseline="30000" dirty="0"/>
              <a:t>- Une organisation sur une base d</a:t>
            </a:r>
            <a:r>
              <a:rPr lang="fr-FR" altLang="fr-FR" sz="3600" baseline="30000" dirty="0">
                <a:ea typeface="ＭＳ Ｐゴシック" panose="020B0600070205080204" pitchFamily="34" charset="-128"/>
              </a:rPr>
              <a:t>’</a:t>
            </a:r>
            <a:r>
              <a:rPr lang="fr-FR" altLang="ja-JP" sz="3600" baseline="30000" dirty="0">
                <a:ea typeface="ＭＳ Ｐゴシック" panose="020B0600070205080204" pitchFamily="34" charset="-128"/>
              </a:rPr>
              <a:t>individualisme éclairé intégrera </a:t>
            </a:r>
          </a:p>
          <a:p>
            <a:pPr marL="457200" lvl="1" indent="0">
              <a:buNone/>
            </a:pPr>
            <a:r>
              <a:rPr lang="fr-FR" altLang="ja-JP" sz="3600" baseline="30000" dirty="0">
                <a:ea typeface="ＭＳ Ｐゴシック" panose="020B0600070205080204" pitchFamily="34" charset="-128"/>
              </a:rPr>
              <a:t>- L’impact sur les autres parties prenantes.</a:t>
            </a:r>
          </a:p>
          <a:p>
            <a:pPr marL="457200" lvl="1" indent="0">
              <a:buNone/>
            </a:pPr>
            <a:r>
              <a:rPr lang="fr-FR" altLang="fr-FR" sz="3600" baseline="30000" dirty="0">
                <a:ea typeface="ＭＳ Ｐゴシック" panose="020B0600070205080204" pitchFamily="34" charset="-128"/>
              </a:rPr>
              <a:t>- </a:t>
            </a:r>
            <a:r>
              <a:rPr lang="fr-FR" altLang="fr-FR" sz="3600" baseline="30000" dirty="0"/>
              <a:t>Une organisation basée sur leur prise en compte les associera.</a:t>
            </a:r>
            <a:endParaRPr lang="fr-FR" altLang="fr-FR" sz="3600" dirty="0"/>
          </a:p>
        </p:txBody>
      </p:sp>
      <p:sp>
        <p:nvSpPr>
          <p:cNvPr id="2" name="Espace réservé de la date 1">
            <a:extLst>
              <a:ext uri="{FF2B5EF4-FFF2-40B4-BE49-F238E27FC236}">
                <a16:creationId xmlns:a16="http://schemas.microsoft.com/office/drawing/2014/main" id="{F8FE8CD0-F7B6-DE4C-AF1F-3951AD01491D}"/>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A9B67EF8-A42C-264C-897B-EB2DA25BD0F9}"/>
              </a:ext>
            </a:extLst>
          </p:cNvPr>
          <p:cNvSpPr>
            <a:spLocks noGrp="1"/>
          </p:cNvSpPr>
          <p:nvPr>
            <p:ph type="sldNum" sz="quarter" idx="12"/>
          </p:nvPr>
        </p:nvSpPr>
        <p:spPr/>
        <p:txBody>
          <a:bodyPr/>
          <a:lstStyle/>
          <a:p>
            <a:fld id="{6D1A6996-9A38-354D-9398-FBE9F4077E8B}" type="slidenum">
              <a:rPr lang="fr-FR" smtClean="0"/>
              <a:t>178</a:t>
            </a:fld>
            <a:endParaRPr lang="fr-FR"/>
          </a:p>
        </p:txBody>
      </p:sp>
    </p:spTree>
    <p:extLst>
      <p:ext uri="{BB962C8B-B14F-4D97-AF65-F5344CB8AC3E}">
        <p14:creationId xmlns:p14="http://schemas.microsoft.com/office/powerpoint/2010/main" val="329179150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itre 1">
            <a:extLst>
              <a:ext uri="{FF2B5EF4-FFF2-40B4-BE49-F238E27FC236}">
                <a16:creationId xmlns:a16="http://schemas.microsoft.com/office/drawing/2014/main" id="{092C9322-F252-CB4B-B020-1EBED9B54D79}"/>
              </a:ext>
            </a:extLst>
          </p:cNvPr>
          <p:cNvSpPr>
            <a:spLocks noGrp="1" noChangeArrowheads="1"/>
          </p:cNvSpPr>
          <p:nvPr>
            <p:ph type="title"/>
          </p:nvPr>
        </p:nvSpPr>
        <p:spPr>
          <a:xfrm>
            <a:off x="502920" y="394335"/>
            <a:ext cx="10454640" cy="1143000"/>
          </a:xfrm>
        </p:spPr>
        <p:txBody>
          <a:bodyPr>
            <a:normAutofit fontScale="90000"/>
          </a:bodyPr>
          <a:lstStyle/>
          <a:p>
            <a:r>
              <a:rPr lang="fr-FR" altLang="fr-FR" sz="4000" dirty="0">
                <a:ea typeface="ＭＳ Ｐゴシック" panose="020B0600070205080204" pitchFamily="34" charset="-128"/>
              </a:rPr>
              <a:t>construire la capacité stratégique </a:t>
            </a:r>
            <a:br>
              <a:rPr lang="fr-FR" altLang="fr-FR" sz="4000" dirty="0">
                <a:ea typeface="ＭＳ Ｐゴシック" panose="020B0600070205080204" pitchFamily="34" charset="-128"/>
              </a:rPr>
            </a:br>
            <a:r>
              <a:rPr lang="fr-FR" altLang="fr-FR" sz="4000" dirty="0">
                <a:ea typeface="ＭＳ Ｐゴシック" panose="020B0600070205080204" pitchFamily="34" charset="-128"/>
              </a:rPr>
              <a:t>Les acteurs internes et l’</a:t>
            </a:r>
            <a:r>
              <a:rPr lang="fr-FR" altLang="ja-JP" sz="4000" dirty="0">
                <a:ea typeface="ＭＳ Ｐゴシック" panose="020B0600070205080204" pitchFamily="34" charset="-128"/>
              </a:rPr>
              <a:t>individualisme éclairé</a:t>
            </a:r>
            <a:br>
              <a:rPr lang="fr-FR" altLang="ja-JP" sz="3200" dirty="0">
                <a:ea typeface="ＭＳ Ｐゴシック" panose="020B0600070205080204" pitchFamily="34" charset="-128"/>
              </a:rPr>
            </a:br>
            <a:endParaRPr lang="fr-FR" altLang="fr-FR" sz="3200" dirty="0">
              <a:ea typeface="ＭＳ Ｐゴシック" panose="020B0600070205080204" pitchFamily="34" charset="-128"/>
            </a:endParaRPr>
          </a:p>
        </p:txBody>
      </p:sp>
      <p:sp>
        <p:nvSpPr>
          <p:cNvPr id="166914" name="Espace réservé du contenu 2">
            <a:extLst>
              <a:ext uri="{FF2B5EF4-FFF2-40B4-BE49-F238E27FC236}">
                <a16:creationId xmlns:a16="http://schemas.microsoft.com/office/drawing/2014/main" id="{7D12B7B6-2B13-8C41-BCCB-9D4478819513}"/>
              </a:ext>
            </a:extLst>
          </p:cNvPr>
          <p:cNvSpPr>
            <a:spLocks noGrp="1" noChangeArrowheads="1"/>
          </p:cNvSpPr>
          <p:nvPr>
            <p:ph idx="1"/>
          </p:nvPr>
        </p:nvSpPr>
        <p:spPr>
          <a:xfrm>
            <a:off x="1173480" y="1628776"/>
            <a:ext cx="9646920" cy="4392613"/>
          </a:xfrm>
        </p:spPr>
        <p:txBody>
          <a:bodyPr>
            <a:normAutofit/>
          </a:bodyPr>
          <a:lstStyle/>
          <a:p>
            <a:pPr algn="ctr">
              <a:buFontTx/>
              <a:buNone/>
            </a:pPr>
            <a:r>
              <a:rPr lang="fr-FR" altLang="fr-FR" sz="3600" b="1" baseline="30000" dirty="0">
                <a:ea typeface="ＭＳ Ｐゴシック" panose="020B0600070205080204" pitchFamily="34" charset="-128"/>
              </a:rPr>
              <a:t>Des actionnaires gagnants</a:t>
            </a:r>
          </a:p>
          <a:p>
            <a:pPr algn="ctr">
              <a:buFontTx/>
              <a:buNone/>
            </a:pPr>
            <a:endParaRPr lang="fr-FR" altLang="fr-FR" sz="3600" b="1" baseline="30000" dirty="0">
              <a:ea typeface="ＭＳ Ｐゴシック" panose="020B0600070205080204" pitchFamily="34" charset="-128"/>
            </a:endParaRPr>
          </a:p>
          <a:p>
            <a:pPr algn="ctr">
              <a:buFontTx/>
              <a:buNone/>
            </a:pPr>
            <a:endParaRPr lang="fr-FR" altLang="fr-FR" sz="3600" b="1" baseline="30000" dirty="0">
              <a:ea typeface="ＭＳ Ｐゴシック" panose="020B0600070205080204" pitchFamily="34" charset="-128"/>
            </a:endParaRPr>
          </a:p>
          <a:p>
            <a:pPr algn="ctr">
              <a:buFontTx/>
              <a:buNone/>
            </a:pPr>
            <a:r>
              <a:rPr lang="fr-FR" altLang="fr-FR" sz="3600" b="1" baseline="30000" dirty="0">
                <a:ea typeface="ＭＳ Ｐゴシック" panose="020B0600070205080204" pitchFamily="34" charset="-128"/>
              </a:rPr>
              <a:t>Des clients satisfaits</a:t>
            </a:r>
          </a:p>
          <a:p>
            <a:pPr algn="ctr">
              <a:buFontTx/>
              <a:buNone/>
            </a:pPr>
            <a:endParaRPr lang="fr-FR" altLang="fr-FR" sz="3600" b="1" baseline="30000" dirty="0">
              <a:ea typeface="ＭＳ Ｐゴシック" panose="020B0600070205080204" pitchFamily="34" charset="-128"/>
            </a:endParaRPr>
          </a:p>
          <a:p>
            <a:pPr algn="ctr">
              <a:buFontTx/>
              <a:buNone/>
            </a:pPr>
            <a:endParaRPr lang="fr-FR" altLang="fr-FR" sz="3600" b="1" baseline="30000" dirty="0">
              <a:ea typeface="ＭＳ Ｐゴシック" panose="020B0600070205080204" pitchFamily="34" charset="-128"/>
            </a:endParaRPr>
          </a:p>
          <a:p>
            <a:pPr algn="ctr">
              <a:buFontTx/>
              <a:buNone/>
            </a:pPr>
            <a:endParaRPr lang="fr-FR" altLang="fr-FR" sz="3600" b="1" baseline="30000" dirty="0">
              <a:ea typeface="ＭＳ Ｐゴシック" panose="020B0600070205080204" pitchFamily="34" charset="-128"/>
            </a:endParaRPr>
          </a:p>
          <a:p>
            <a:pPr algn="ctr">
              <a:buFontTx/>
              <a:buNone/>
            </a:pPr>
            <a:r>
              <a:rPr lang="fr-FR" altLang="fr-FR" sz="3600" b="1" baseline="30000" dirty="0">
                <a:ea typeface="ＭＳ Ｐゴシック" panose="020B0600070205080204" pitchFamily="34" charset="-128"/>
              </a:rPr>
              <a:t>Des collaborateurs motivés et compétents</a:t>
            </a:r>
          </a:p>
        </p:txBody>
      </p:sp>
      <p:sp>
        <p:nvSpPr>
          <p:cNvPr id="166915" name="Flèche vers le haut 5">
            <a:extLst>
              <a:ext uri="{FF2B5EF4-FFF2-40B4-BE49-F238E27FC236}">
                <a16:creationId xmlns:a16="http://schemas.microsoft.com/office/drawing/2014/main" id="{A7119EBE-B52D-0943-A43E-09B1E956441D}"/>
              </a:ext>
            </a:extLst>
          </p:cNvPr>
          <p:cNvSpPr>
            <a:spLocks noChangeArrowheads="1"/>
          </p:cNvSpPr>
          <p:nvPr/>
        </p:nvSpPr>
        <p:spPr bwMode="auto">
          <a:xfrm>
            <a:off x="5700714" y="1989138"/>
            <a:ext cx="471487" cy="838200"/>
          </a:xfrm>
          <a:prstGeom prst="upArrow">
            <a:avLst>
              <a:gd name="adj1" fmla="val 50000"/>
              <a:gd name="adj2" fmla="val 49942"/>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
        <p:nvSpPr>
          <p:cNvPr id="166916" name="Flèche vers le haut 6">
            <a:extLst>
              <a:ext uri="{FF2B5EF4-FFF2-40B4-BE49-F238E27FC236}">
                <a16:creationId xmlns:a16="http://schemas.microsoft.com/office/drawing/2014/main" id="{C9D066FE-5A99-EE47-879E-1F5CAB5F1CDA}"/>
              </a:ext>
            </a:extLst>
          </p:cNvPr>
          <p:cNvSpPr>
            <a:spLocks noChangeArrowheads="1"/>
          </p:cNvSpPr>
          <p:nvPr/>
        </p:nvSpPr>
        <p:spPr bwMode="auto">
          <a:xfrm>
            <a:off x="5700714" y="3586163"/>
            <a:ext cx="471487" cy="838200"/>
          </a:xfrm>
          <a:prstGeom prst="upArrow">
            <a:avLst>
              <a:gd name="adj1" fmla="val 50000"/>
              <a:gd name="adj2" fmla="val 49942"/>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
        <p:nvSpPr>
          <p:cNvPr id="2" name="Espace réservé de la date 1">
            <a:extLst>
              <a:ext uri="{FF2B5EF4-FFF2-40B4-BE49-F238E27FC236}">
                <a16:creationId xmlns:a16="http://schemas.microsoft.com/office/drawing/2014/main" id="{8CF76972-5CF9-404C-B8F8-F21C8C7112D4}"/>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383D3B5F-C9EB-4E48-9E58-6FA24BC0906B}"/>
              </a:ext>
            </a:extLst>
          </p:cNvPr>
          <p:cNvSpPr>
            <a:spLocks noGrp="1"/>
          </p:cNvSpPr>
          <p:nvPr>
            <p:ph type="sldNum" sz="quarter" idx="12"/>
          </p:nvPr>
        </p:nvSpPr>
        <p:spPr/>
        <p:txBody>
          <a:bodyPr/>
          <a:lstStyle/>
          <a:p>
            <a:fld id="{6D1A6996-9A38-354D-9398-FBE9F4077E8B}" type="slidenum">
              <a:rPr lang="fr-FR" smtClean="0"/>
              <a:t>179</a:t>
            </a:fld>
            <a:endParaRPr lang="fr-FR"/>
          </a:p>
        </p:txBody>
      </p:sp>
    </p:spTree>
    <p:extLst>
      <p:ext uri="{BB962C8B-B14F-4D97-AF65-F5344CB8AC3E}">
        <p14:creationId xmlns:p14="http://schemas.microsoft.com/office/powerpoint/2010/main" val="3016742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645A90-178F-8E4F-9DA4-39210EC52262}"/>
              </a:ext>
            </a:extLst>
          </p:cNvPr>
          <p:cNvSpPr>
            <a:spLocks noGrp="1"/>
          </p:cNvSpPr>
          <p:nvPr>
            <p:ph type="title"/>
          </p:nvPr>
        </p:nvSpPr>
        <p:spPr>
          <a:xfrm>
            <a:off x="732692" y="18255"/>
            <a:ext cx="10515600" cy="1325563"/>
          </a:xfrm>
        </p:spPr>
        <p:txBody>
          <a:bodyPr/>
          <a:lstStyle/>
          <a:p>
            <a:r>
              <a:rPr lang="fr-FR" altLang="fr-FR" sz="2400" b="1" dirty="0">
                <a:ea typeface="ＭＳ Ｐゴシック" panose="020B0600070205080204" pitchFamily="34" charset="-128"/>
              </a:rPr>
              <a:t>Définition de structure </a:t>
            </a:r>
            <a:br>
              <a:rPr lang="fr-FR" b="1" dirty="0"/>
            </a:br>
            <a:r>
              <a:rPr lang="fr-FR" b="1" dirty="0"/>
              <a:t>Les décisions et le processus de décision</a:t>
            </a:r>
            <a:endParaRPr lang="fr-FR" dirty="0"/>
          </a:p>
        </p:txBody>
      </p:sp>
      <p:sp>
        <p:nvSpPr>
          <p:cNvPr id="3" name="Espace réservé du contenu 2">
            <a:extLst>
              <a:ext uri="{FF2B5EF4-FFF2-40B4-BE49-F238E27FC236}">
                <a16:creationId xmlns:a16="http://schemas.microsoft.com/office/drawing/2014/main" id="{FF13D4C7-D61E-114B-90D1-40FDE047FAC2}"/>
              </a:ext>
            </a:extLst>
          </p:cNvPr>
          <p:cNvSpPr>
            <a:spLocks noGrp="1"/>
          </p:cNvSpPr>
          <p:nvPr>
            <p:ph idx="1"/>
          </p:nvPr>
        </p:nvSpPr>
        <p:spPr>
          <a:xfrm>
            <a:off x="345830" y="1674415"/>
            <a:ext cx="11289324" cy="4351338"/>
          </a:xfrm>
        </p:spPr>
        <p:txBody>
          <a:bodyPr>
            <a:normAutofit fontScale="85000" lnSpcReduction="10000"/>
          </a:bodyPr>
          <a:lstStyle/>
          <a:p>
            <a:pPr marL="0" indent="0">
              <a:lnSpc>
                <a:spcPct val="110000"/>
              </a:lnSpc>
              <a:buNone/>
            </a:pPr>
            <a:r>
              <a:rPr lang="fr-FR" dirty="0"/>
              <a:t>Quels sont les différents types de décision ? </a:t>
            </a:r>
          </a:p>
          <a:p>
            <a:pPr marL="0" indent="0">
              <a:lnSpc>
                <a:spcPct val="110000"/>
              </a:lnSpc>
              <a:buNone/>
            </a:pPr>
            <a:r>
              <a:rPr lang="fr-FR" b="1" dirty="0"/>
              <a:t>Igor </a:t>
            </a:r>
            <a:r>
              <a:rPr lang="fr-FR" b="1" dirty="0" err="1"/>
              <a:t>Ansoff</a:t>
            </a:r>
            <a:r>
              <a:rPr lang="fr-FR" dirty="0"/>
              <a:t> a proposé un classement des décisions en trois catégories : stratégique, tactique et opérationnelle. </a:t>
            </a:r>
          </a:p>
          <a:p>
            <a:pPr marL="0" indent="0">
              <a:lnSpc>
                <a:spcPct val="110000"/>
              </a:lnSpc>
              <a:buNone/>
            </a:pPr>
            <a:endParaRPr lang="fr-FR" dirty="0"/>
          </a:p>
          <a:p>
            <a:pPr>
              <a:lnSpc>
                <a:spcPct val="110000"/>
              </a:lnSpc>
            </a:pPr>
            <a:r>
              <a:rPr lang="fr-FR" b="1" i="1" dirty="0"/>
              <a:t>L</a:t>
            </a:r>
            <a:r>
              <a:rPr lang="fr-FR" b="1" dirty="0"/>
              <a:t>es décisions tactiques</a:t>
            </a:r>
            <a:r>
              <a:rPr lang="fr-FR" dirty="0"/>
              <a:t> sont prises par le personnel d'encadrement de l'entreprise.</a:t>
            </a:r>
          </a:p>
          <a:p>
            <a:pPr lvl="1">
              <a:lnSpc>
                <a:spcPct val="110000"/>
              </a:lnSpc>
            </a:pPr>
            <a:r>
              <a:rPr lang="fr-FR" dirty="0"/>
              <a:t>Elles ont une implication sur le moyen terme et des conséquences importantes pour l’entreprise. </a:t>
            </a:r>
          </a:p>
          <a:p>
            <a:pPr lvl="1">
              <a:lnSpc>
                <a:spcPct val="110000"/>
              </a:lnSpc>
            </a:pPr>
            <a:r>
              <a:rPr lang="fr-FR" dirty="0"/>
              <a:t>Elles comportent un risque moyen.</a:t>
            </a:r>
          </a:p>
          <a:p>
            <a:pPr marL="0" indent="0">
              <a:lnSpc>
                <a:spcPct val="110000"/>
              </a:lnSpc>
              <a:buNone/>
            </a:pPr>
            <a:r>
              <a:rPr lang="fr-FR" i="1" dirty="0"/>
              <a:t>Exemples :</a:t>
            </a:r>
            <a:r>
              <a:rPr lang="fr-FR" dirty="0"/>
              <a:t> </a:t>
            </a:r>
            <a:r>
              <a:rPr lang="fr-FR" i="1" dirty="0"/>
              <a:t>lancement d'une campagne publicitaire, acquisition de matériel de production, recrutement d’un cadre dirigeant.</a:t>
            </a:r>
            <a:r>
              <a:rPr lang="fr-FR" dirty="0"/>
              <a:t> </a:t>
            </a:r>
          </a:p>
          <a:p>
            <a:pPr>
              <a:lnSpc>
                <a:spcPct val="110000"/>
              </a:lnSpc>
            </a:pPr>
            <a:endParaRPr lang="fr-FR" dirty="0"/>
          </a:p>
        </p:txBody>
      </p:sp>
      <p:sp>
        <p:nvSpPr>
          <p:cNvPr id="4" name="Espace réservé de la date 3">
            <a:extLst>
              <a:ext uri="{FF2B5EF4-FFF2-40B4-BE49-F238E27FC236}">
                <a16:creationId xmlns:a16="http://schemas.microsoft.com/office/drawing/2014/main" id="{6BE231B2-0A4E-CE41-B26C-66B4D40472FB}"/>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EFC08737-4896-8144-A984-184DCA20EF1F}"/>
              </a:ext>
            </a:extLst>
          </p:cNvPr>
          <p:cNvSpPr>
            <a:spLocks noGrp="1"/>
          </p:cNvSpPr>
          <p:nvPr>
            <p:ph type="sldNum" sz="quarter" idx="12"/>
          </p:nvPr>
        </p:nvSpPr>
        <p:spPr/>
        <p:txBody>
          <a:bodyPr/>
          <a:lstStyle/>
          <a:p>
            <a:fld id="{6D1A6996-9A38-354D-9398-FBE9F4077E8B}" type="slidenum">
              <a:rPr lang="fr-FR" smtClean="0"/>
              <a:t>18</a:t>
            </a:fld>
            <a:endParaRPr lang="fr-FR"/>
          </a:p>
        </p:txBody>
      </p:sp>
    </p:spTree>
    <p:extLst>
      <p:ext uri="{BB962C8B-B14F-4D97-AF65-F5344CB8AC3E}">
        <p14:creationId xmlns:p14="http://schemas.microsoft.com/office/powerpoint/2010/main" val="169708451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itre 1">
            <a:extLst>
              <a:ext uri="{FF2B5EF4-FFF2-40B4-BE49-F238E27FC236}">
                <a16:creationId xmlns:a16="http://schemas.microsoft.com/office/drawing/2014/main" id="{2A6598E8-96A6-A043-B796-B47735E9FCA5}"/>
              </a:ext>
            </a:extLst>
          </p:cNvPr>
          <p:cNvSpPr>
            <a:spLocks noGrp="1" noChangeArrowheads="1"/>
          </p:cNvSpPr>
          <p:nvPr>
            <p:ph type="title"/>
          </p:nvPr>
        </p:nvSpPr>
        <p:spPr/>
        <p:txBody>
          <a:bodyPr/>
          <a:lstStyle/>
          <a:p>
            <a:r>
              <a:rPr lang="fr-FR" altLang="fr-FR" sz="4000">
                <a:ea typeface="ＭＳ Ｐゴシック" panose="020B0600070205080204" pitchFamily="34" charset="-128"/>
              </a:rPr>
              <a:t>Exemples Concrètes:</a:t>
            </a:r>
            <a:br>
              <a:rPr lang="fr-FR" altLang="fr-FR" sz="4000">
                <a:ea typeface="ＭＳ Ｐゴシック" panose="020B0600070205080204" pitchFamily="34" charset="-128"/>
              </a:rPr>
            </a:br>
            <a:r>
              <a:rPr lang="fr-FR" altLang="fr-FR" sz="4000">
                <a:ea typeface="ＭＳ Ｐゴシック" panose="020B0600070205080204" pitchFamily="34" charset="-128"/>
              </a:rPr>
              <a:t>Essilor, Vinci, Société Générale</a:t>
            </a:r>
          </a:p>
        </p:txBody>
      </p:sp>
      <p:sp>
        <p:nvSpPr>
          <p:cNvPr id="168962" name="Espace réservé du contenu 2">
            <a:extLst>
              <a:ext uri="{FF2B5EF4-FFF2-40B4-BE49-F238E27FC236}">
                <a16:creationId xmlns:a16="http://schemas.microsoft.com/office/drawing/2014/main" id="{6812EDD6-9D62-B849-A027-2B130EEF78A3}"/>
              </a:ext>
            </a:extLst>
          </p:cNvPr>
          <p:cNvSpPr>
            <a:spLocks noGrp="1" noChangeArrowheads="1"/>
          </p:cNvSpPr>
          <p:nvPr>
            <p:ph idx="1"/>
          </p:nvPr>
        </p:nvSpPr>
        <p:spPr/>
        <p:txBody>
          <a:bodyPr>
            <a:normAutofit lnSpcReduction="10000"/>
          </a:bodyPr>
          <a:lstStyle/>
          <a:p>
            <a:pPr marL="0" indent="0">
              <a:lnSpc>
                <a:spcPct val="100000"/>
              </a:lnSpc>
              <a:buNone/>
            </a:pPr>
            <a:r>
              <a:rPr lang="fr-FR" altLang="fr-FR" sz="3200" b="1" dirty="0">
                <a:ea typeface="ＭＳ Ｐゴシック" panose="020B0600070205080204" pitchFamily="34" charset="-128"/>
              </a:rPr>
              <a:t>Actionnariat salarié : </a:t>
            </a:r>
            <a:r>
              <a:rPr lang="fr-FR" altLang="fr-FR" sz="3200" dirty="0">
                <a:ea typeface="ＭＳ Ｐゴシック" panose="020B0600070205080204" pitchFamily="34" charset="-128"/>
              </a:rPr>
              <a:t>les bons élèves du CAC 40 </a:t>
            </a:r>
            <a:r>
              <a:rPr lang="fr-FR" altLang="fr-FR" sz="1800" dirty="0">
                <a:ea typeface="ＭＳ Ｐゴシック" panose="020B0600070205080204" pitchFamily="34" charset="-128"/>
              </a:rPr>
              <a:t>(RH infos, 09/06/2019)</a:t>
            </a:r>
          </a:p>
          <a:p>
            <a:pPr marL="0" indent="0">
              <a:lnSpc>
                <a:spcPct val="100000"/>
              </a:lnSpc>
              <a:buNone/>
            </a:pPr>
            <a:r>
              <a:rPr lang="fr-FR" altLang="fr-FR" sz="1800" i="1" dirty="0">
                <a:ea typeface="ＭＳ Ｐゴシック" panose="020B0600070205080204" pitchFamily="34" charset="-128"/>
              </a:rPr>
              <a:t>Présentant de nombreux avantages, pour les salariés comme pour les entreprises, l’actionnariat salarié se développe en France. Encouragé par la loi Pacte, ce dispositif est déjà privilégié depuis longtemps par des grandes entreprises comme Essilor, Vinci ou la Société Générale.</a:t>
            </a:r>
            <a:endParaRPr lang="fr-FR" altLang="fr-FR" sz="1800" dirty="0">
              <a:ea typeface="ＭＳ Ｐゴシック" panose="020B0600070205080204" pitchFamily="34" charset="-128"/>
            </a:endParaRPr>
          </a:p>
          <a:p>
            <a:pPr marL="0" indent="0">
              <a:lnSpc>
                <a:spcPct val="100000"/>
              </a:lnSpc>
              <a:buNone/>
            </a:pPr>
            <a:r>
              <a:rPr lang="fr-FR" altLang="fr-FR" sz="1600" dirty="0">
                <a:ea typeface="ＭＳ Ｐゴシック" panose="020B0600070205080204" pitchFamily="34" charset="-128"/>
              </a:rPr>
              <a:t>L’actionnariat salarié a de plus en plus la cote dans les grandes entreprises françaises. Selon la dernière enquête d’</a:t>
            </a:r>
            <a:r>
              <a:rPr lang="fr-FR" altLang="fr-FR" sz="1600" dirty="0" err="1">
                <a:ea typeface="ＭＳ Ｐゴシック" panose="020B0600070205080204" pitchFamily="34" charset="-128"/>
              </a:rPr>
              <a:t>Altedia</a:t>
            </a:r>
            <a:r>
              <a:rPr lang="fr-FR" altLang="fr-FR" sz="1600" dirty="0">
                <a:ea typeface="ＭＳ Ｐゴシック" panose="020B0600070205080204" pitchFamily="34" charset="-128"/>
              </a:rPr>
              <a:t> et de la FAS (Fédération française des associations d’actionnaires salariés), 43% d’entre elles (CAC 40, SBF 120 et grandes entreprises non cotées) ont réalisé un plan d’actionnariat salarié en 2017 et 50 % en 2018 (contre 36 % en 2014).Le pourcentage du capital détenu par les salariés dans les grands groupes français du CAC 40 atteint 3,17 % en 2018, 35 % des entreprises de l’indice dépassant le seuil des 3 %.</a:t>
            </a:r>
          </a:p>
          <a:p>
            <a:pPr marL="0" indent="0">
              <a:lnSpc>
                <a:spcPct val="100000"/>
              </a:lnSpc>
              <a:buNone/>
            </a:pPr>
            <a:r>
              <a:rPr lang="fr-FR" altLang="fr-FR" sz="1600" dirty="0">
                <a:ea typeface="ＭＳ Ｐゴシック" panose="020B0600070205080204" pitchFamily="34" charset="-128"/>
              </a:rPr>
              <a:t>Initiée par le Général de Gaulle, l’épargne salariale a connu en France plusieurs décennies de développement qui font aujourd’hui de notre pays l’un des leaders mondiaux dans ce domaine. La loi Pacte, qui vient d’être votée par le Parlement, intègre d’ailleurs de nouvelles dispositions visant à favoriser l’actionnariat salarié, y compris dans les PME et les ETI. Il sera en particulier désormais possible pour l’employeur d’effectuer un abondement unilatéral sous forme d’actions, sans que les salariés soient obligés de participer... Et l’abondement destiné à un investissement en titres d’entreprise ne sera plus soumis au forfait social de 20%.</a:t>
            </a:r>
          </a:p>
          <a:p>
            <a:pPr marL="0" indent="0">
              <a:lnSpc>
                <a:spcPct val="100000"/>
              </a:lnSpc>
              <a:buNone/>
            </a:pPr>
            <a:endParaRPr lang="fr-FR" altLang="fr-FR" sz="3200"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CB0195CB-BC7D-494A-B86A-D4A1B8F3F651}"/>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E45EDFBD-0E51-B441-85C7-913939AC9178}"/>
              </a:ext>
            </a:extLst>
          </p:cNvPr>
          <p:cNvSpPr>
            <a:spLocks noGrp="1"/>
          </p:cNvSpPr>
          <p:nvPr>
            <p:ph type="sldNum" sz="quarter" idx="12"/>
          </p:nvPr>
        </p:nvSpPr>
        <p:spPr/>
        <p:txBody>
          <a:bodyPr/>
          <a:lstStyle/>
          <a:p>
            <a:fld id="{6D1A6996-9A38-354D-9398-FBE9F4077E8B}" type="slidenum">
              <a:rPr lang="fr-FR" smtClean="0"/>
              <a:t>180</a:t>
            </a:fld>
            <a:endParaRPr lang="fr-FR"/>
          </a:p>
        </p:txBody>
      </p:sp>
    </p:spTree>
    <p:extLst>
      <p:ext uri="{BB962C8B-B14F-4D97-AF65-F5344CB8AC3E}">
        <p14:creationId xmlns:p14="http://schemas.microsoft.com/office/powerpoint/2010/main" val="275951006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itre 1">
            <a:extLst>
              <a:ext uri="{FF2B5EF4-FFF2-40B4-BE49-F238E27FC236}">
                <a16:creationId xmlns:a16="http://schemas.microsoft.com/office/drawing/2014/main" id="{0D5AF964-C570-2143-B72A-142A01F076E6}"/>
              </a:ext>
            </a:extLst>
          </p:cNvPr>
          <p:cNvSpPr>
            <a:spLocks noGrp="1" noChangeArrowheads="1"/>
          </p:cNvSpPr>
          <p:nvPr>
            <p:ph type="title"/>
          </p:nvPr>
        </p:nvSpPr>
        <p:spPr/>
        <p:txBody>
          <a:bodyPr/>
          <a:lstStyle/>
          <a:p>
            <a:r>
              <a:rPr lang="fr-FR" altLang="fr-FR" sz="4000">
                <a:ea typeface="ＭＳ Ｐゴシック" panose="020B0600070205080204" pitchFamily="34" charset="-128"/>
              </a:rPr>
              <a:t>Exemples Concrètes:</a:t>
            </a:r>
            <a:br>
              <a:rPr lang="fr-FR" altLang="fr-FR" sz="4000">
                <a:ea typeface="ＭＳ Ｐゴシック" panose="020B0600070205080204" pitchFamily="34" charset="-128"/>
              </a:rPr>
            </a:br>
            <a:r>
              <a:rPr lang="fr-FR" altLang="fr-FR" sz="4000">
                <a:ea typeface="ＭＳ Ｐゴシック" panose="020B0600070205080204" pitchFamily="34" charset="-128"/>
              </a:rPr>
              <a:t>Essilor, Vinci, Société Générale</a:t>
            </a:r>
          </a:p>
        </p:txBody>
      </p:sp>
      <p:sp>
        <p:nvSpPr>
          <p:cNvPr id="3" name="Espace réservé du contenu 2">
            <a:extLst>
              <a:ext uri="{FF2B5EF4-FFF2-40B4-BE49-F238E27FC236}">
                <a16:creationId xmlns:a16="http://schemas.microsoft.com/office/drawing/2014/main" id="{F734784B-C078-A24D-8E50-5F8ABAACABA6}"/>
              </a:ext>
            </a:extLst>
          </p:cNvPr>
          <p:cNvSpPr>
            <a:spLocks noGrp="1"/>
          </p:cNvSpPr>
          <p:nvPr>
            <p:ph idx="1"/>
          </p:nvPr>
        </p:nvSpPr>
        <p:spPr/>
        <p:txBody>
          <a:bodyPr/>
          <a:lstStyle/>
          <a:p>
            <a:pPr marL="0" indent="0">
              <a:lnSpc>
                <a:spcPct val="100000"/>
              </a:lnSpc>
              <a:buNone/>
              <a:defRPr/>
            </a:pPr>
            <a:r>
              <a:rPr lang="fr-FR" sz="1800" b="1" dirty="0"/>
              <a:t>Pour Essilor, un principe fondateur</a:t>
            </a:r>
          </a:p>
          <a:p>
            <a:pPr>
              <a:lnSpc>
                <a:spcPct val="100000"/>
              </a:lnSpc>
              <a:defRPr/>
            </a:pPr>
            <a:r>
              <a:rPr lang="fr-FR" sz="1800" dirty="0"/>
              <a:t>Essilor, par exemple, a fait de l’actionnariat salarié « </a:t>
            </a:r>
            <a:r>
              <a:rPr lang="fr-FR" sz="1800" i="1" dirty="0"/>
              <a:t>un principe fondateur du groupe, un levier de sa réussite et une des clés de sa pérennité</a:t>
            </a:r>
            <a:r>
              <a:rPr lang="fr-FR" sz="1800" dirty="0"/>
              <a:t> ». Dès sa naissance, en 1972, une société regroupant les cadres actionnaires de la nouvelle entreprise s’est en effet constituée. Baptisée </a:t>
            </a:r>
            <a:r>
              <a:rPr lang="fr-FR" sz="1800" dirty="0" err="1"/>
              <a:t>Valoptec</a:t>
            </a:r>
            <a:r>
              <a:rPr lang="fr-FR" sz="1800" dirty="0"/>
              <a:t>, elle détient alors 50 % du capital du nouveau groupe. Cette forte implication des collaborateurs va perdurer tout au long du développement international de l’entreprise. Depuis trente ans, Essilor a ainsi lancé un plan d’actionnariat salarié chaque année.</a:t>
            </a:r>
          </a:p>
          <a:p>
            <a:pPr>
              <a:lnSpc>
                <a:spcPct val="100000"/>
              </a:lnSpc>
              <a:defRPr/>
            </a:pPr>
            <a:endParaRPr lang="fr-FR" sz="1800" dirty="0"/>
          </a:p>
          <a:p>
            <a:pPr>
              <a:lnSpc>
                <a:spcPct val="100000"/>
              </a:lnSpc>
              <a:defRPr/>
            </a:pPr>
            <a:r>
              <a:rPr lang="fr-FR" sz="1800" dirty="0"/>
              <a:t>Aujourd’hui, plus de 45 000 salariés de 58 pays (soit 65 % des collaborateurs) détiennent une participation dans le nouveau groupe Essilor-Luxottica. Les salariés sont même le premier actionnaire du groupe, détenant ensemble 8,4 % de son capital. Le déploiement mondial de cet actionnariat traduit la volonté du groupe de « </a:t>
            </a:r>
            <a:r>
              <a:rPr lang="fr-FR" sz="1800" i="1" dirty="0"/>
              <a:t>sceller durablement les intérêts des salariés à ceux de l’entreprise autour d’une ambition commune</a:t>
            </a:r>
            <a:r>
              <a:rPr lang="fr-FR" sz="1800" dirty="0"/>
              <a:t>. »</a:t>
            </a:r>
          </a:p>
        </p:txBody>
      </p:sp>
      <p:sp>
        <p:nvSpPr>
          <p:cNvPr id="2" name="Espace réservé de la date 1">
            <a:extLst>
              <a:ext uri="{FF2B5EF4-FFF2-40B4-BE49-F238E27FC236}">
                <a16:creationId xmlns:a16="http://schemas.microsoft.com/office/drawing/2014/main" id="{E3B60524-42BA-D745-A29C-FE7B8DF85F99}"/>
              </a:ext>
            </a:extLst>
          </p:cNvPr>
          <p:cNvSpPr>
            <a:spLocks noGrp="1"/>
          </p:cNvSpPr>
          <p:nvPr>
            <p:ph type="dt" sz="half" idx="10"/>
          </p:nvPr>
        </p:nvSpPr>
        <p:spPr/>
        <p:txBody>
          <a:bodyPr/>
          <a:lstStyle/>
          <a:p>
            <a:r>
              <a:rPr lang="fr-FR"/>
              <a:t>Cours G.Zara version 2020-2021</a:t>
            </a:r>
          </a:p>
        </p:txBody>
      </p:sp>
      <p:sp>
        <p:nvSpPr>
          <p:cNvPr id="4" name="Espace réservé du numéro de diapositive 3">
            <a:extLst>
              <a:ext uri="{FF2B5EF4-FFF2-40B4-BE49-F238E27FC236}">
                <a16:creationId xmlns:a16="http://schemas.microsoft.com/office/drawing/2014/main" id="{CA28E3FA-07BA-C04A-AB22-8EE27DD79202}"/>
              </a:ext>
            </a:extLst>
          </p:cNvPr>
          <p:cNvSpPr>
            <a:spLocks noGrp="1"/>
          </p:cNvSpPr>
          <p:nvPr>
            <p:ph type="sldNum" sz="quarter" idx="12"/>
          </p:nvPr>
        </p:nvSpPr>
        <p:spPr/>
        <p:txBody>
          <a:bodyPr/>
          <a:lstStyle/>
          <a:p>
            <a:fld id="{6D1A6996-9A38-354D-9398-FBE9F4077E8B}" type="slidenum">
              <a:rPr lang="fr-FR" smtClean="0"/>
              <a:t>181</a:t>
            </a:fld>
            <a:endParaRPr lang="fr-FR"/>
          </a:p>
        </p:txBody>
      </p:sp>
    </p:spTree>
    <p:extLst>
      <p:ext uri="{BB962C8B-B14F-4D97-AF65-F5344CB8AC3E}">
        <p14:creationId xmlns:p14="http://schemas.microsoft.com/office/powerpoint/2010/main" val="192236715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re 1">
            <a:extLst>
              <a:ext uri="{FF2B5EF4-FFF2-40B4-BE49-F238E27FC236}">
                <a16:creationId xmlns:a16="http://schemas.microsoft.com/office/drawing/2014/main" id="{AF06310B-75CB-4545-9FE3-C1FF73FABAA0}"/>
              </a:ext>
            </a:extLst>
          </p:cNvPr>
          <p:cNvSpPr>
            <a:spLocks noGrp="1" noChangeArrowheads="1"/>
          </p:cNvSpPr>
          <p:nvPr>
            <p:ph type="title"/>
          </p:nvPr>
        </p:nvSpPr>
        <p:spPr/>
        <p:txBody>
          <a:bodyPr/>
          <a:lstStyle/>
          <a:p>
            <a:r>
              <a:rPr lang="fr-FR" altLang="fr-FR" sz="4000">
                <a:ea typeface="ＭＳ Ｐゴシック" panose="020B0600070205080204" pitchFamily="34" charset="-128"/>
              </a:rPr>
              <a:t>Exemples Concrètes:</a:t>
            </a:r>
            <a:br>
              <a:rPr lang="fr-FR" altLang="fr-FR" sz="4000">
                <a:ea typeface="ＭＳ Ｐゴシック" panose="020B0600070205080204" pitchFamily="34" charset="-128"/>
              </a:rPr>
            </a:br>
            <a:r>
              <a:rPr lang="fr-FR" altLang="fr-FR" sz="4000">
                <a:ea typeface="ＭＳ Ｐゴシック" panose="020B0600070205080204" pitchFamily="34" charset="-128"/>
              </a:rPr>
              <a:t>Essilor, Vinci, Société Générale</a:t>
            </a:r>
          </a:p>
        </p:txBody>
      </p:sp>
      <p:sp>
        <p:nvSpPr>
          <p:cNvPr id="3" name="Espace réservé du contenu 2">
            <a:extLst>
              <a:ext uri="{FF2B5EF4-FFF2-40B4-BE49-F238E27FC236}">
                <a16:creationId xmlns:a16="http://schemas.microsoft.com/office/drawing/2014/main" id="{7B87844D-4936-4E4E-9A1C-F16AF4516746}"/>
              </a:ext>
            </a:extLst>
          </p:cNvPr>
          <p:cNvSpPr>
            <a:spLocks noGrp="1"/>
          </p:cNvSpPr>
          <p:nvPr>
            <p:ph idx="1"/>
          </p:nvPr>
        </p:nvSpPr>
        <p:spPr/>
        <p:txBody>
          <a:bodyPr>
            <a:normAutofit/>
          </a:bodyPr>
          <a:lstStyle/>
          <a:p>
            <a:pPr marL="0" indent="0">
              <a:lnSpc>
                <a:spcPct val="100000"/>
              </a:lnSpc>
              <a:buNone/>
              <a:defRPr/>
            </a:pPr>
            <a:r>
              <a:rPr lang="fr-FR" sz="2000" b="1" dirty="0"/>
              <a:t>Pour Essilor, un principe fondateur</a:t>
            </a:r>
          </a:p>
          <a:p>
            <a:pPr>
              <a:lnSpc>
                <a:spcPct val="100000"/>
              </a:lnSpc>
              <a:defRPr/>
            </a:pPr>
            <a:r>
              <a:rPr lang="fr-FR" sz="2000" dirty="0"/>
              <a:t>Les collaborateurs étant le premier actionnaire du groupe, ils sont également associés aux grandes décisions d’Essilor. Devenue une association, </a:t>
            </a:r>
            <a:r>
              <a:rPr lang="fr-FR" sz="2000" dirty="0" err="1"/>
              <a:t>Valoptec</a:t>
            </a:r>
            <a:r>
              <a:rPr lang="fr-FR" sz="2000" dirty="0"/>
              <a:t>, qui compte 10 000 actionnaires salariés membres, participe activement à la gouvernance du groupe. Elle est représentée par un Conseil d’administration international constitué de seize membres, dont trois font partie du Conseil d’administration d’Essilor et siègent au Comité stratégique, au comité d’audit, au comité RSE et au comité des nominations.</a:t>
            </a:r>
          </a:p>
          <a:p>
            <a:pPr>
              <a:lnSpc>
                <a:spcPct val="100000"/>
              </a:lnSpc>
              <a:defRPr/>
            </a:pPr>
            <a:r>
              <a:rPr lang="fr-FR" sz="2000" dirty="0"/>
              <a:t>L’engagement à long terme d’Essilor pour promouvoir l’actionnariat salarié comme élément central de sa gouvernance a d’ailleurs été récompensé par le Grand Prix FAS 2018. « </a:t>
            </a:r>
            <a:r>
              <a:rPr lang="fr-FR" sz="2000" i="1" dirty="0"/>
              <a:t>Depuis la création d’Essilor, l’actionnariat salarié a toujours constitué un pilier fondamental de la culture du groupe, au cœur de son modèle de gouvernance unique</a:t>
            </a:r>
            <a:r>
              <a:rPr lang="fr-FR" sz="2000" dirty="0"/>
              <a:t>», a rappelé à cette occasion Hubert </a:t>
            </a:r>
            <a:r>
              <a:rPr lang="fr-FR" sz="2000" dirty="0" err="1"/>
              <a:t>Sagnières</a:t>
            </a:r>
            <a:r>
              <a:rPr lang="fr-FR" sz="2000" dirty="0"/>
              <a:t>, le président du groupe. </a:t>
            </a:r>
          </a:p>
        </p:txBody>
      </p:sp>
      <p:sp>
        <p:nvSpPr>
          <p:cNvPr id="2" name="Espace réservé de la date 1">
            <a:extLst>
              <a:ext uri="{FF2B5EF4-FFF2-40B4-BE49-F238E27FC236}">
                <a16:creationId xmlns:a16="http://schemas.microsoft.com/office/drawing/2014/main" id="{5C8CC2D3-BE3E-D445-B092-86CDC7E65798}"/>
              </a:ext>
            </a:extLst>
          </p:cNvPr>
          <p:cNvSpPr>
            <a:spLocks noGrp="1"/>
          </p:cNvSpPr>
          <p:nvPr>
            <p:ph type="dt" sz="half" idx="10"/>
          </p:nvPr>
        </p:nvSpPr>
        <p:spPr/>
        <p:txBody>
          <a:bodyPr/>
          <a:lstStyle/>
          <a:p>
            <a:r>
              <a:rPr lang="fr-FR"/>
              <a:t>Cours G.Zara version 2020-2021</a:t>
            </a:r>
          </a:p>
        </p:txBody>
      </p:sp>
      <p:sp>
        <p:nvSpPr>
          <p:cNvPr id="4" name="Espace réservé du numéro de diapositive 3">
            <a:extLst>
              <a:ext uri="{FF2B5EF4-FFF2-40B4-BE49-F238E27FC236}">
                <a16:creationId xmlns:a16="http://schemas.microsoft.com/office/drawing/2014/main" id="{E21215EF-23DE-5347-8437-C77DD8BACA44}"/>
              </a:ext>
            </a:extLst>
          </p:cNvPr>
          <p:cNvSpPr>
            <a:spLocks noGrp="1"/>
          </p:cNvSpPr>
          <p:nvPr>
            <p:ph type="sldNum" sz="quarter" idx="12"/>
          </p:nvPr>
        </p:nvSpPr>
        <p:spPr/>
        <p:txBody>
          <a:bodyPr/>
          <a:lstStyle/>
          <a:p>
            <a:fld id="{6D1A6996-9A38-354D-9398-FBE9F4077E8B}" type="slidenum">
              <a:rPr lang="fr-FR" smtClean="0"/>
              <a:t>182</a:t>
            </a:fld>
            <a:endParaRPr lang="fr-FR"/>
          </a:p>
        </p:txBody>
      </p:sp>
    </p:spTree>
    <p:extLst>
      <p:ext uri="{BB962C8B-B14F-4D97-AF65-F5344CB8AC3E}">
        <p14:creationId xmlns:p14="http://schemas.microsoft.com/office/powerpoint/2010/main" val="417214555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re 1">
            <a:extLst>
              <a:ext uri="{FF2B5EF4-FFF2-40B4-BE49-F238E27FC236}">
                <a16:creationId xmlns:a16="http://schemas.microsoft.com/office/drawing/2014/main" id="{C85707BB-C928-AC47-8C53-076532A35123}"/>
              </a:ext>
            </a:extLst>
          </p:cNvPr>
          <p:cNvSpPr>
            <a:spLocks noGrp="1" noChangeArrowheads="1"/>
          </p:cNvSpPr>
          <p:nvPr>
            <p:ph type="title"/>
          </p:nvPr>
        </p:nvSpPr>
        <p:spPr/>
        <p:txBody>
          <a:bodyPr/>
          <a:lstStyle/>
          <a:p>
            <a:r>
              <a:rPr lang="fr-FR" altLang="fr-FR" sz="4000">
                <a:ea typeface="ＭＳ Ｐゴシック" panose="020B0600070205080204" pitchFamily="34" charset="-128"/>
              </a:rPr>
              <a:t>Exemples Concrètes:</a:t>
            </a:r>
            <a:br>
              <a:rPr lang="fr-FR" altLang="fr-FR" sz="4000">
                <a:ea typeface="ＭＳ Ｐゴシック" panose="020B0600070205080204" pitchFamily="34" charset="-128"/>
              </a:rPr>
            </a:br>
            <a:r>
              <a:rPr lang="fr-FR" altLang="fr-FR" sz="4000">
                <a:ea typeface="ＭＳ Ｐゴシック" panose="020B0600070205080204" pitchFamily="34" charset="-128"/>
              </a:rPr>
              <a:t>Essilor, Vinci, Société Générale</a:t>
            </a:r>
          </a:p>
        </p:txBody>
      </p:sp>
      <p:sp>
        <p:nvSpPr>
          <p:cNvPr id="3" name="Espace réservé du contenu 2">
            <a:extLst>
              <a:ext uri="{FF2B5EF4-FFF2-40B4-BE49-F238E27FC236}">
                <a16:creationId xmlns:a16="http://schemas.microsoft.com/office/drawing/2014/main" id="{FEC2DFAF-5258-AB4C-873E-2182366FC2F1}"/>
              </a:ext>
            </a:extLst>
          </p:cNvPr>
          <p:cNvSpPr>
            <a:spLocks noGrp="1"/>
          </p:cNvSpPr>
          <p:nvPr>
            <p:ph idx="1"/>
          </p:nvPr>
        </p:nvSpPr>
        <p:spPr/>
        <p:txBody>
          <a:bodyPr>
            <a:normAutofit/>
          </a:bodyPr>
          <a:lstStyle/>
          <a:p>
            <a:pPr marL="0" indent="0">
              <a:lnSpc>
                <a:spcPct val="100000"/>
              </a:lnSpc>
              <a:buNone/>
              <a:defRPr/>
            </a:pPr>
            <a:r>
              <a:rPr lang="fr-FR" sz="2400" b="1" dirty="0"/>
              <a:t>Vinci : les salariés détiennent 10 % du groupe</a:t>
            </a:r>
          </a:p>
          <a:p>
            <a:pPr>
              <a:lnSpc>
                <a:spcPct val="100000"/>
              </a:lnSpc>
              <a:defRPr/>
            </a:pPr>
            <a:r>
              <a:rPr lang="fr-FR" sz="2400" dirty="0"/>
              <a:t>L’actionnariat salarié est également au cœur de la stratégie RH de Vinci : 120 000 collaborateurs détiennent collectivement 5 milliards d’euros de capital, soit un peu plus de 10 %du groupe. En place depuis 1995,le système d’actionnariat salarié de Vinci est aujourd’hui mature et continue à élargir son périmètre de salariés éligibles, notamment à l’international.« Vinci est une entreprise très décentralisée avec plus de 3 000 entités évoluant dans des secteurs d’activité très différents », explique Stéphane Perrin, le directeur rémunération et avantages sociaux du groupe au mensuel Challenges. « </a:t>
            </a:r>
            <a:r>
              <a:rPr lang="fr-FR" sz="2400" i="1" dirty="0"/>
              <a:t>Cette politique est un outil managérial favorisant la cohésion et un sentiment d’appartenance fort au groupe tout en permettant le partage des fruits de la performance </a:t>
            </a:r>
            <a:r>
              <a:rPr lang="fr-FR" sz="2400" dirty="0"/>
              <a:t>».</a:t>
            </a:r>
          </a:p>
        </p:txBody>
      </p:sp>
      <p:sp>
        <p:nvSpPr>
          <p:cNvPr id="2" name="Espace réservé de la date 1">
            <a:extLst>
              <a:ext uri="{FF2B5EF4-FFF2-40B4-BE49-F238E27FC236}">
                <a16:creationId xmlns:a16="http://schemas.microsoft.com/office/drawing/2014/main" id="{42DC58E5-7F84-0B4D-8287-614E230AB8C6}"/>
              </a:ext>
            </a:extLst>
          </p:cNvPr>
          <p:cNvSpPr>
            <a:spLocks noGrp="1"/>
          </p:cNvSpPr>
          <p:nvPr>
            <p:ph type="dt" sz="half" idx="10"/>
          </p:nvPr>
        </p:nvSpPr>
        <p:spPr/>
        <p:txBody>
          <a:bodyPr/>
          <a:lstStyle/>
          <a:p>
            <a:r>
              <a:rPr lang="fr-FR"/>
              <a:t>Cours G.Zara version 2020-2021</a:t>
            </a:r>
          </a:p>
        </p:txBody>
      </p:sp>
      <p:sp>
        <p:nvSpPr>
          <p:cNvPr id="4" name="Espace réservé du numéro de diapositive 3">
            <a:extLst>
              <a:ext uri="{FF2B5EF4-FFF2-40B4-BE49-F238E27FC236}">
                <a16:creationId xmlns:a16="http://schemas.microsoft.com/office/drawing/2014/main" id="{D1AF45EA-0B5B-1C4C-848E-2543B56AA151}"/>
              </a:ext>
            </a:extLst>
          </p:cNvPr>
          <p:cNvSpPr>
            <a:spLocks noGrp="1"/>
          </p:cNvSpPr>
          <p:nvPr>
            <p:ph type="sldNum" sz="quarter" idx="12"/>
          </p:nvPr>
        </p:nvSpPr>
        <p:spPr/>
        <p:txBody>
          <a:bodyPr/>
          <a:lstStyle/>
          <a:p>
            <a:fld id="{6D1A6996-9A38-354D-9398-FBE9F4077E8B}" type="slidenum">
              <a:rPr lang="fr-FR" smtClean="0"/>
              <a:t>183</a:t>
            </a:fld>
            <a:endParaRPr lang="fr-FR"/>
          </a:p>
        </p:txBody>
      </p:sp>
    </p:spTree>
    <p:extLst>
      <p:ext uri="{BB962C8B-B14F-4D97-AF65-F5344CB8AC3E}">
        <p14:creationId xmlns:p14="http://schemas.microsoft.com/office/powerpoint/2010/main" val="324683284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itre 1">
            <a:extLst>
              <a:ext uri="{FF2B5EF4-FFF2-40B4-BE49-F238E27FC236}">
                <a16:creationId xmlns:a16="http://schemas.microsoft.com/office/drawing/2014/main" id="{6B678B6D-FC2E-7945-B8EF-5226BBDD06F5}"/>
              </a:ext>
            </a:extLst>
          </p:cNvPr>
          <p:cNvSpPr>
            <a:spLocks noGrp="1" noChangeArrowheads="1"/>
          </p:cNvSpPr>
          <p:nvPr>
            <p:ph type="title"/>
          </p:nvPr>
        </p:nvSpPr>
        <p:spPr/>
        <p:txBody>
          <a:bodyPr/>
          <a:lstStyle/>
          <a:p>
            <a:r>
              <a:rPr lang="fr-FR" altLang="fr-FR" sz="4000">
                <a:ea typeface="ＭＳ Ｐゴシック" panose="020B0600070205080204" pitchFamily="34" charset="-128"/>
              </a:rPr>
              <a:t>Exemples Concrètes:</a:t>
            </a:r>
            <a:br>
              <a:rPr lang="fr-FR" altLang="fr-FR" sz="4000">
                <a:ea typeface="ＭＳ Ｐゴシック" panose="020B0600070205080204" pitchFamily="34" charset="-128"/>
              </a:rPr>
            </a:br>
            <a:r>
              <a:rPr lang="fr-FR" altLang="fr-FR" sz="4000">
                <a:ea typeface="ＭＳ Ｐゴシック" panose="020B0600070205080204" pitchFamily="34" charset="-128"/>
              </a:rPr>
              <a:t>Essilor, Vinci, Société Générale</a:t>
            </a:r>
          </a:p>
        </p:txBody>
      </p:sp>
      <p:sp>
        <p:nvSpPr>
          <p:cNvPr id="3" name="Espace réservé du contenu 2">
            <a:extLst>
              <a:ext uri="{FF2B5EF4-FFF2-40B4-BE49-F238E27FC236}">
                <a16:creationId xmlns:a16="http://schemas.microsoft.com/office/drawing/2014/main" id="{39BFA333-9BEC-1D45-8F75-36D63E7D2525}"/>
              </a:ext>
            </a:extLst>
          </p:cNvPr>
          <p:cNvSpPr>
            <a:spLocks noGrp="1"/>
          </p:cNvSpPr>
          <p:nvPr>
            <p:ph idx="1"/>
          </p:nvPr>
        </p:nvSpPr>
        <p:spPr/>
        <p:txBody>
          <a:bodyPr>
            <a:normAutofit/>
          </a:bodyPr>
          <a:lstStyle/>
          <a:p>
            <a:pPr marL="0" indent="0">
              <a:lnSpc>
                <a:spcPct val="100000"/>
              </a:lnSpc>
              <a:buNone/>
              <a:defRPr/>
            </a:pPr>
            <a:r>
              <a:rPr lang="fr-FR" sz="2000" b="1" dirty="0"/>
              <a:t>Vinci : les salariés détiennent 10 % du groupe</a:t>
            </a:r>
          </a:p>
          <a:p>
            <a:pPr>
              <a:lnSpc>
                <a:spcPct val="100000"/>
              </a:lnSpc>
              <a:defRPr/>
            </a:pPr>
            <a:r>
              <a:rPr lang="fr-FR" sz="2000" dirty="0"/>
              <a:t>Alors que la plupart des entreprises réalisent une opération d’envergure tous les trois ou quatre ans, Vinci s’efforce de proposer une offre par an dans la totalité des pays où il est présent et où la législation le permet… Et même trois offres par an en France ! « </a:t>
            </a:r>
            <a:r>
              <a:rPr lang="fr-FR" sz="2000" i="1" dirty="0"/>
              <a:t>C’est dans cette récurrence et cette régularité que se trouve le caractère innovant de notre plan d’épargne</a:t>
            </a:r>
            <a:r>
              <a:rPr lang="fr-FR" sz="2000" dirty="0"/>
              <a:t> », précise Stéphane Perrin. Vinci mise également sur des offres financières attractives pour ses salariés. Il offre un abondement de 50 à 200 %, en fonction des pays et propose diverses facilités de paiement. Cette volonté de développer l’actionnariat salarié est également soutenue par une stratégie de communication interne bien huilée qui mise en particulier sur la sensibilisation des managers et des partenaires sociaux, premiers ambassadeurs de l’actionnariat salarié auprès de tous les collaborateurs. Résultat : le groupe atteint un taux de souscription moyen de 40 %, « </a:t>
            </a:r>
            <a:r>
              <a:rPr lang="fr-FR" sz="2000" i="1" dirty="0"/>
              <a:t>parmi les plus élevés du marché</a:t>
            </a:r>
            <a:r>
              <a:rPr lang="fr-FR" sz="2000" dirty="0"/>
              <a:t> ».</a:t>
            </a:r>
          </a:p>
        </p:txBody>
      </p:sp>
      <p:sp>
        <p:nvSpPr>
          <p:cNvPr id="2" name="Espace réservé de la date 1">
            <a:extLst>
              <a:ext uri="{FF2B5EF4-FFF2-40B4-BE49-F238E27FC236}">
                <a16:creationId xmlns:a16="http://schemas.microsoft.com/office/drawing/2014/main" id="{814B4933-5604-3743-81D4-88DC3E27B594}"/>
              </a:ext>
            </a:extLst>
          </p:cNvPr>
          <p:cNvSpPr>
            <a:spLocks noGrp="1"/>
          </p:cNvSpPr>
          <p:nvPr>
            <p:ph type="dt" sz="half" idx="10"/>
          </p:nvPr>
        </p:nvSpPr>
        <p:spPr/>
        <p:txBody>
          <a:bodyPr/>
          <a:lstStyle/>
          <a:p>
            <a:r>
              <a:rPr lang="fr-FR"/>
              <a:t>Cours G.Zara version 2020-2021</a:t>
            </a:r>
          </a:p>
        </p:txBody>
      </p:sp>
      <p:sp>
        <p:nvSpPr>
          <p:cNvPr id="4" name="Espace réservé du numéro de diapositive 3">
            <a:extLst>
              <a:ext uri="{FF2B5EF4-FFF2-40B4-BE49-F238E27FC236}">
                <a16:creationId xmlns:a16="http://schemas.microsoft.com/office/drawing/2014/main" id="{F70B00E1-F35F-9149-B8D5-5ED6E0FB7633}"/>
              </a:ext>
            </a:extLst>
          </p:cNvPr>
          <p:cNvSpPr>
            <a:spLocks noGrp="1"/>
          </p:cNvSpPr>
          <p:nvPr>
            <p:ph type="sldNum" sz="quarter" idx="12"/>
          </p:nvPr>
        </p:nvSpPr>
        <p:spPr/>
        <p:txBody>
          <a:bodyPr/>
          <a:lstStyle/>
          <a:p>
            <a:fld id="{6D1A6996-9A38-354D-9398-FBE9F4077E8B}" type="slidenum">
              <a:rPr lang="fr-FR" smtClean="0"/>
              <a:t>184</a:t>
            </a:fld>
            <a:endParaRPr lang="fr-FR"/>
          </a:p>
        </p:txBody>
      </p:sp>
    </p:spTree>
    <p:extLst>
      <p:ext uri="{BB962C8B-B14F-4D97-AF65-F5344CB8AC3E}">
        <p14:creationId xmlns:p14="http://schemas.microsoft.com/office/powerpoint/2010/main" val="297752960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itre 1">
            <a:extLst>
              <a:ext uri="{FF2B5EF4-FFF2-40B4-BE49-F238E27FC236}">
                <a16:creationId xmlns:a16="http://schemas.microsoft.com/office/drawing/2014/main" id="{80F9914A-A3EA-9546-B7F5-3F2962B4C557}"/>
              </a:ext>
            </a:extLst>
          </p:cNvPr>
          <p:cNvSpPr>
            <a:spLocks noGrp="1" noChangeArrowheads="1"/>
          </p:cNvSpPr>
          <p:nvPr>
            <p:ph type="title"/>
          </p:nvPr>
        </p:nvSpPr>
        <p:spPr/>
        <p:txBody>
          <a:bodyPr/>
          <a:lstStyle/>
          <a:p>
            <a:r>
              <a:rPr lang="fr-FR" altLang="fr-FR" sz="4000">
                <a:ea typeface="ＭＳ Ｐゴシック" panose="020B0600070205080204" pitchFamily="34" charset="-128"/>
              </a:rPr>
              <a:t>Exemples Concrètes:</a:t>
            </a:r>
            <a:br>
              <a:rPr lang="fr-FR" altLang="fr-FR" sz="4000">
                <a:ea typeface="ＭＳ Ｐゴシック" panose="020B0600070205080204" pitchFamily="34" charset="-128"/>
              </a:rPr>
            </a:br>
            <a:r>
              <a:rPr lang="fr-FR" altLang="fr-FR" sz="4000">
                <a:ea typeface="ＭＳ Ｐゴシック" panose="020B0600070205080204" pitchFamily="34" charset="-128"/>
              </a:rPr>
              <a:t>Essilor, Vinci, Société Générale</a:t>
            </a:r>
          </a:p>
        </p:txBody>
      </p:sp>
      <p:sp>
        <p:nvSpPr>
          <p:cNvPr id="3" name="Espace réservé du contenu 2">
            <a:extLst>
              <a:ext uri="{FF2B5EF4-FFF2-40B4-BE49-F238E27FC236}">
                <a16:creationId xmlns:a16="http://schemas.microsoft.com/office/drawing/2014/main" id="{A6D7BE5F-9B7E-0040-81E1-C87394B78D8F}"/>
              </a:ext>
            </a:extLst>
          </p:cNvPr>
          <p:cNvSpPr>
            <a:spLocks noGrp="1"/>
          </p:cNvSpPr>
          <p:nvPr>
            <p:ph idx="1"/>
          </p:nvPr>
        </p:nvSpPr>
        <p:spPr/>
        <p:txBody>
          <a:bodyPr>
            <a:normAutofit/>
          </a:bodyPr>
          <a:lstStyle/>
          <a:p>
            <a:pPr marL="0" indent="0">
              <a:lnSpc>
                <a:spcPct val="100000"/>
              </a:lnSpc>
              <a:buNone/>
              <a:defRPr/>
            </a:pPr>
            <a:r>
              <a:rPr lang="fr-FR" sz="2000" b="1" dirty="0"/>
              <a:t>Société Générale : retour à la normale</a:t>
            </a:r>
          </a:p>
          <a:p>
            <a:pPr>
              <a:lnSpc>
                <a:spcPct val="100000"/>
              </a:lnSpc>
              <a:defRPr/>
            </a:pPr>
            <a:r>
              <a:rPr lang="fr-FR" sz="2000" dirty="0"/>
              <a:t>L’actionnariat salarié est aussi une longue tradition à la Société Générale. Durant 27 ans, le groupe a procédé chaque année à une augmentation de capital réservée à ses salariés. A partir de 2014, le groupe a opté pour une périodicité triennale. Mais l’augmentation de capital réservée aux salariés prévue fin 2017 a finalement été ajournée, dans l’attente du règlement de litiges aux Etats-Unis.</a:t>
            </a:r>
          </a:p>
          <a:p>
            <a:pPr>
              <a:lnSpc>
                <a:spcPct val="100000"/>
              </a:lnSpc>
              <a:defRPr/>
            </a:pPr>
            <a:r>
              <a:rPr lang="fr-FR" sz="2000" dirty="0"/>
              <a:t>Cette page tournée en juin 2018, la banque peut maintenant relancer ce dispositif phare et projette de lancer un plan mondial d’actionnariat salarié en 2019, sans doute en mai ou en juin. Un plan validé par le conseil d’administration du groupe selon L’</a:t>
            </a:r>
            <a:r>
              <a:rPr lang="fr-FR" sz="2000" dirty="0" err="1"/>
              <a:t>Agefi</a:t>
            </a:r>
            <a:r>
              <a:rPr lang="fr-FR" sz="2000" dirty="0"/>
              <a:t>, qui rapporte des propos de la directrice des ressources humaines et de la communication du groupe, Caroline Guillaumin, lors d’une réunion plénière du comité social économique et central de la banque. « </a:t>
            </a:r>
            <a:r>
              <a:rPr lang="fr-FR" sz="2000" i="1" dirty="0"/>
              <a:t>Tous les salariés ont reçu un email en ce sens, mais les modalités du plan n’ont pas encore été précisées</a:t>
            </a:r>
            <a:r>
              <a:rPr lang="fr-FR" sz="2000" dirty="0"/>
              <a:t> », précise le journal.</a:t>
            </a:r>
          </a:p>
        </p:txBody>
      </p:sp>
      <p:sp>
        <p:nvSpPr>
          <p:cNvPr id="2" name="Espace réservé de la date 1">
            <a:extLst>
              <a:ext uri="{FF2B5EF4-FFF2-40B4-BE49-F238E27FC236}">
                <a16:creationId xmlns:a16="http://schemas.microsoft.com/office/drawing/2014/main" id="{0352BBC6-E031-5A44-BC3F-4D91DF51B4A4}"/>
              </a:ext>
            </a:extLst>
          </p:cNvPr>
          <p:cNvSpPr>
            <a:spLocks noGrp="1"/>
          </p:cNvSpPr>
          <p:nvPr>
            <p:ph type="dt" sz="half" idx="10"/>
          </p:nvPr>
        </p:nvSpPr>
        <p:spPr/>
        <p:txBody>
          <a:bodyPr/>
          <a:lstStyle/>
          <a:p>
            <a:r>
              <a:rPr lang="fr-FR"/>
              <a:t>Cours G.Zara version 2020-2021</a:t>
            </a:r>
          </a:p>
        </p:txBody>
      </p:sp>
      <p:sp>
        <p:nvSpPr>
          <p:cNvPr id="4" name="Espace réservé du numéro de diapositive 3">
            <a:extLst>
              <a:ext uri="{FF2B5EF4-FFF2-40B4-BE49-F238E27FC236}">
                <a16:creationId xmlns:a16="http://schemas.microsoft.com/office/drawing/2014/main" id="{1D6C8A0F-F987-D84E-85C9-DB575C97B335}"/>
              </a:ext>
            </a:extLst>
          </p:cNvPr>
          <p:cNvSpPr>
            <a:spLocks noGrp="1"/>
          </p:cNvSpPr>
          <p:nvPr>
            <p:ph type="sldNum" sz="quarter" idx="12"/>
          </p:nvPr>
        </p:nvSpPr>
        <p:spPr/>
        <p:txBody>
          <a:bodyPr/>
          <a:lstStyle/>
          <a:p>
            <a:fld id="{6D1A6996-9A38-354D-9398-FBE9F4077E8B}" type="slidenum">
              <a:rPr lang="fr-FR" smtClean="0"/>
              <a:t>185</a:t>
            </a:fld>
            <a:endParaRPr lang="fr-FR"/>
          </a:p>
        </p:txBody>
      </p:sp>
    </p:spTree>
    <p:extLst>
      <p:ext uri="{BB962C8B-B14F-4D97-AF65-F5344CB8AC3E}">
        <p14:creationId xmlns:p14="http://schemas.microsoft.com/office/powerpoint/2010/main" val="166735241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itre 1">
            <a:extLst>
              <a:ext uri="{FF2B5EF4-FFF2-40B4-BE49-F238E27FC236}">
                <a16:creationId xmlns:a16="http://schemas.microsoft.com/office/drawing/2014/main" id="{CD9F7ADF-EC12-3F41-80B9-41047F765756}"/>
              </a:ext>
            </a:extLst>
          </p:cNvPr>
          <p:cNvSpPr>
            <a:spLocks noGrp="1" noChangeArrowheads="1"/>
          </p:cNvSpPr>
          <p:nvPr>
            <p:ph type="title"/>
          </p:nvPr>
        </p:nvSpPr>
        <p:spPr/>
        <p:txBody>
          <a:bodyPr/>
          <a:lstStyle/>
          <a:p>
            <a:r>
              <a:rPr lang="fr-FR" altLang="fr-FR" sz="4000">
                <a:ea typeface="ＭＳ Ｐゴシック" panose="020B0600070205080204" pitchFamily="34" charset="-128"/>
              </a:rPr>
              <a:t>Exemples Concrètes:</a:t>
            </a:r>
            <a:br>
              <a:rPr lang="fr-FR" altLang="fr-FR" sz="4000">
                <a:ea typeface="ＭＳ Ｐゴシック" panose="020B0600070205080204" pitchFamily="34" charset="-128"/>
              </a:rPr>
            </a:br>
            <a:r>
              <a:rPr lang="fr-FR" altLang="fr-FR" sz="4000">
                <a:ea typeface="ＭＳ Ｐゴシック" panose="020B0600070205080204" pitchFamily="34" charset="-128"/>
              </a:rPr>
              <a:t>Essilor, Vinci, Société Générale</a:t>
            </a:r>
          </a:p>
        </p:txBody>
      </p:sp>
      <p:sp>
        <p:nvSpPr>
          <p:cNvPr id="3" name="Espace réservé du contenu 2">
            <a:extLst>
              <a:ext uri="{FF2B5EF4-FFF2-40B4-BE49-F238E27FC236}">
                <a16:creationId xmlns:a16="http://schemas.microsoft.com/office/drawing/2014/main" id="{E413507C-DFD2-E54D-A901-7617573C2B62}"/>
              </a:ext>
            </a:extLst>
          </p:cNvPr>
          <p:cNvSpPr>
            <a:spLocks noGrp="1"/>
          </p:cNvSpPr>
          <p:nvPr>
            <p:ph idx="1"/>
          </p:nvPr>
        </p:nvSpPr>
        <p:spPr/>
        <p:txBody>
          <a:bodyPr/>
          <a:lstStyle/>
          <a:p>
            <a:pPr marL="0" indent="0">
              <a:lnSpc>
                <a:spcPct val="100000"/>
              </a:lnSpc>
              <a:buNone/>
              <a:defRPr/>
            </a:pPr>
            <a:r>
              <a:rPr lang="fr-FR" sz="2000" b="1" dirty="0"/>
              <a:t>Société Générale : retour à la normale</a:t>
            </a:r>
          </a:p>
          <a:p>
            <a:pPr>
              <a:lnSpc>
                <a:spcPct val="100000"/>
              </a:lnSpc>
              <a:defRPr/>
            </a:pPr>
            <a:r>
              <a:rPr lang="fr-FR" sz="2000" dirty="0"/>
              <a:t>Le sujet de l’actionnariat salarié est un sujet culturellement fort à la Société Générale : en 1999, face à l’offre publique d’achat lancée par la BNP, la mobilisation du personnel avait largement contribué à préserver l’indépendance de la banque.</a:t>
            </a:r>
          </a:p>
          <a:p>
            <a:pPr>
              <a:lnSpc>
                <a:spcPct val="100000"/>
              </a:lnSpc>
              <a:defRPr/>
            </a:pPr>
            <a:r>
              <a:rPr lang="fr-FR" sz="2000" dirty="0"/>
              <a:t>Les salariés sont restés depuis le premier actionnaire du groupe, avec 6,17% du capital et 10,91% des droits de vote fin 2018 devant le fonds d’investissement américain </a:t>
            </a:r>
            <a:r>
              <a:rPr lang="fr-FR" sz="2000" dirty="0" err="1"/>
              <a:t>BlackRock</a:t>
            </a:r>
            <a:r>
              <a:rPr lang="fr-FR" sz="2000" dirty="0"/>
              <a:t>.</a:t>
            </a:r>
          </a:p>
          <a:p>
            <a:pPr>
              <a:lnSpc>
                <a:spcPct val="100000"/>
              </a:lnSpc>
              <a:defRPr/>
            </a:pPr>
            <a:r>
              <a:rPr lang="fr-FR" sz="2000" dirty="0"/>
              <a:t>Ce dernier exemple illustre bien non seulement l’utilité sociale de l’actionnariat salarié mais également son intérêt et son efficacité pour la préservation des intérêts de l’entreprise.</a:t>
            </a:r>
          </a:p>
        </p:txBody>
      </p:sp>
      <p:sp>
        <p:nvSpPr>
          <p:cNvPr id="2" name="Espace réservé de la date 1">
            <a:extLst>
              <a:ext uri="{FF2B5EF4-FFF2-40B4-BE49-F238E27FC236}">
                <a16:creationId xmlns:a16="http://schemas.microsoft.com/office/drawing/2014/main" id="{BE068A96-4BF3-8447-9A37-AA20E49FC908}"/>
              </a:ext>
            </a:extLst>
          </p:cNvPr>
          <p:cNvSpPr>
            <a:spLocks noGrp="1"/>
          </p:cNvSpPr>
          <p:nvPr>
            <p:ph type="dt" sz="half" idx="10"/>
          </p:nvPr>
        </p:nvSpPr>
        <p:spPr/>
        <p:txBody>
          <a:bodyPr/>
          <a:lstStyle/>
          <a:p>
            <a:r>
              <a:rPr lang="fr-FR"/>
              <a:t>Cours G.Zara version 2020-2021</a:t>
            </a:r>
          </a:p>
        </p:txBody>
      </p:sp>
      <p:sp>
        <p:nvSpPr>
          <p:cNvPr id="4" name="Espace réservé du numéro de diapositive 3">
            <a:extLst>
              <a:ext uri="{FF2B5EF4-FFF2-40B4-BE49-F238E27FC236}">
                <a16:creationId xmlns:a16="http://schemas.microsoft.com/office/drawing/2014/main" id="{42B231EC-89FF-D540-A33B-D67920C8EF8C}"/>
              </a:ext>
            </a:extLst>
          </p:cNvPr>
          <p:cNvSpPr>
            <a:spLocks noGrp="1"/>
          </p:cNvSpPr>
          <p:nvPr>
            <p:ph type="sldNum" sz="quarter" idx="12"/>
          </p:nvPr>
        </p:nvSpPr>
        <p:spPr/>
        <p:txBody>
          <a:bodyPr/>
          <a:lstStyle/>
          <a:p>
            <a:fld id="{6D1A6996-9A38-354D-9398-FBE9F4077E8B}" type="slidenum">
              <a:rPr lang="fr-FR" smtClean="0"/>
              <a:t>186</a:t>
            </a:fld>
            <a:endParaRPr lang="fr-FR"/>
          </a:p>
        </p:txBody>
      </p:sp>
    </p:spTree>
    <p:extLst>
      <p:ext uri="{BB962C8B-B14F-4D97-AF65-F5344CB8AC3E}">
        <p14:creationId xmlns:p14="http://schemas.microsoft.com/office/powerpoint/2010/main" val="215093279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Espace réservé du contenu 2">
            <a:extLst>
              <a:ext uri="{FF2B5EF4-FFF2-40B4-BE49-F238E27FC236}">
                <a16:creationId xmlns:a16="http://schemas.microsoft.com/office/drawing/2014/main" id="{B1035D18-66EB-E249-BC06-539B95459B2A}"/>
              </a:ext>
            </a:extLst>
          </p:cNvPr>
          <p:cNvSpPr>
            <a:spLocks noGrp="1" noChangeArrowheads="1"/>
          </p:cNvSpPr>
          <p:nvPr>
            <p:ph idx="1"/>
          </p:nvPr>
        </p:nvSpPr>
        <p:spPr>
          <a:xfrm>
            <a:off x="419100" y="981075"/>
            <a:ext cx="10452100" cy="5410200"/>
          </a:xfrm>
        </p:spPr>
        <p:txBody>
          <a:bodyPr/>
          <a:lstStyle/>
          <a:p>
            <a:pPr marL="0" indent="0">
              <a:lnSpc>
                <a:spcPct val="100000"/>
              </a:lnSpc>
              <a:buNone/>
              <a:defRPr/>
            </a:pPr>
            <a:r>
              <a:rPr lang="fr-FR" altLang="fr-FR" baseline="30000" dirty="0">
                <a:ea typeface="ＭＳ Ｐゴシック" panose="020B0600070205080204" pitchFamily="34" charset="-128"/>
              </a:rPr>
              <a:t>La capacité stratégique d’</a:t>
            </a:r>
            <a:r>
              <a:rPr lang="fr-FR" altLang="ja-JP" baseline="30000" dirty="0">
                <a:ea typeface="ＭＳ Ｐゴシック" panose="020B0600070205080204" pitchFamily="34" charset="-128"/>
              </a:rPr>
              <a:t>une organisation est constituée de l’ensemble </a:t>
            </a:r>
          </a:p>
          <a:p>
            <a:pPr marL="0" indent="0">
              <a:lnSpc>
                <a:spcPct val="100000"/>
              </a:lnSpc>
              <a:buNone/>
              <a:defRPr/>
            </a:pPr>
            <a:r>
              <a:rPr lang="fr-FR" altLang="fr-FR" baseline="30000" dirty="0">
                <a:ea typeface="ＭＳ Ｐゴシック" panose="020B0600070205080204" pitchFamily="34" charset="-128"/>
              </a:rPr>
              <a:t>des ressources et « compétences de l’</a:t>
            </a:r>
            <a:r>
              <a:rPr lang="fr-FR" altLang="ja-JP" baseline="30000" dirty="0">
                <a:ea typeface="ＭＳ Ｐゴシック" panose="020B0600070205080204" pitchFamily="34" charset="-128"/>
              </a:rPr>
              <a:t>organisation » dont elle a besoin </a:t>
            </a:r>
          </a:p>
          <a:p>
            <a:pPr marL="0" indent="0">
              <a:lnSpc>
                <a:spcPct val="100000"/>
              </a:lnSpc>
              <a:buNone/>
              <a:defRPr/>
            </a:pPr>
            <a:r>
              <a:rPr lang="fr-FR" altLang="fr-FR" baseline="30000" dirty="0">
                <a:ea typeface="ＭＳ Ｐゴシック" panose="020B0600070205080204" pitchFamily="34" charset="-128"/>
              </a:rPr>
              <a:t>pour prospérer :</a:t>
            </a:r>
          </a:p>
          <a:p>
            <a:pPr>
              <a:lnSpc>
                <a:spcPct val="100000"/>
              </a:lnSpc>
              <a:defRPr/>
            </a:pPr>
            <a:r>
              <a:rPr lang="fr-FR" altLang="fr-FR" baseline="30000" dirty="0">
                <a:ea typeface="ＭＳ Ｐゴシック" panose="020B0600070205080204" pitchFamily="34" charset="-128"/>
              </a:rPr>
              <a:t>Les ressources tangibles, qui sont les actifs physiques d’</a:t>
            </a:r>
            <a:r>
              <a:rPr lang="fr-FR" altLang="ja-JP" baseline="30000" dirty="0">
                <a:ea typeface="ＭＳ Ｐゴシック" panose="020B0600070205080204" pitchFamily="34" charset="-128"/>
              </a:rPr>
              <a:t>une </a:t>
            </a:r>
            <a:r>
              <a:rPr lang="fr-FR" altLang="fr-FR" baseline="30000" dirty="0">
                <a:ea typeface="ＭＳ Ｐゴシック" panose="020B0600070205080204" pitchFamily="34" charset="-128"/>
              </a:rPr>
              <a:t>organisation (équipements, ressources financières, salariés) et</a:t>
            </a:r>
          </a:p>
          <a:p>
            <a:pPr>
              <a:lnSpc>
                <a:spcPct val="100000"/>
              </a:lnSpc>
              <a:defRPr/>
            </a:pPr>
            <a:r>
              <a:rPr lang="fr-FR" altLang="fr-FR" baseline="30000" dirty="0">
                <a:ea typeface="ＭＳ Ｐゴシック" panose="020B0600070205080204" pitchFamily="34" charset="-128"/>
              </a:rPr>
              <a:t>les ressources intangibles, qui sont les actifs immatériels comme </a:t>
            </a:r>
          </a:p>
          <a:p>
            <a:pPr>
              <a:lnSpc>
                <a:spcPct val="100000"/>
              </a:lnSpc>
              <a:defRPr/>
            </a:pPr>
            <a:r>
              <a:rPr lang="fr-FR" altLang="ja-JP" baseline="30000" dirty="0">
                <a:ea typeface="ＭＳ Ｐゴシック" panose="020B0600070205080204" pitchFamily="34" charset="-128"/>
              </a:rPr>
              <a:t>l’information, la réputation, etc.</a:t>
            </a:r>
          </a:p>
          <a:p>
            <a:pPr>
              <a:lnSpc>
                <a:spcPct val="100000"/>
              </a:lnSpc>
              <a:defRPr/>
            </a:pPr>
            <a:r>
              <a:rPr lang="fr-FR" altLang="fr-FR" baseline="30000" dirty="0">
                <a:ea typeface="ＭＳ Ｐゴシック" panose="020B0600070205080204" pitchFamily="34" charset="-128"/>
              </a:rPr>
              <a:t>Le portefeuille de ressources détenues par une organisation est certes important, mais la manière dont elle les utilise et les déploie importe au moins autant.</a:t>
            </a:r>
          </a:p>
          <a:p>
            <a:pPr marL="0" indent="0">
              <a:lnSpc>
                <a:spcPct val="100000"/>
              </a:lnSpc>
              <a:buNone/>
              <a:defRPr/>
            </a:pPr>
            <a:endParaRPr lang="fr-FR" altLang="fr-FR" baseline="30000" dirty="0">
              <a:ea typeface="ＭＳ Ｐゴシック" panose="020B0600070205080204" pitchFamily="34" charset="-128"/>
            </a:endParaRPr>
          </a:p>
          <a:p>
            <a:pPr marL="0" indent="0">
              <a:lnSpc>
                <a:spcPct val="100000"/>
              </a:lnSpc>
              <a:buNone/>
              <a:defRPr/>
            </a:pPr>
            <a:r>
              <a:rPr lang="fr-FR" altLang="fr-FR" baseline="30000" dirty="0">
                <a:ea typeface="ＭＳ Ｐゴシック" panose="020B0600070205080204" pitchFamily="34" charset="-128"/>
              </a:rPr>
              <a:t>Les «compétences de l’</a:t>
            </a:r>
            <a:r>
              <a:rPr lang="fr-FR" altLang="ja-JP" baseline="30000" dirty="0">
                <a:ea typeface="ＭＳ Ｐゴシック" panose="020B0600070205080204" pitchFamily="34" charset="-128"/>
              </a:rPr>
              <a:t>organisation» sont les </a:t>
            </a:r>
            <a:r>
              <a:rPr lang="fr-FR" altLang="fr-FR" baseline="30000" dirty="0">
                <a:ea typeface="ＭＳ Ｐゴシック" panose="020B0600070205080204" pitchFamily="34" charset="-128"/>
              </a:rPr>
              <a:t>activités et les processus au travers desquels une organisation déploie ses ressources.</a:t>
            </a:r>
          </a:p>
          <a:p>
            <a:pPr marL="0" indent="0">
              <a:lnSpc>
                <a:spcPct val="100000"/>
              </a:lnSpc>
              <a:buNone/>
              <a:defRPr/>
            </a:pPr>
            <a:r>
              <a:rPr lang="fr-FR" altLang="fr-FR" baseline="30000" dirty="0">
                <a:ea typeface="ＭＳ Ｐゴシック" panose="020B0600070205080204" pitchFamily="34" charset="-128"/>
              </a:rPr>
              <a:t>On est ici plus proche de la notion de « savoir-faire collectif » que de compétences individuelles au sens RH du terme, qui n’</a:t>
            </a:r>
            <a:r>
              <a:rPr lang="fr-FR" altLang="ja-JP" baseline="30000" dirty="0">
                <a:ea typeface="ＭＳ Ｐゴシック" panose="020B0600070205080204" pitchFamily="34" charset="-128"/>
              </a:rPr>
              <a:t>en constituent qu’une partie.</a:t>
            </a:r>
            <a:endParaRPr lang="fr-FR" altLang="fr-FR" baseline="30000" dirty="0">
              <a:ea typeface="ＭＳ Ｐゴシック" panose="020B0600070205080204" pitchFamily="34" charset="-128"/>
            </a:endParaRPr>
          </a:p>
        </p:txBody>
      </p:sp>
      <p:sp>
        <p:nvSpPr>
          <p:cNvPr id="176130" name="Titre 1">
            <a:extLst>
              <a:ext uri="{FF2B5EF4-FFF2-40B4-BE49-F238E27FC236}">
                <a16:creationId xmlns:a16="http://schemas.microsoft.com/office/drawing/2014/main" id="{40FAD2DE-24A6-3248-9F31-37290A9E8D97}"/>
              </a:ext>
            </a:extLst>
          </p:cNvPr>
          <p:cNvSpPr>
            <a:spLocks noGrp="1" noChangeArrowheads="1"/>
          </p:cNvSpPr>
          <p:nvPr>
            <p:ph type="title"/>
          </p:nvPr>
        </p:nvSpPr>
        <p:spPr>
          <a:xfrm>
            <a:off x="1828800" y="0"/>
            <a:ext cx="8229600" cy="1143000"/>
          </a:xfrm>
        </p:spPr>
        <p:txBody>
          <a:bodyPr/>
          <a:lstStyle/>
          <a:p>
            <a:r>
              <a:rPr lang="fr-FR" altLang="ja-JP" sz="3600" dirty="0">
                <a:ea typeface="ＭＳ Ｐゴシック" panose="020B0600070205080204" pitchFamily="34" charset="-128"/>
              </a:rPr>
              <a:t>L’approche</a:t>
            </a:r>
            <a:r>
              <a:rPr lang="fr-FR" altLang="ja-JP" sz="3600" dirty="0">
                <a:solidFill>
                  <a:srgbClr val="990000"/>
                </a:solidFill>
                <a:ea typeface="ＭＳ Ｐゴシック" panose="020B0600070205080204" pitchFamily="34" charset="-128"/>
              </a:rPr>
              <a:t> </a:t>
            </a:r>
            <a:r>
              <a:rPr lang="fr-FR" altLang="ja-JP" sz="3600" dirty="0">
                <a:ea typeface="ＭＳ Ｐゴシック" panose="020B0600070205080204" pitchFamily="34" charset="-128"/>
              </a:rPr>
              <a:t>par les compétences </a:t>
            </a:r>
            <a:endParaRPr lang="fr-FR" altLang="fr-FR" sz="3600"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4388A721-D9C0-EA4C-BAAB-89CAABB46665}"/>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AD5B7190-06AC-8744-873A-9453438A56FF}"/>
              </a:ext>
            </a:extLst>
          </p:cNvPr>
          <p:cNvSpPr>
            <a:spLocks noGrp="1"/>
          </p:cNvSpPr>
          <p:nvPr>
            <p:ph type="sldNum" sz="quarter" idx="12"/>
          </p:nvPr>
        </p:nvSpPr>
        <p:spPr/>
        <p:txBody>
          <a:bodyPr/>
          <a:lstStyle/>
          <a:p>
            <a:fld id="{6D1A6996-9A38-354D-9398-FBE9F4077E8B}" type="slidenum">
              <a:rPr lang="fr-FR" smtClean="0"/>
              <a:t>187</a:t>
            </a:fld>
            <a:endParaRPr lang="fr-FR"/>
          </a:p>
        </p:txBody>
      </p:sp>
    </p:spTree>
    <p:extLst>
      <p:ext uri="{BB962C8B-B14F-4D97-AF65-F5344CB8AC3E}">
        <p14:creationId xmlns:p14="http://schemas.microsoft.com/office/powerpoint/2010/main" val="145210031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re 1">
            <a:extLst>
              <a:ext uri="{FF2B5EF4-FFF2-40B4-BE49-F238E27FC236}">
                <a16:creationId xmlns:a16="http://schemas.microsoft.com/office/drawing/2014/main" id="{B1B2F9F0-343D-8247-BF08-12B4C8AF77F9}"/>
              </a:ext>
            </a:extLst>
          </p:cNvPr>
          <p:cNvSpPr>
            <a:spLocks noGrp="1" noChangeArrowheads="1"/>
          </p:cNvSpPr>
          <p:nvPr>
            <p:ph type="title"/>
          </p:nvPr>
        </p:nvSpPr>
        <p:spPr>
          <a:xfrm>
            <a:off x="1016001" y="341313"/>
            <a:ext cx="10159998" cy="1143000"/>
          </a:xfrm>
        </p:spPr>
        <p:txBody>
          <a:bodyPr>
            <a:normAutofit fontScale="90000"/>
          </a:bodyPr>
          <a:lstStyle/>
          <a:p>
            <a:r>
              <a:rPr lang="fr-FR" altLang="fr-FR" sz="4800" baseline="30000" dirty="0">
                <a:ea typeface="ＭＳ Ｐゴシック" panose="020B0600070205080204" pitchFamily="34" charset="-128"/>
              </a:rPr>
              <a:t>Compétences stratégiques et compétences critique (fondamentales)</a:t>
            </a:r>
            <a:endParaRPr lang="fr-FR" altLang="fr-FR" sz="4800" dirty="0">
              <a:ea typeface="ＭＳ Ｐゴシック" panose="020B0600070205080204" pitchFamily="34" charset="-128"/>
            </a:endParaRPr>
          </a:p>
        </p:txBody>
      </p:sp>
      <p:sp>
        <p:nvSpPr>
          <p:cNvPr id="6" name="ZoneTexte 5">
            <a:extLst>
              <a:ext uri="{FF2B5EF4-FFF2-40B4-BE49-F238E27FC236}">
                <a16:creationId xmlns:a16="http://schemas.microsoft.com/office/drawing/2014/main" id="{85F971E0-F135-9D45-8D6A-A7127361DE77}"/>
              </a:ext>
            </a:extLst>
          </p:cNvPr>
          <p:cNvSpPr txBox="1">
            <a:spLocks noChangeArrowheads="1"/>
          </p:cNvSpPr>
          <p:nvPr/>
        </p:nvSpPr>
        <p:spPr bwMode="auto">
          <a:xfrm>
            <a:off x="1016001" y="1484313"/>
            <a:ext cx="4028667"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000" dirty="0">
                <a:latin typeface="+mn-lt"/>
              </a:rPr>
              <a:t>Compétences au sens de la stratégie </a:t>
            </a:r>
          </a:p>
        </p:txBody>
      </p:sp>
      <p:sp>
        <p:nvSpPr>
          <p:cNvPr id="7" name="ZoneTexte 6">
            <a:extLst>
              <a:ext uri="{FF2B5EF4-FFF2-40B4-BE49-F238E27FC236}">
                <a16:creationId xmlns:a16="http://schemas.microsoft.com/office/drawing/2014/main" id="{1D90E487-01C6-F940-B94E-5005135D048F}"/>
              </a:ext>
            </a:extLst>
          </p:cNvPr>
          <p:cNvSpPr txBox="1">
            <a:spLocks noChangeArrowheads="1"/>
          </p:cNvSpPr>
          <p:nvPr/>
        </p:nvSpPr>
        <p:spPr bwMode="auto">
          <a:xfrm>
            <a:off x="6248400" y="1484313"/>
            <a:ext cx="2860078"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000" dirty="0">
                <a:latin typeface="+mn-lt"/>
              </a:rPr>
              <a:t>Compétences au sens RH </a:t>
            </a:r>
          </a:p>
        </p:txBody>
      </p:sp>
      <p:sp>
        <p:nvSpPr>
          <p:cNvPr id="8" name="ZoneTexte 7">
            <a:extLst>
              <a:ext uri="{FF2B5EF4-FFF2-40B4-BE49-F238E27FC236}">
                <a16:creationId xmlns:a16="http://schemas.microsoft.com/office/drawing/2014/main" id="{AED1966D-3BB9-614D-AE3F-48463F371070}"/>
              </a:ext>
            </a:extLst>
          </p:cNvPr>
          <p:cNvSpPr txBox="1">
            <a:spLocks noChangeArrowheads="1"/>
          </p:cNvSpPr>
          <p:nvPr/>
        </p:nvSpPr>
        <p:spPr bwMode="auto">
          <a:xfrm>
            <a:off x="1016001" y="2431198"/>
            <a:ext cx="4485522" cy="175432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dirty="0">
                <a:latin typeface="+mn-lt"/>
              </a:rPr>
              <a:t>Par </a:t>
            </a:r>
            <a:r>
              <a:rPr lang="fr-FR" altLang="fr-FR" sz="1800" u="sng" dirty="0" err="1">
                <a:latin typeface="+mn-lt"/>
              </a:rPr>
              <a:t>compétences</a:t>
            </a:r>
            <a:r>
              <a:rPr lang="fr-FR" altLang="fr-FR" sz="1800" u="sng" dirty="0">
                <a:latin typeface="+mn-lt"/>
              </a:rPr>
              <a:t> </a:t>
            </a:r>
            <a:r>
              <a:rPr lang="fr-FR" altLang="fr-FR" sz="1800" u="sng" dirty="0" err="1">
                <a:latin typeface="+mn-lt"/>
              </a:rPr>
              <a:t>nécessaires</a:t>
            </a:r>
            <a:r>
              <a:rPr lang="fr-FR" altLang="fr-FR" sz="1800" dirty="0">
                <a:latin typeface="+mn-lt"/>
              </a:rPr>
              <a:t>, on entend les activités et les processus qui permettent à l</a:t>
            </a:r>
            <a:r>
              <a:rPr lang="ja-JP" altLang="fr-FR" sz="1800">
                <a:latin typeface="+mn-lt"/>
              </a:rPr>
              <a:t>’</a:t>
            </a:r>
            <a:r>
              <a:rPr lang="fr-FR" altLang="ja-JP" sz="1800" dirty="0">
                <a:latin typeface="+mn-lt"/>
              </a:rPr>
              <a:t>organisation de répondre </a:t>
            </a:r>
          </a:p>
          <a:p>
            <a:pPr eaLnBrk="1" hangingPunct="1">
              <a:spcBef>
                <a:spcPct val="0"/>
              </a:spcBef>
              <a:buFontTx/>
              <a:buNone/>
            </a:pPr>
            <a:r>
              <a:rPr lang="fr-FR" altLang="fr-FR" sz="1800" dirty="0">
                <a:latin typeface="+mn-lt"/>
              </a:rPr>
              <a:t>aux exigences minimales de ses clients et donc de poursuivre son activité́. </a:t>
            </a:r>
          </a:p>
          <a:p>
            <a:pPr eaLnBrk="1" hangingPunct="1">
              <a:spcBef>
                <a:spcPct val="0"/>
              </a:spcBef>
              <a:buFontTx/>
              <a:buNone/>
            </a:pPr>
            <a:endParaRPr lang="fr-FR" altLang="fr-FR" sz="1800" dirty="0">
              <a:latin typeface="+mn-lt"/>
            </a:endParaRPr>
          </a:p>
        </p:txBody>
      </p:sp>
      <p:sp>
        <p:nvSpPr>
          <p:cNvPr id="9" name="ZoneTexte 8">
            <a:extLst>
              <a:ext uri="{FF2B5EF4-FFF2-40B4-BE49-F238E27FC236}">
                <a16:creationId xmlns:a16="http://schemas.microsoft.com/office/drawing/2014/main" id="{DAB4D00A-AF9E-7A4C-B6CE-C5DDF2A4DEB9}"/>
              </a:ext>
            </a:extLst>
          </p:cNvPr>
          <p:cNvSpPr txBox="1">
            <a:spLocks noChangeArrowheads="1"/>
          </p:cNvSpPr>
          <p:nvPr/>
        </p:nvSpPr>
        <p:spPr bwMode="auto">
          <a:xfrm>
            <a:off x="1016001" y="4352051"/>
            <a:ext cx="4485522" cy="14773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latin typeface="+mn-lt"/>
              </a:rPr>
              <a:t>Par </a:t>
            </a:r>
            <a:r>
              <a:rPr lang="fr-FR" altLang="fr-FR" sz="1800" u="sng">
                <a:latin typeface="+mn-lt"/>
              </a:rPr>
              <a:t>compétences fondamentales</a:t>
            </a:r>
            <a:r>
              <a:rPr lang="fr-FR" altLang="fr-FR" sz="1800">
                <a:latin typeface="+mn-lt"/>
              </a:rPr>
              <a:t>, on entend les activités et processus qui permettent d</a:t>
            </a:r>
            <a:r>
              <a:rPr lang="ja-JP" altLang="fr-FR" sz="1800">
                <a:latin typeface="+mn-lt"/>
              </a:rPr>
              <a:t>’</a:t>
            </a:r>
            <a:r>
              <a:rPr lang="fr-FR" altLang="ja-JP" sz="1800">
                <a:latin typeface="+mn-lt"/>
              </a:rPr>
              <a:t>obtenir un avantage concurrentiel et qui sont difficiles à obtenir ou à imiter. </a:t>
            </a:r>
          </a:p>
          <a:p>
            <a:pPr eaLnBrk="1" hangingPunct="1">
              <a:spcBef>
                <a:spcPct val="0"/>
              </a:spcBef>
              <a:buFontTx/>
              <a:buNone/>
            </a:pPr>
            <a:endParaRPr lang="fr-FR" altLang="fr-FR" sz="1800">
              <a:latin typeface="+mn-lt"/>
            </a:endParaRPr>
          </a:p>
        </p:txBody>
      </p:sp>
      <p:sp>
        <p:nvSpPr>
          <p:cNvPr id="10" name="ZoneTexte 9">
            <a:extLst>
              <a:ext uri="{FF2B5EF4-FFF2-40B4-BE49-F238E27FC236}">
                <a16:creationId xmlns:a16="http://schemas.microsoft.com/office/drawing/2014/main" id="{0F3B4FFD-5337-C347-AAFA-85E18C9AFD35}"/>
              </a:ext>
            </a:extLst>
          </p:cNvPr>
          <p:cNvSpPr txBox="1">
            <a:spLocks noChangeArrowheads="1"/>
          </p:cNvSpPr>
          <p:nvPr/>
        </p:nvSpPr>
        <p:spPr bwMode="auto">
          <a:xfrm>
            <a:off x="6248400" y="2438400"/>
            <a:ext cx="4191000" cy="175432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latin typeface="+mn-lt"/>
              </a:rPr>
              <a:t>Les compétences qui correspondent sont en général maîtrisées et intégrées dans le plan de formation, construit à partir du fonctionnement habituel de l</a:t>
            </a:r>
            <a:r>
              <a:rPr lang="ja-JP" altLang="fr-FR" sz="1800">
                <a:latin typeface="+mn-lt"/>
              </a:rPr>
              <a:t>’</a:t>
            </a:r>
            <a:r>
              <a:rPr lang="fr-FR" altLang="ja-JP" sz="1800">
                <a:latin typeface="+mn-lt"/>
              </a:rPr>
              <a:t>entreprise: </a:t>
            </a:r>
            <a:r>
              <a:rPr lang="fr-FR" altLang="ja-JP" sz="1800" u="sng">
                <a:latin typeface="+mn-lt"/>
              </a:rPr>
              <a:t>Stratégie déduite.</a:t>
            </a:r>
            <a:r>
              <a:rPr lang="fr-FR" altLang="ja-JP" sz="1800">
                <a:latin typeface="+mn-lt"/>
              </a:rPr>
              <a:t> </a:t>
            </a:r>
          </a:p>
          <a:p>
            <a:pPr eaLnBrk="1" hangingPunct="1">
              <a:spcBef>
                <a:spcPct val="0"/>
              </a:spcBef>
              <a:buFontTx/>
              <a:buNone/>
            </a:pPr>
            <a:endParaRPr lang="fr-FR" altLang="fr-FR" sz="1800">
              <a:latin typeface="+mn-lt"/>
            </a:endParaRPr>
          </a:p>
        </p:txBody>
      </p:sp>
      <p:sp>
        <p:nvSpPr>
          <p:cNvPr id="11" name="ZoneTexte 10">
            <a:extLst>
              <a:ext uri="{FF2B5EF4-FFF2-40B4-BE49-F238E27FC236}">
                <a16:creationId xmlns:a16="http://schemas.microsoft.com/office/drawing/2014/main" id="{45DA5910-3EE1-4545-954B-CE879DDC22AA}"/>
              </a:ext>
            </a:extLst>
          </p:cNvPr>
          <p:cNvSpPr txBox="1">
            <a:spLocks noChangeArrowheads="1"/>
          </p:cNvSpPr>
          <p:nvPr/>
        </p:nvSpPr>
        <p:spPr bwMode="auto">
          <a:xfrm>
            <a:off x="6248400" y="4352051"/>
            <a:ext cx="4191000" cy="175432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dirty="0">
                <a:latin typeface="+mn-lt"/>
              </a:rPr>
              <a:t>Les compétences qui correspondent doivent être développées pour accroître la capacité́ stratégique et développer les avantages concurrentiels : </a:t>
            </a:r>
            <a:r>
              <a:rPr lang="fr-FR" altLang="fr-FR" sz="1800" u="sng" dirty="0" err="1">
                <a:latin typeface="+mn-lt"/>
              </a:rPr>
              <a:t>Stratégie</a:t>
            </a:r>
            <a:r>
              <a:rPr lang="fr-FR" altLang="fr-FR" sz="1800" u="sng" dirty="0">
                <a:latin typeface="+mn-lt"/>
              </a:rPr>
              <a:t> construite</a:t>
            </a:r>
            <a:r>
              <a:rPr lang="fr-FR" altLang="fr-FR" sz="1800" dirty="0">
                <a:latin typeface="+mn-lt"/>
              </a:rPr>
              <a:t>. </a:t>
            </a:r>
          </a:p>
          <a:p>
            <a:pPr eaLnBrk="1" hangingPunct="1">
              <a:spcBef>
                <a:spcPct val="0"/>
              </a:spcBef>
              <a:buFontTx/>
              <a:buNone/>
            </a:pPr>
            <a:endParaRPr lang="fr-FR" altLang="fr-FR" sz="1800" dirty="0">
              <a:latin typeface="+mn-lt"/>
            </a:endParaRPr>
          </a:p>
        </p:txBody>
      </p:sp>
      <p:sp>
        <p:nvSpPr>
          <p:cNvPr id="2" name="Espace réservé de la date 1">
            <a:extLst>
              <a:ext uri="{FF2B5EF4-FFF2-40B4-BE49-F238E27FC236}">
                <a16:creationId xmlns:a16="http://schemas.microsoft.com/office/drawing/2014/main" id="{8F9DCD69-2437-2E47-BFB6-B7D26C5B7E0E}"/>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C9D9DF8B-C43D-0D4D-90D7-50BD6B9562B9}"/>
              </a:ext>
            </a:extLst>
          </p:cNvPr>
          <p:cNvSpPr>
            <a:spLocks noGrp="1"/>
          </p:cNvSpPr>
          <p:nvPr>
            <p:ph type="sldNum" sz="quarter" idx="12"/>
          </p:nvPr>
        </p:nvSpPr>
        <p:spPr/>
        <p:txBody>
          <a:bodyPr/>
          <a:lstStyle/>
          <a:p>
            <a:fld id="{6D1A6996-9A38-354D-9398-FBE9F4077E8B}" type="slidenum">
              <a:rPr lang="fr-FR" smtClean="0"/>
              <a:t>188</a:t>
            </a:fld>
            <a:endParaRPr lang="fr-FR"/>
          </a:p>
        </p:txBody>
      </p:sp>
    </p:spTree>
    <p:extLst>
      <p:ext uri="{BB962C8B-B14F-4D97-AF65-F5344CB8AC3E}">
        <p14:creationId xmlns:p14="http://schemas.microsoft.com/office/powerpoint/2010/main" val="2240266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re 1">
            <a:extLst>
              <a:ext uri="{FF2B5EF4-FFF2-40B4-BE49-F238E27FC236}">
                <a16:creationId xmlns:a16="http://schemas.microsoft.com/office/drawing/2014/main" id="{4C9338B0-A013-1D4B-9B2D-6F75222B5FBC}"/>
              </a:ext>
            </a:extLst>
          </p:cNvPr>
          <p:cNvSpPr>
            <a:spLocks noGrp="1" noChangeArrowheads="1"/>
          </p:cNvSpPr>
          <p:nvPr>
            <p:ph type="title"/>
          </p:nvPr>
        </p:nvSpPr>
        <p:spPr/>
        <p:txBody>
          <a:bodyPr>
            <a:normAutofit/>
          </a:bodyPr>
          <a:lstStyle/>
          <a:p>
            <a:r>
              <a:rPr lang="fr-FR" altLang="fr-FR" sz="6000" baseline="30000" dirty="0">
                <a:ea typeface="ＭＳ Ｐゴシック" panose="020B0600070205080204" pitchFamily="34" charset="-128"/>
              </a:rPr>
              <a:t>Un éclairage sur le travail du savoir</a:t>
            </a:r>
            <a:endParaRPr lang="fr-FR" altLang="fr-FR" sz="6000" dirty="0">
              <a:ea typeface="ＭＳ Ｐゴシック" panose="020B0600070205080204" pitchFamily="34" charset="-128"/>
            </a:endParaRPr>
          </a:p>
        </p:txBody>
      </p:sp>
      <p:sp>
        <p:nvSpPr>
          <p:cNvPr id="178178" name="Espace réservé du contenu 2">
            <a:extLst>
              <a:ext uri="{FF2B5EF4-FFF2-40B4-BE49-F238E27FC236}">
                <a16:creationId xmlns:a16="http://schemas.microsoft.com/office/drawing/2014/main" id="{F90B77FB-8EAC-7541-B459-E30D842ECB40}"/>
              </a:ext>
            </a:extLst>
          </p:cNvPr>
          <p:cNvSpPr>
            <a:spLocks noGrp="1" noChangeArrowheads="1"/>
          </p:cNvSpPr>
          <p:nvPr>
            <p:ph idx="1"/>
          </p:nvPr>
        </p:nvSpPr>
        <p:spPr>
          <a:xfrm>
            <a:off x="838200" y="1579564"/>
            <a:ext cx="10515600" cy="4225925"/>
          </a:xfrm>
        </p:spPr>
        <p:txBody>
          <a:bodyPr>
            <a:normAutofit/>
          </a:bodyPr>
          <a:lstStyle/>
          <a:p>
            <a:pPr>
              <a:lnSpc>
                <a:spcPct val="100000"/>
              </a:lnSpc>
              <a:buFontTx/>
              <a:buNone/>
            </a:pPr>
            <a:r>
              <a:rPr lang="fr-FR" altLang="fr-FR" sz="3200" baseline="30000" dirty="0">
                <a:ea typeface="ＭＳ Ｐゴシック" panose="020B0600070205080204" pitchFamily="34" charset="-128"/>
              </a:rPr>
              <a:t>Les "travailleurs du savoir" «manipulateurs de symboles», de plus en plus nombreux dans la </a:t>
            </a:r>
          </a:p>
          <a:p>
            <a:pPr>
              <a:lnSpc>
                <a:spcPct val="100000"/>
              </a:lnSpc>
              <a:buFontTx/>
              <a:buNone/>
            </a:pPr>
            <a:r>
              <a:rPr lang="fr-FR" altLang="fr-FR" sz="3200" baseline="30000" dirty="0">
                <a:ea typeface="ＭＳ Ｐゴシック" panose="020B0600070205080204" pitchFamily="34" charset="-128"/>
              </a:rPr>
              <a:t>population au travail, traitent de l’</a:t>
            </a:r>
            <a:r>
              <a:rPr lang="fr-FR" altLang="ja-JP" sz="3200" baseline="30000" dirty="0">
                <a:ea typeface="ＭＳ Ｐゴシック" panose="020B0600070205080204" pitchFamily="34" charset="-128"/>
              </a:rPr>
              <a:t>information, de la connaissance, de la création </a:t>
            </a:r>
            <a:r>
              <a:rPr lang="fr-FR" altLang="fr-FR" sz="3200" baseline="30000" dirty="0">
                <a:ea typeface="ＭＳ Ｐゴシック" panose="020B0600070205080204" pitchFamily="34" charset="-128"/>
              </a:rPr>
              <a:t>ou de </a:t>
            </a:r>
          </a:p>
          <a:p>
            <a:pPr>
              <a:lnSpc>
                <a:spcPct val="100000"/>
              </a:lnSpc>
              <a:buFontTx/>
              <a:buNone/>
            </a:pPr>
            <a:r>
              <a:rPr lang="fr-FR" altLang="fr-FR" sz="3200" baseline="30000" dirty="0">
                <a:ea typeface="ＭＳ Ｐゴシック" panose="020B0600070205080204" pitchFamily="34" charset="-128"/>
              </a:rPr>
              <a:t>l’</a:t>
            </a:r>
            <a:r>
              <a:rPr lang="fr-FR" altLang="ja-JP" sz="3200" baseline="30000" dirty="0">
                <a:ea typeface="ＭＳ Ｐゴシック" panose="020B0600070205080204" pitchFamily="34" charset="-128"/>
              </a:rPr>
              <a:t>émotion.</a:t>
            </a:r>
          </a:p>
          <a:p>
            <a:pPr>
              <a:lnSpc>
                <a:spcPct val="100000"/>
              </a:lnSpc>
              <a:buFontTx/>
              <a:buNone/>
            </a:pPr>
            <a:r>
              <a:rPr lang="fr-FR" altLang="ja-JP" sz="3200" baseline="30000" dirty="0">
                <a:ea typeface="ＭＳ Ｐゴシック" panose="020B0600070205080204" pitchFamily="34" charset="-128"/>
              </a:rPr>
              <a:t>Le capital d’un salarié est désormais </a:t>
            </a:r>
            <a:r>
              <a:rPr lang="fr-FR" altLang="fr-FR" sz="3200" baseline="30000" dirty="0">
                <a:ea typeface="ＭＳ Ｐゴシック" panose="020B0600070205080204" pitchFamily="34" charset="-128"/>
              </a:rPr>
              <a:t>essentiellement composé de ses connaissances, de ses </a:t>
            </a:r>
          </a:p>
          <a:p>
            <a:pPr>
              <a:lnSpc>
                <a:spcPct val="100000"/>
              </a:lnSpc>
              <a:buFontTx/>
              <a:buNone/>
            </a:pPr>
            <a:r>
              <a:rPr lang="fr-FR" altLang="fr-FR" sz="3200" baseline="30000" dirty="0">
                <a:ea typeface="ＭＳ Ｐゴシック" panose="020B0600070205080204" pitchFamily="34" charset="-128"/>
              </a:rPr>
              <a:t>compétences, de ses réseaux et de ses savoir-faire.</a:t>
            </a:r>
          </a:p>
          <a:p>
            <a:pPr>
              <a:lnSpc>
                <a:spcPct val="100000"/>
              </a:lnSpc>
              <a:buFontTx/>
              <a:buNone/>
            </a:pPr>
            <a:r>
              <a:rPr lang="fr-FR" altLang="fr-FR" sz="3200" baseline="30000" dirty="0">
                <a:ea typeface="ＭＳ Ｐゴシック" panose="020B0600070205080204" pitchFamily="34" charset="-128"/>
              </a:rPr>
              <a:t>Dans une économie de plus en plus fondée sur cette dimension, l’</a:t>
            </a:r>
            <a:r>
              <a:rPr lang="fr-FR" altLang="ja-JP" sz="3200" baseline="30000" dirty="0">
                <a:ea typeface="ＭＳ Ｐゴシック" panose="020B0600070205080204" pitchFamily="34" charset="-128"/>
              </a:rPr>
              <a:t>avantage concurrentiel </a:t>
            </a:r>
          </a:p>
          <a:p>
            <a:pPr>
              <a:lnSpc>
                <a:spcPct val="100000"/>
              </a:lnSpc>
              <a:buFontTx/>
              <a:buNone/>
            </a:pPr>
            <a:r>
              <a:rPr lang="fr-FR" altLang="ja-JP" sz="3200" baseline="30000" dirty="0">
                <a:ea typeface="ＭＳ Ｐゴシック" panose="020B0600070205080204" pitchFamily="34" charset="-128"/>
              </a:rPr>
              <a:t>d’une entreprise </a:t>
            </a:r>
            <a:r>
              <a:rPr lang="fr-FR" altLang="fr-FR" sz="3200" baseline="30000" dirty="0">
                <a:ea typeface="ＭＳ Ｐゴシック" panose="020B0600070205080204" pitchFamily="34" charset="-128"/>
              </a:rPr>
              <a:t>dépendra donc de sa capacité relative à gérer les connaissances de ses </a:t>
            </a:r>
          </a:p>
          <a:p>
            <a:pPr>
              <a:lnSpc>
                <a:spcPct val="100000"/>
              </a:lnSpc>
              <a:buFontTx/>
              <a:buNone/>
            </a:pPr>
            <a:r>
              <a:rPr lang="fr-FR" altLang="fr-FR" sz="3200" baseline="30000" dirty="0">
                <a:ea typeface="ＭＳ Ｐゴシック" panose="020B0600070205080204" pitchFamily="34" charset="-128"/>
              </a:rPr>
              <a:t>collaborateurs et à les développer pour innover.</a:t>
            </a:r>
          </a:p>
        </p:txBody>
      </p:sp>
      <p:sp>
        <p:nvSpPr>
          <p:cNvPr id="2" name="Espace réservé de la date 1">
            <a:extLst>
              <a:ext uri="{FF2B5EF4-FFF2-40B4-BE49-F238E27FC236}">
                <a16:creationId xmlns:a16="http://schemas.microsoft.com/office/drawing/2014/main" id="{1915C987-BA36-9849-8E8F-1811FA81B0BB}"/>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7F81442B-8A0D-BB47-8F48-994B7D5BD111}"/>
              </a:ext>
            </a:extLst>
          </p:cNvPr>
          <p:cNvSpPr>
            <a:spLocks noGrp="1"/>
          </p:cNvSpPr>
          <p:nvPr>
            <p:ph type="sldNum" sz="quarter" idx="12"/>
          </p:nvPr>
        </p:nvSpPr>
        <p:spPr/>
        <p:txBody>
          <a:bodyPr/>
          <a:lstStyle/>
          <a:p>
            <a:fld id="{6D1A6996-9A38-354D-9398-FBE9F4077E8B}" type="slidenum">
              <a:rPr lang="fr-FR" smtClean="0"/>
              <a:t>189</a:t>
            </a:fld>
            <a:endParaRPr lang="fr-FR"/>
          </a:p>
        </p:txBody>
      </p:sp>
    </p:spTree>
    <p:extLst>
      <p:ext uri="{BB962C8B-B14F-4D97-AF65-F5344CB8AC3E}">
        <p14:creationId xmlns:p14="http://schemas.microsoft.com/office/powerpoint/2010/main" val="3231515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645A90-178F-8E4F-9DA4-39210EC52262}"/>
              </a:ext>
            </a:extLst>
          </p:cNvPr>
          <p:cNvSpPr>
            <a:spLocks noGrp="1"/>
          </p:cNvSpPr>
          <p:nvPr>
            <p:ph type="title"/>
          </p:nvPr>
        </p:nvSpPr>
        <p:spPr>
          <a:xfrm>
            <a:off x="732692" y="18255"/>
            <a:ext cx="10515600" cy="1325563"/>
          </a:xfrm>
        </p:spPr>
        <p:txBody>
          <a:bodyPr/>
          <a:lstStyle/>
          <a:p>
            <a:r>
              <a:rPr lang="fr-FR" altLang="fr-FR" sz="2400" b="1" dirty="0">
                <a:ea typeface="ＭＳ Ｐゴシック" panose="020B0600070205080204" pitchFamily="34" charset="-128"/>
              </a:rPr>
              <a:t>Définition de structure </a:t>
            </a:r>
            <a:br>
              <a:rPr lang="fr-FR" b="1" dirty="0"/>
            </a:br>
            <a:r>
              <a:rPr lang="fr-FR" b="1" dirty="0"/>
              <a:t>Les décisions et le processus de décision</a:t>
            </a:r>
            <a:endParaRPr lang="fr-FR" dirty="0"/>
          </a:p>
        </p:txBody>
      </p:sp>
      <p:sp>
        <p:nvSpPr>
          <p:cNvPr id="3" name="Espace réservé du contenu 2">
            <a:extLst>
              <a:ext uri="{FF2B5EF4-FFF2-40B4-BE49-F238E27FC236}">
                <a16:creationId xmlns:a16="http://schemas.microsoft.com/office/drawing/2014/main" id="{FF13D4C7-D61E-114B-90D1-40FDE047FAC2}"/>
              </a:ext>
            </a:extLst>
          </p:cNvPr>
          <p:cNvSpPr>
            <a:spLocks noGrp="1"/>
          </p:cNvSpPr>
          <p:nvPr>
            <p:ph idx="1"/>
          </p:nvPr>
        </p:nvSpPr>
        <p:spPr>
          <a:xfrm>
            <a:off x="375138" y="1473930"/>
            <a:ext cx="11289324" cy="4351338"/>
          </a:xfrm>
        </p:spPr>
        <p:txBody>
          <a:bodyPr>
            <a:normAutofit fontScale="92500" lnSpcReduction="10000"/>
          </a:bodyPr>
          <a:lstStyle/>
          <a:p>
            <a:pPr marL="0" indent="0">
              <a:lnSpc>
                <a:spcPct val="120000"/>
              </a:lnSpc>
              <a:buNone/>
            </a:pPr>
            <a:r>
              <a:rPr lang="fr-FR" dirty="0"/>
              <a:t>Quels sont les différents types de décision ? </a:t>
            </a:r>
          </a:p>
          <a:p>
            <a:pPr marL="0" indent="0">
              <a:lnSpc>
                <a:spcPct val="120000"/>
              </a:lnSpc>
              <a:buNone/>
            </a:pPr>
            <a:r>
              <a:rPr lang="fr-FR" b="1" dirty="0"/>
              <a:t>Igor </a:t>
            </a:r>
            <a:r>
              <a:rPr lang="fr-FR" b="1" dirty="0" err="1"/>
              <a:t>Ansoff</a:t>
            </a:r>
            <a:r>
              <a:rPr lang="fr-FR" dirty="0"/>
              <a:t> a proposé un classement des décisions en trois catégories : stratégique, tactique et opérationnelle. </a:t>
            </a:r>
          </a:p>
          <a:p>
            <a:pPr marL="0" indent="0">
              <a:lnSpc>
                <a:spcPct val="120000"/>
              </a:lnSpc>
              <a:buNone/>
            </a:pPr>
            <a:endParaRPr lang="fr-FR" dirty="0"/>
          </a:p>
          <a:p>
            <a:pPr marL="0" indent="0">
              <a:lnSpc>
                <a:spcPct val="120000"/>
              </a:lnSpc>
              <a:buNone/>
            </a:pPr>
            <a:r>
              <a:rPr lang="fr-FR" b="1" dirty="0"/>
              <a:t>Les décisions opérationnelles </a:t>
            </a:r>
            <a:r>
              <a:rPr lang="fr-FR" dirty="0"/>
              <a:t>ont une portée limitée et comportent un risque mineur. </a:t>
            </a:r>
          </a:p>
          <a:p>
            <a:pPr lvl="1">
              <a:lnSpc>
                <a:spcPct val="120000"/>
              </a:lnSpc>
            </a:pPr>
            <a:r>
              <a:rPr lang="fr-FR" dirty="0"/>
              <a:t>Elles sont prises par le personnel d'encadrement ou les employés</a:t>
            </a:r>
            <a:r>
              <a:rPr lang="fr-FR" b="1" dirty="0"/>
              <a:t>. </a:t>
            </a:r>
          </a:p>
          <a:p>
            <a:pPr marL="0" indent="0">
              <a:lnSpc>
                <a:spcPct val="120000"/>
              </a:lnSpc>
              <a:buNone/>
            </a:pPr>
            <a:r>
              <a:rPr lang="fr-FR" i="1" dirty="0"/>
              <a:t>Exemples : achat de fournitures de bureau, organisation des horaires de travail.</a:t>
            </a:r>
            <a:r>
              <a:rPr lang="fr-FR" dirty="0"/>
              <a:t> </a:t>
            </a:r>
          </a:p>
          <a:p>
            <a:pPr>
              <a:lnSpc>
                <a:spcPct val="120000"/>
              </a:lnSpc>
            </a:pPr>
            <a:endParaRPr lang="fr-FR" dirty="0"/>
          </a:p>
        </p:txBody>
      </p:sp>
      <p:sp>
        <p:nvSpPr>
          <p:cNvPr id="4" name="Espace réservé de la date 3">
            <a:extLst>
              <a:ext uri="{FF2B5EF4-FFF2-40B4-BE49-F238E27FC236}">
                <a16:creationId xmlns:a16="http://schemas.microsoft.com/office/drawing/2014/main" id="{6BE231B2-0A4E-CE41-B26C-66B4D40472FB}"/>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EFC08737-4896-8144-A984-184DCA20EF1F}"/>
              </a:ext>
            </a:extLst>
          </p:cNvPr>
          <p:cNvSpPr>
            <a:spLocks noGrp="1"/>
          </p:cNvSpPr>
          <p:nvPr>
            <p:ph type="sldNum" sz="quarter" idx="12"/>
          </p:nvPr>
        </p:nvSpPr>
        <p:spPr/>
        <p:txBody>
          <a:bodyPr/>
          <a:lstStyle/>
          <a:p>
            <a:fld id="{6D1A6996-9A38-354D-9398-FBE9F4077E8B}" type="slidenum">
              <a:rPr lang="fr-FR" smtClean="0"/>
              <a:t>19</a:t>
            </a:fld>
            <a:endParaRPr lang="fr-FR"/>
          </a:p>
        </p:txBody>
      </p:sp>
    </p:spTree>
    <p:extLst>
      <p:ext uri="{BB962C8B-B14F-4D97-AF65-F5344CB8AC3E}">
        <p14:creationId xmlns:p14="http://schemas.microsoft.com/office/powerpoint/2010/main" val="96682441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itre 1">
            <a:extLst>
              <a:ext uri="{FF2B5EF4-FFF2-40B4-BE49-F238E27FC236}">
                <a16:creationId xmlns:a16="http://schemas.microsoft.com/office/drawing/2014/main" id="{86940D26-EBC4-AC49-A7B0-3C57868BC0B4}"/>
              </a:ext>
            </a:extLst>
          </p:cNvPr>
          <p:cNvSpPr>
            <a:spLocks noGrp="1" noChangeArrowheads="1"/>
          </p:cNvSpPr>
          <p:nvPr>
            <p:ph type="title"/>
          </p:nvPr>
        </p:nvSpPr>
        <p:spPr>
          <a:xfrm>
            <a:off x="685800" y="2651760"/>
            <a:ext cx="11338560" cy="1143000"/>
          </a:xfrm>
        </p:spPr>
        <p:txBody>
          <a:bodyPr>
            <a:noAutofit/>
          </a:bodyPr>
          <a:lstStyle/>
          <a:p>
            <a:pPr algn="ctr"/>
            <a:r>
              <a:rPr lang="fr-FR" altLang="fr-FR" sz="5400" dirty="0">
                <a:ea typeface="ＭＳ Ｐゴシック" panose="020B0600070205080204" pitchFamily="34" charset="-128"/>
              </a:rPr>
              <a:t>L'</a:t>
            </a:r>
            <a:r>
              <a:rPr lang="fr-FR" altLang="ja-JP" sz="5400" dirty="0">
                <a:ea typeface="ＭＳ Ｐゴシック" panose="020B0600070205080204" pitchFamily="34" charset="-128"/>
              </a:rPr>
              <a:t>approche par la culture et l'engagement </a:t>
            </a:r>
            <a:br>
              <a:rPr lang="fr-FR" altLang="ja-JP" sz="5400" dirty="0">
                <a:ea typeface="ＭＳ Ｐゴシック" panose="020B0600070205080204" pitchFamily="34" charset="-128"/>
              </a:rPr>
            </a:br>
            <a:endParaRPr lang="fr-FR" altLang="fr-FR" sz="5400"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18469796-8944-2944-9999-B11932BBF0F6}"/>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3141317D-B669-7A4B-9F31-84F730DAB15B}"/>
              </a:ext>
            </a:extLst>
          </p:cNvPr>
          <p:cNvSpPr>
            <a:spLocks noGrp="1"/>
          </p:cNvSpPr>
          <p:nvPr>
            <p:ph type="sldNum" sz="quarter" idx="12"/>
          </p:nvPr>
        </p:nvSpPr>
        <p:spPr/>
        <p:txBody>
          <a:bodyPr/>
          <a:lstStyle/>
          <a:p>
            <a:fld id="{6D1A6996-9A38-354D-9398-FBE9F4077E8B}" type="slidenum">
              <a:rPr lang="fr-FR" smtClean="0"/>
              <a:t>190</a:t>
            </a:fld>
            <a:endParaRPr lang="fr-FR"/>
          </a:p>
        </p:txBody>
      </p:sp>
    </p:spTree>
    <p:extLst>
      <p:ext uri="{BB962C8B-B14F-4D97-AF65-F5344CB8AC3E}">
        <p14:creationId xmlns:p14="http://schemas.microsoft.com/office/powerpoint/2010/main" val="318348232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itre 1">
            <a:extLst>
              <a:ext uri="{FF2B5EF4-FFF2-40B4-BE49-F238E27FC236}">
                <a16:creationId xmlns:a16="http://schemas.microsoft.com/office/drawing/2014/main" id="{D46965A9-DE8A-6B4E-BB53-0F1E49625206}"/>
              </a:ext>
            </a:extLst>
          </p:cNvPr>
          <p:cNvSpPr>
            <a:spLocks noGrp="1" noChangeArrowheads="1"/>
          </p:cNvSpPr>
          <p:nvPr>
            <p:ph type="title"/>
          </p:nvPr>
        </p:nvSpPr>
        <p:spPr>
          <a:xfrm>
            <a:off x="1310640" y="434658"/>
            <a:ext cx="9250680" cy="1143000"/>
          </a:xfrm>
        </p:spPr>
        <p:txBody>
          <a:bodyPr>
            <a:normAutofit fontScale="90000"/>
          </a:bodyPr>
          <a:lstStyle/>
          <a:p>
            <a:r>
              <a:rPr lang="fr-FR" altLang="fr-FR" dirty="0">
                <a:ea typeface="ＭＳ Ｐゴシック" panose="020B0600070205080204" pitchFamily="34" charset="-128"/>
              </a:rPr>
              <a:t>Définition de la culture organisationnelle </a:t>
            </a:r>
            <a:br>
              <a:rPr lang="fr-FR" altLang="fr-FR" dirty="0">
                <a:ea typeface="ＭＳ Ｐゴシック" panose="020B0600070205080204" pitchFamily="34" charset="-128"/>
              </a:rPr>
            </a:br>
            <a:endParaRPr lang="fr-FR" altLang="fr-FR" dirty="0">
              <a:ea typeface="ＭＳ Ｐゴシック" panose="020B0600070205080204" pitchFamily="34" charset="-128"/>
            </a:endParaRPr>
          </a:p>
        </p:txBody>
      </p:sp>
      <p:sp>
        <p:nvSpPr>
          <p:cNvPr id="183298" name="Espace réservé du contenu 2">
            <a:extLst>
              <a:ext uri="{FF2B5EF4-FFF2-40B4-BE49-F238E27FC236}">
                <a16:creationId xmlns:a16="http://schemas.microsoft.com/office/drawing/2014/main" id="{8E7BBD56-1865-2049-AA0C-C0FA00D2D585}"/>
              </a:ext>
            </a:extLst>
          </p:cNvPr>
          <p:cNvSpPr>
            <a:spLocks noGrp="1" noChangeArrowheads="1"/>
          </p:cNvSpPr>
          <p:nvPr>
            <p:ph idx="1"/>
          </p:nvPr>
        </p:nvSpPr>
        <p:spPr>
          <a:xfrm>
            <a:off x="838200" y="2179638"/>
            <a:ext cx="10759440" cy="2620962"/>
          </a:xfrm>
        </p:spPr>
        <p:txBody>
          <a:bodyPr/>
          <a:lstStyle/>
          <a:p>
            <a:pPr>
              <a:buFontTx/>
              <a:buNone/>
            </a:pPr>
            <a:r>
              <a:rPr lang="fr-FR" altLang="fr-FR" dirty="0">
                <a:ea typeface="ＭＳ Ｐゴシック" panose="020B0600070205080204" pitchFamily="34" charset="-128"/>
              </a:rPr>
              <a:t>Ensemble des croyances et des convictions partagées par les membres </a:t>
            </a:r>
          </a:p>
          <a:p>
            <a:pPr>
              <a:buFontTx/>
              <a:buNone/>
            </a:pPr>
            <a:r>
              <a:rPr lang="fr-FR" altLang="fr-FR" dirty="0">
                <a:ea typeface="ＭＳ Ｐゴシック" panose="020B0600070205080204" pitchFamily="34" charset="-128"/>
              </a:rPr>
              <a:t>d'</a:t>
            </a:r>
            <a:r>
              <a:rPr lang="fr-FR" altLang="ja-JP" dirty="0">
                <a:ea typeface="ＭＳ Ｐゴシック" panose="020B0600070205080204" pitchFamily="34" charset="-128"/>
              </a:rPr>
              <a:t>une organisation, </a:t>
            </a:r>
            <a:r>
              <a:rPr lang="fr-FR" altLang="fr-FR" dirty="0">
                <a:ea typeface="ＭＳ Ｐゴシック" panose="020B0600070205080204" pitchFamily="34" charset="-128"/>
              </a:rPr>
              <a:t>qui déterminent implicitement et inconsciemment </a:t>
            </a:r>
          </a:p>
          <a:p>
            <a:pPr>
              <a:buFontTx/>
              <a:buNone/>
            </a:pPr>
            <a:r>
              <a:rPr lang="fr-FR" altLang="fr-FR" dirty="0">
                <a:ea typeface="ＭＳ Ｐゴシック" panose="020B0600070205080204" pitchFamily="34" charset="-128"/>
              </a:rPr>
              <a:t>la représentation que celle-ci se fait d'</a:t>
            </a:r>
            <a:r>
              <a:rPr lang="fr-FR" altLang="ja-JP" dirty="0">
                <a:ea typeface="ＭＳ Ｐゴシック" panose="020B0600070205080204" pitchFamily="34" charset="-128"/>
              </a:rPr>
              <a:t>elle-même </a:t>
            </a:r>
            <a:r>
              <a:rPr lang="fr-FR" altLang="fr-FR" dirty="0">
                <a:ea typeface="ＭＳ Ｐゴシック" panose="020B0600070205080204" pitchFamily="34" charset="-128"/>
              </a:rPr>
              <a:t>et de son </a:t>
            </a:r>
          </a:p>
          <a:p>
            <a:pPr>
              <a:buFontTx/>
              <a:buNone/>
            </a:pPr>
            <a:r>
              <a:rPr lang="fr-FR" altLang="fr-FR" dirty="0">
                <a:ea typeface="ＭＳ Ｐゴシック" panose="020B0600070205080204" pitchFamily="34" charset="-128"/>
              </a:rPr>
              <a:t>environnement.  </a:t>
            </a:r>
          </a:p>
        </p:txBody>
      </p:sp>
      <p:sp>
        <p:nvSpPr>
          <p:cNvPr id="2" name="Espace réservé de la date 1">
            <a:extLst>
              <a:ext uri="{FF2B5EF4-FFF2-40B4-BE49-F238E27FC236}">
                <a16:creationId xmlns:a16="http://schemas.microsoft.com/office/drawing/2014/main" id="{D5A9DB23-1CAF-3949-9C6D-CC1B9FBF8180}"/>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0861992F-5354-3A4C-9B9F-4694BF29BB37}"/>
              </a:ext>
            </a:extLst>
          </p:cNvPr>
          <p:cNvSpPr>
            <a:spLocks noGrp="1"/>
          </p:cNvSpPr>
          <p:nvPr>
            <p:ph type="sldNum" sz="quarter" idx="12"/>
          </p:nvPr>
        </p:nvSpPr>
        <p:spPr/>
        <p:txBody>
          <a:bodyPr/>
          <a:lstStyle/>
          <a:p>
            <a:fld id="{6D1A6996-9A38-354D-9398-FBE9F4077E8B}" type="slidenum">
              <a:rPr lang="fr-FR" smtClean="0"/>
              <a:t>191</a:t>
            </a:fld>
            <a:endParaRPr lang="fr-FR"/>
          </a:p>
        </p:txBody>
      </p:sp>
    </p:spTree>
    <p:extLst>
      <p:ext uri="{BB962C8B-B14F-4D97-AF65-F5344CB8AC3E}">
        <p14:creationId xmlns:p14="http://schemas.microsoft.com/office/powerpoint/2010/main" val="3514227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re 1">
            <a:extLst>
              <a:ext uri="{FF2B5EF4-FFF2-40B4-BE49-F238E27FC236}">
                <a16:creationId xmlns:a16="http://schemas.microsoft.com/office/drawing/2014/main" id="{ADBDC9F8-5C2A-104B-8FD0-497BB9A2757B}"/>
              </a:ext>
            </a:extLst>
          </p:cNvPr>
          <p:cNvSpPr>
            <a:spLocks noGrp="1" noChangeArrowheads="1"/>
          </p:cNvSpPr>
          <p:nvPr>
            <p:ph type="title"/>
          </p:nvPr>
        </p:nvSpPr>
        <p:spPr>
          <a:xfrm>
            <a:off x="838200" y="136525"/>
            <a:ext cx="10515600" cy="1325563"/>
          </a:xfrm>
        </p:spPr>
        <p:txBody>
          <a:bodyPr>
            <a:normAutofit/>
          </a:bodyPr>
          <a:lstStyle/>
          <a:p>
            <a:r>
              <a:rPr lang="fr-FR" altLang="fr-FR" sz="6600" baseline="30000" dirty="0">
                <a:latin typeface="+mn-lt"/>
                <a:ea typeface="ＭＳ Ｐゴシック" panose="020B0600070205080204" pitchFamily="34" charset="-128"/>
              </a:rPr>
              <a:t>Quatre niveaux d’</a:t>
            </a:r>
            <a:r>
              <a:rPr lang="fr-FR" altLang="ja-JP" sz="6600" baseline="30000" dirty="0">
                <a:latin typeface="+mn-lt"/>
                <a:ea typeface="ＭＳ Ｐゴシック" panose="020B0600070205080204" pitchFamily="34" charset="-128"/>
              </a:rPr>
              <a:t>analyse 1/2</a:t>
            </a:r>
            <a:endParaRPr lang="fr-FR" altLang="fr-FR" sz="6600" dirty="0">
              <a:latin typeface="+mn-lt"/>
              <a:ea typeface="ＭＳ Ｐゴシック" panose="020B0600070205080204" pitchFamily="34" charset="-128"/>
            </a:endParaRPr>
          </a:p>
        </p:txBody>
      </p:sp>
      <p:sp>
        <p:nvSpPr>
          <p:cNvPr id="184322" name="Espace réservé du contenu 2">
            <a:extLst>
              <a:ext uri="{FF2B5EF4-FFF2-40B4-BE49-F238E27FC236}">
                <a16:creationId xmlns:a16="http://schemas.microsoft.com/office/drawing/2014/main" id="{0CECA24F-B434-354A-9954-220DDBF429F2}"/>
              </a:ext>
            </a:extLst>
          </p:cNvPr>
          <p:cNvSpPr>
            <a:spLocks noGrp="1" noChangeArrowheads="1"/>
          </p:cNvSpPr>
          <p:nvPr>
            <p:ph idx="1"/>
          </p:nvPr>
        </p:nvSpPr>
        <p:spPr>
          <a:xfrm>
            <a:off x="381000" y="1600200"/>
            <a:ext cx="11430000" cy="3992880"/>
          </a:xfrm>
        </p:spPr>
        <p:txBody>
          <a:bodyPr/>
          <a:lstStyle/>
          <a:p>
            <a:pPr>
              <a:lnSpc>
                <a:spcPct val="100000"/>
              </a:lnSpc>
            </a:pPr>
            <a:r>
              <a:rPr lang="fr-FR" altLang="fr-FR" b="1" dirty="0">
                <a:ea typeface="ＭＳ Ｐゴシック" panose="020B0600070205080204" pitchFamily="34" charset="-128"/>
              </a:rPr>
              <a:t>Les valeurs collectives </a:t>
            </a:r>
            <a:r>
              <a:rPr lang="fr-FR" altLang="fr-FR" dirty="0">
                <a:ea typeface="ＭＳ Ｐゴシック" panose="020B0600070205080204" pitchFamily="34" charset="-128"/>
              </a:rPr>
              <a:t>: en général, facilement identifiées, souvent explicitées. Déclaration d’</a:t>
            </a:r>
            <a:r>
              <a:rPr lang="fr-FR" altLang="ja-JP" dirty="0">
                <a:ea typeface="ＭＳ Ｐゴシック" panose="020B0600070205080204" pitchFamily="34" charset="-128"/>
              </a:rPr>
              <a:t>intention qui reste souvent très générale.</a:t>
            </a:r>
          </a:p>
          <a:p>
            <a:pPr>
              <a:lnSpc>
                <a:spcPct val="100000"/>
              </a:lnSpc>
              <a:buFontTx/>
              <a:buNone/>
            </a:pPr>
            <a:r>
              <a:rPr lang="fr-FR" altLang="fr-FR" sz="2400" b="1" i="1" dirty="0">
                <a:ea typeface="ＭＳ Ｐゴシック" panose="020B0600070205080204" pitchFamily="34" charset="-128"/>
              </a:rPr>
              <a:t>Exemple : « La satisfaction des clients. »</a:t>
            </a:r>
          </a:p>
          <a:p>
            <a:pPr>
              <a:lnSpc>
                <a:spcPct val="100000"/>
              </a:lnSpc>
              <a:buFontTx/>
              <a:buNone/>
            </a:pPr>
            <a:r>
              <a:rPr lang="fr-FR" altLang="fr-FR" dirty="0">
                <a:ea typeface="ＭＳ Ｐゴシック" panose="020B0600070205080204" pitchFamily="34" charset="-128"/>
              </a:rPr>
              <a:t> </a:t>
            </a:r>
          </a:p>
          <a:p>
            <a:pPr>
              <a:lnSpc>
                <a:spcPct val="100000"/>
              </a:lnSpc>
            </a:pPr>
            <a:r>
              <a:rPr lang="fr-FR" altLang="fr-FR" b="1" dirty="0">
                <a:ea typeface="ＭＳ Ｐゴシック" panose="020B0600070205080204" pitchFamily="34" charset="-128"/>
              </a:rPr>
              <a:t>Les croyances collectives </a:t>
            </a:r>
            <a:r>
              <a:rPr lang="fr-FR" altLang="fr-FR" dirty="0">
                <a:ea typeface="ＭＳ Ｐゴシック" panose="020B0600070205080204" pitchFamily="34" charset="-128"/>
              </a:rPr>
              <a:t>: perceptibles dans la manière dont les individus s’</a:t>
            </a:r>
            <a:r>
              <a:rPr lang="fr-FR" altLang="ja-JP" dirty="0">
                <a:ea typeface="ＭＳ Ｐゴシック" panose="020B0600070205080204" pitchFamily="34" charset="-128"/>
              </a:rPr>
              <a:t>expriment à propos des problèmes auxquels l’organisation est confrontée. </a:t>
            </a:r>
          </a:p>
          <a:p>
            <a:pPr>
              <a:lnSpc>
                <a:spcPct val="100000"/>
              </a:lnSpc>
              <a:buFontTx/>
              <a:buNone/>
            </a:pPr>
            <a:r>
              <a:rPr lang="fr-FR" altLang="fr-FR" sz="2400" b="1" i="1" dirty="0">
                <a:ea typeface="ＭＳ Ｐゴシック" panose="020B0600070205080204" pitchFamily="34" charset="-128"/>
              </a:rPr>
              <a:t>Exemple : « Les fonctionnels ne devraient pas avoir le </a:t>
            </a:r>
          </a:p>
          <a:p>
            <a:pPr>
              <a:lnSpc>
                <a:spcPct val="100000"/>
              </a:lnSpc>
              <a:buFontTx/>
              <a:buNone/>
            </a:pPr>
            <a:r>
              <a:rPr lang="fr-FR" altLang="fr-FR" sz="2400" b="1" i="1" dirty="0">
                <a:ea typeface="ＭＳ Ｐゴシック" panose="020B0600070205080204" pitchFamily="34" charset="-128"/>
              </a:rPr>
              <a:t>pouvoir d’é</a:t>
            </a:r>
            <a:r>
              <a:rPr lang="fr-FR" altLang="ja-JP" sz="2400" b="1" i="1" dirty="0">
                <a:ea typeface="ＭＳ Ｐゴシック" panose="020B0600070205080204" pitchFamily="34" charset="-128"/>
              </a:rPr>
              <a:t>valuer les opérationnels. » </a:t>
            </a:r>
          </a:p>
          <a:p>
            <a:pPr>
              <a:lnSpc>
                <a:spcPct val="100000"/>
              </a:lnSpc>
              <a:buFontTx/>
              <a:buNone/>
            </a:pPr>
            <a:endParaRPr lang="fr-FR" altLang="fr-FR"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37B0FC32-85ED-2241-8A72-A9B75D3A8537}"/>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31D3B935-E1DA-D541-8C8E-4D28F9BBBA3D}"/>
              </a:ext>
            </a:extLst>
          </p:cNvPr>
          <p:cNvSpPr>
            <a:spLocks noGrp="1"/>
          </p:cNvSpPr>
          <p:nvPr>
            <p:ph type="sldNum" sz="quarter" idx="12"/>
          </p:nvPr>
        </p:nvSpPr>
        <p:spPr/>
        <p:txBody>
          <a:bodyPr/>
          <a:lstStyle/>
          <a:p>
            <a:fld id="{6D1A6996-9A38-354D-9398-FBE9F4077E8B}" type="slidenum">
              <a:rPr lang="fr-FR" smtClean="0"/>
              <a:t>192</a:t>
            </a:fld>
            <a:endParaRPr lang="fr-FR"/>
          </a:p>
        </p:txBody>
      </p:sp>
    </p:spTree>
    <p:extLst>
      <p:ext uri="{BB962C8B-B14F-4D97-AF65-F5344CB8AC3E}">
        <p14:creationId xmlns:p14="http://schemas.microsoft.com/office/powerpoint/2010/main" val="151836994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itre 1">
            <a:extLst>
              <a:ext uri="{FF2B5EF4-FFF2-40B4-BE49-F238E27FC236}">
                <a16:creationId xmlns:a16="http://schemas.microsoft.com/office/drawing/2014/main" id="{11F49FB8-852E-D848-8C99-722F9626C35B}"/>
              </a:ext>
            </a:extLst>
          </p:cNvPr>
          <p:cNvSpPr>
            <a:spLocks noGrp="1" noChangeArrowheads="1"/>
          </p:cNvSpPr>
          <p:nvPr>
            <p:ph type="title"/>
          </p:nvPr>
        </p:nvSpPr>
        <p:spPr/>
        <p:txBody>
          <a:bodyPr>
            <a:normAutofit/>
          </a:bodyPr>
          <a:lstStyle/>
          <a:p>
            <a:r>
              <a:rPr lang="fr-FR" altLang="fr-FR" sz="7200" baseline="30000" dirty="0">
                <a:ea typeface="ＭＳ Ｐゴシック" panose="020B0600070205080204" pitchFamily="34" charset="-128"/>
              </a:rPr>
              <a:t>Quatre niveaux d’</a:t>
            </a:r>
            <a:r>
              <a:rPr lang="fr-FR" altLang="ja-JP" sz="7200" baseline="30000" dirty="0">
                <a:ea typeface="ＭＳ Ｐゴシック" panose="020B0600070205080204" pitchFamily="34" charset="-128"/>
              </a:rPr>
              <a:t>analyse 2/2</a:t>
            </a:r>
            <a:endParaRPr lang="fr-FR" altLang="fr-FR" sz="7200" dirty="0">
              <a:ea typeface="ＭＳ Ｐゴシック" panose="020B0600070205080204" pitchFamily="34" charset="-128"/>
            </a:endParaRPr>
          </a:p>
        </p:txBody>
      </p:sp>
      <p:sp>
        <p:nvSpPr>
          <p:cNvPr id="185346" name="Espace réservé du contenu 2">
            <a:extLst>
              <a:ext uri="{FF2B5EF4-FFF2-40B4-BE49-F238E27FC236}">
                <a16:creationId xmlns:a16="http://schemas.microsoft.com/office/drawing/2014/main" id="{603DFE3C-03AD-F04E-B92B-BF41B0E1DB2C}"/>
              </a:ext>
            </a:extLst>
          </p:cNvPr>
          <p:cNvSpPr>
            <a:spLocks noGrp="1" noChangeArrowheads="1"/>
          </p:cNvSpPr>
          <p:nvPr>
            <p:ph idx="1"/>
          </p:nvPr>
        </p:nvSpPr>
        <p:spPr>
          <a:xfrm>
            <a:off x="274320" y="1844040"/>
            <a:ext cx="11262360" cy="3657600"/>
          </a:xfrm>
        </p:spPr>
        <p:txBody>
          <a:bodyPr/>
          <a:lstStyle/>
          <a:p>
            <a:r>
              <a:rPr lang="fr-FR" altLang="fr-FR" b="1" dirty="0">
                <a:ea typeface="ＭＳ Ｐゴシック" panose="020B0600070205080204" pitchFamily="34" charset="-128"/>
              </a:rPr>
              <a:t>Les comportements </a:t>
            </a:r>
            <a:r>
              <a:rPr lang="fr-FR" altLang="fr-FR" dirty="0">
                <a:ea typeface="ＭＳ Ｐゴシック" panose="020B0600070205080204" pitchFamily="34" charset="-128"/>
              </a:rPr>
              <a:t>: visibles à travers les activités quotidiennes grâce auxquelles l</a:t>
            </a:r>
            <a:r>
              <a:rPr lang="ja-JP" altLang="fr-FR">
                <a:ea typeface="ＭＳ Ｐゴシック" panose="020B0600070205080204" pitchFamily="34" charset="-128"/>
              </a:rPr>
              <a:t>’</a:t>
            </a:r>
            <a:r>
              <a:rPr lang="fr-FR" altLang="ja-JP" dirty="0">
                <a:ea typeface="ＭＳ Ｐゴシック" panose="020B0600070205080204" pitchFamily="34" charset="-128"/>
              </a:rPr>
              <a:t>organisation fonctionne. </a:t>
            </a:r>
          </a:p>
          <a:p>
            <a:pPr>
              <a:buFontTx/>
              <a:buNone/>
            </a:pPr>
            <a:r>
              <a:rPr lang="fr-FR" altLang="fr-FR" sz="2400" b="1" i="1" dirty="0">
                <a:ea typeface="ＭＳ Ｐゴシック" panose="020B0600070205080204" pitchFamily="34" charset="-128"/>
              </a:rPr>
              <a:t>Exemple : «Privilégier la recherche de consensus» </a:t>
            </a:r>
          </a:p>
          <a:p>
            <a:pPr>
              <a:buFontTx/>
              <a:buNone/>
            </a:pPr>
            <a:endParaRPr lang="fr-FR" altLang="fr-FR" sz="2400" b="1" i="1" dirty="0">
              <a:ea typeface="ＭＳ Ｐゴシック" panose="020B0600070205080204" pitchFamily="34" charset="-128"/>
            </a:endParaRPr>
          </a:p>
          <a:p>
            <a:r>
              <a:rPr lang="fr-FR" altLang="fr-FR" b="1" dirty="0">
                <a:ea typeface="ＭＳ Ｐゴシック" panose="020B0600070205080204" pitchFamily="34" charset="-128"/>
              </a:rPr>
              <a:t>Les hypothèses implicites</a:t>
            </a:r>
            <a:r>
              <a:rPr lang="fr-FR" altLang="fr-FR" dirty="0">
                <a:ea typeface="ＭＳ Ｐゴシック" panose="020B0600070205080204" pitchFamily="34" charset="-128"/>
              </a:rPr>
              <a:t> : ensemble de convictions et de schémas de pensées partagés au sein de l’</a:t>
            </a:r>
            <a:r>
              <a:rPr lang="fr-FR" altLang="ja-JP" dirty="0">
                <a:ea typeface="ＭＳ Ｐゴシック" panose="020B0600070205080204" pitchFamily="34" charset="-128"/>
              </a:rPr>
              <a:t>organisation, construites à partir de l'</a:t>
            </a:r>
            <a:r>
              <a:rPr lang="fr-FR" altLang="ja-JP" dirty="0" err="1">
                <a:ea typeface="ＭＳ Ｐゴシック" panose="020B0600070205080204" pitchFamily="34" charset="-128"/>
              </a:rPr>
              <a:t>expérience</a:t>
            </a:r>
            <a:r>
              <a:rPr lang="fr-FR" altLang="ja-JP" dirty="0">
                <a:ea typeface="ＭＳ Ｐゴシック" panose="020B0600070205080204" pitchFamily="34" charset="-128"/>
              </a:rPr>
              <a:t> collective.</a:t>
            </a:r>
          </a:p>
          <a:p>
            <a:pPr>
              <a:buFontTx/>
              <a:buNone/>
            </a:pPr>
            <a:r>
              <a:rPr lang="fr-FR" altLang="fr-FR" dirty="0">
                <a:ea typeface="ＭＳ Ｐゴシック" panose="020B0600070205080204" pitchFamily="34" charset="-128"/>
              </a:rPr>
              <a:t> </a:t>
            </a:r>
            <a:r>
              <a:rPr lang="fr-FR" altLang="fr-FR" sz="2400" b="1" i="1" dirty="0">
                <a:ea typeface="ＭＳ Ｐゴシック" panose="020B0600070205080204" pitchFamily="34" charset="-128"/>
              </a:rPr>
              <a:t>Exemple : « Les fournisseurs cherchent à nous avoir, il faut les ‘’pressurer’’! » </a:t>
            </a:r>
          </a:p>
          <a:p>
            <a:pPr>
              <a:buFontTx/>
              <a:buNone/>
            </a:pPr>
            <a:endParaRPr lang="fr-FR" altLang="fr-FR"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23C2ABC8-3D87-534A-B6C3-38DA6071B80E}"/>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3A909536-B7B7-F74D-83B0-E7C39BB2C60D}"/>
              </a:ext>
            </a:extLst>
          </p:cNvPr>
          <p:cNvSpPr>
            <a:spLocks noGrp="1"/>
          </p:cNvSpPr>
          <p:nvPr>
            <p:ph type="sldNum" sz="quarter" idx="12"/>
          </p:nvPr>
        </p:nvSpPr>
        <p:spPr/>
        <p:txBody>
          <a:bodyPr/>
          <a:lstStyle/>
          <a:p>
            <a:fld id="{6D1A6996-9A38-354D-9398-FBE9F4077E8B}" type="slidenum">
              <a:rPr lang="fr-FR" smtClean="0"/>
              <a:t>193</a:t>
            </a:fld>
            <a:endParaRPr lang="fr-FR"/>
          </a:p>
        </p:txBody>
      </p:sp>
    </p:spTree>
    <p:extLst>
      <p:ext uri="{BB962C8B-B14F-4D97-AF65-F5344CB8AC3E}">
        <p14:creationId xmlns:p14="http://schemas.microsoft.com/office/powerpoint/2010/main" val="293881037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re 1">
            <a:extLst>
              <a:ext uri="{FF2B5EF4-FFF2-40B4-BE49-F238E27FC236}">
                <a16:creationId xmlns:a16="http://schemas.microsoft.com/office/drawing/2014/main" id="{56A99873-2D4B-5842-A284-4BD75C7E4AE2}"/>
              </a:ext>
            </a:extLst>
          </p:cNvPr>
          <p:cNvSpPr>
            <a:spLocks noGrp="1" noChangeArrowheads="1"/>
          </p:cNvSpPr>
          <p:nvPr>
            <p:ph type="title"/>
          </p:nvPr>
        </p:nvSpPr>
        <p:spPr>
          <a:xfrm>
            <a:off x="838200" y="414338"/>
            <a:ext cx="10378440" cy="1143000"/>
          </a:xfrm>
        </p:spPr>
        <p:txBody>
          <a:bodyPr>
            <a:normAutofit/>
          </a:bodyPr>
          <a:lstStyle/>
          <a:p>
            <a:r>
              <a:rPr lang="fr-FR" altLang="fr-FR" sz="6000" baseline="30000" dirty="0">
                <a:latin typeface="Calibri" panose="020F0502020204030204" pitchFamily="34" charset="0"/>
                <a:ea typeface="ＭＳ Ｐゴシック" panose="020B0600070205080204" pitchFamily="34" charset="-128"/>
                <a:cs typeface="Calibri" panose="020F0502020204030204" pitchFamily="34" charset="0"/>
              </a:rPr>
              <a:t>Les influences de la culture sur la stratégie</a:t>
            </a:r>
            <a:endParaRPr lang="fr-FR" altLang="fr-FR" sz="6000" dirty="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86370" name="Espace réservé du contenu 2">
            <a:extLst>
              <a:ext uri="{FF2B5EF4-FFF2-40B4-BE49-F238E27FC236}">
                <a16:creationId xmlns:a16="http://schemas.microsoft.com/office/drawing/2014/main" id="{A74D5D77-7053-4B48-9BBA-11410A719219}"/>
              </a:ext>
            </a:extLst>
          </p:cNvPr>
          <p:cNvSpPr>
            <a:spLocks noGrp="1" noChangeArrowheads="1"/>
          </p:cNvSpPr>
          <p:nvPr>
            <p:ph idx="1"/>
          </p:nvPr>
        </p:nvSpPr>
        <p:spPr/>
        <p:txBody>
          <a:bodyPr/>
          <a:lstStyle/>
          <a:p>
            <a:pPr>
              <a:buFontTx/>
              <a:buNone/>
            </a:pPr>
            <a:r>
              <a:rPr lang="fr-FR" altLang="fr-FR" dirty="0">
                <a:ea typeface="ＭＳ Ｐゴシック" panose="020B0600070205080204" pitchFamily="34" charset="-128"/>
              </a:rPr>
              <a:t>Deux niveaux d’</a:t>
            </a:r>
            <a:r>
              <a:rPr lang="fr-FR" altLang="ja-JP" dirty="0">
                <a:ea typeface="ＭＳ Ｐゴシック" panose="020B0600070205080204" pitchFamily="34" charset="-128"/>
              </a:rPr>
              <a:t>influence en fonction de l’impact sur l’organisation:</a:t>
            </a:r>
          </a:p>
          <a:p>
            <a:pPr>
              <a:buFontTx/>
              <a:buNone/>
            </a:pPr>
            <a:endParaRPr lang="fr-FR" altLang="fr-FR" dirty="0">
              <a:ea typeface="ＭＳ Ｐゴシック" panose="020B0600070205080204" pitchFamily="34" charset="-128"/>
            </a:endParaRPr>
          </a:p>
          <a:p>
            <a:r>
              <a:rPr lang="fr-FR" altLang="fr-FR" dirty="0">
                <a:ea typeface="ＭＳ Ｐゴシック" panose="020B0600070205080204" pitchFamily="34" charset="-128"/>
              </a:rPr>
              <a:t>Influence négative</a:t>
            </a:r>
          </a:p>
          <a:p>
            <a:endParaRPr lang="fr-FR" altLang="fr-FR" dirty="0">
              <a:ea typeface="ＭＳ Ｐゴシック" panose="020B0600070205080204" pitchFamily="34" charset="-128"/>
            </a:endParaRPr>
          </a:p>
          <a:p>
            <a:r>
              <a:rPr lang="fr-FR" altLang="fr-FR" dirty="0">
                <a:ea typeface="ＭＳ Ｐゴシック" panose="020B0600070205080204" pitchFamily="34" charset="-128"/>
              </a:rPr>
              <a:t>Influence positive</a:t>
            </a:r>
          </a:p>
        </p:txBody>
      </p:sp>
      <p:sp>
        <p:nvSpPr>
          <p:cNvPr id="2" name="Espace réservé de la date 1">
            <a:extLst>
              <a:ext uri="{FF2B5EF4-FFF2-40B4-BE49-F238E27FC236}">
                <a16:creationId xmlns:a16="http://schemas.microsoft.com/office/drawing/2014/main" id="{F1EC3D17-BB45-9F42-8E88-7C4ED7FE78B1}"/>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151C4338-62BB-1249-9EBC-A573B73EC340}"/>
              </a:ext>
            </a:extLst>
          </p:cNvPr>
          <p:cNvSpPr>
            <a:spLocks noGrp="1"/>
          </p:cNvSpPr>
          <p:nvPr>
            <p:ph type="sldNum" sz="quarter" idx="12"/>
          </p:nvPr>
        </p:nvSpPr>
        <p:spPr/>
        <p:txBody>
          <a:bodyPr/>
          <a:lstStyle/>
          <a:p>
            <a:fld id="{6D1A6996-9A38-354D-9398-FBE9F4077E8B}" type="slidenum">
              <a:rPr lang="fr-FR" smtClean="0"/>
              <a:t>194</a:t>
            </a:fld>
            <a:endParaRPr lang="fr-FR"/>
          </a:p>
        </p:txBody>
      </p:sp>
    </p:spTree>
    <p:extLst>
      <p:ext uri="{BB962C8B-B14F-4D97-AF65-F5344CB8AC3E}">
        <p14:creationId xmlns:p14="http://schemas.microsoft.com/office/powerpoint/2010/main" val="216182528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itre 1">
            <a:extLst>
              <a:ext uri="{FF2B5EF4-FFF2-40B4-BE49-F238E27FC236}">
                <a16:creationId xmlns:a16="http://schemas.microsoft.com/office/drawing/2014/main" id="{CD4BE3AD-034B-BF4E-B194-2EF496B2794D}"/>
              </a:ext>
            </a:extLst>
          </p:cNvPr>
          <p:cNvSpPr>
            <a:spLocks noGrp="1" noChangeArrowheads="1"/>
          </p:cNvSpPr>
          <p:nvPr>
            <p:ph type="title"/>
          </p:nvPr>
        </p:nvSpPr>
        <p:spPr>
          <a:xfrm>
            <a:off x="1981200" y="914401"/>
            <a:ext cx="8229600" cy="1146174"/>
          </a:xfrm>
        </p:spPr>
        <p:txBody>
          <a:bodyPr>
            <a:normAutofit fontScale="90000"/>
          </a:bodyPr>
          <a:lstStyle/>
          <a:p>
            <a:r>
              <a:rPr lang="fr-FR" altLang="fr-FR" sz="4800" baseline="30000" dirty="0">
                <a:ea typeface="ＭＳ Ｐゴシック" panose="020B0600070205080204" pitchFamily="34" charset="-128"/>
              </a:rPr>
              <a:t>Les influences de la culture sur la stratégie</a:t>
            </a:r>
            <a:br>
              <a:rPr lang="fr-FR" altLang="fr-FR" sz="4800" baseline="30000" dirty="0">
                <a:ea typeface="ＭＳ Ｐゴシック" panose="020B0600070205080204" pitchFamily="34" charset="-128"/>
              </a:rPr>
            </a:br>
            <a:r>
              <a:rPr lang="fr-FR" altLang="fr-FR" sz="3200" b="1" dirty="0">
                <a:ea typeface="ＭＳ Ｐゴシック" panose="020B0600070205080204" pitchFamily="34" charset="-128"/>
              </a:rPr>
              <a:t>Influence positive</a:t>
            </a:r>
            <a:br>
              <a:rPr lang="fr-FR" altLang="fr-FR" sz="3600" dirty="0">
                <a:ea typeface="ＭＳ Ｐゴシック" panose="020B0600070205080204" pitchFamily="34" charset="-128"/>
              </a:rPr>
            </a:br>
            <a:endParaRPr lang="fr-FR" altLang="fr-FR" sz="4800" dirty="0">
              <a:ea typeface="ＭＳ Ｐゴシック" panose="020B0600070205080204" pitchFamily="34" charset="-128"/>
            </a:endParaRPr>
          </a:p>
        </p:txBody>
      </p:sp>
      <p:sp>
        <p:nvSpPr>
          <p:cNvPr id="187394" name="Espace réservé du contenu 2">
            <a:extLst>
              <a:ext uri="{FF2B5EF4-FFF2-40B4-BE49-F238E27FC236}">
                <a16:creationId xmlns:a16="http://schemas.microsoft.com/office/drawing/2014/main" id="{D1D64557-335E-EA47-89D4-B1E50D232505}"/>
              </a:ext>
            </a:extLst>
          </p:cNvPr>
          <p:cNvSpPr>
            <a:spLocks noGrp="1" noChangeArrowheads="1"/>
          </p:cNvSpPr>
          <p:nvPr>
            <p:ph idx="1"/>
          </p:nvPr>
        </p:nvSpPr>
        <p:spPr>
          <a:xfrm>
            <a:off x="563880" y="1866900"/>
            <a:ext cx="10789920" cy="3124200"/>
          </a:xfrm>
        </p:spPr>
        <p:txBody>
          <a:bodyPr/>
          <a:lstStyle/>
          <a:p>
            <a:pPr>
              <a:lnSpc>
                <a:spcPct val="100000"/>
              </a:lnSpc>
              <a:buFontTx/>
              <a:buNone/>
            </a:pPr>
            <a:r>
              <a:rPr lang="fr-FR" altLang="fr-FR" sz="2400" dirty="0">
                <a:ea typeface="ＭＳ Ｐゴシック" panose="020B0600070205080204" pitchFamily="34" charset="-128"/>
              </a:rPr>
              <a:t>Ces sont les moteurs :</a:t>
            </a:r>
          </a:p>
          <a:p>
            <a:pPr>
              <a:lnSpc>
                <a:spcPct val="100000"/>
              </a:lnSpc>
              <a:buFontTx/>
              <a:buNone/>
            </a:pPr>
            <a:endParaRPr lang="fr-FR" altLang="fr-FR" sz="2400" dirty="0">
              <a:ea typeface="ＭＳ Ｐゴシック" panose="020B0600070205080204" pitchFamily="34" charset="-128"/>
            </a:endParaRPr>
          </a:p>
          <a:p>
            <a:pPr>
              <a:lnSpc>
                <a:spcPct val="100000"/>
              </a:lnSpc>
            </a:pPr>
            <a:r>
              <a:rPr lang="fr-FR" altLang="fr-FR" sz="2400" dirty="0">
                <a:ea typeface="ＭＳ Ｐゴシック" panose="020B0600070205080204" pitchFamily="34" charset="-128"/>
              </a:rPr>
              <a:t>Certains éléments de la culture peuvent être partie intégrante des facteurs de différenciation stratégique. </a:t>
            </a:r>
          </a:p>
          <a:p>
            <a:pPr>
              <a:lnSpc>
                <a:spcPct val="100000"/>
              </a:lnSpc>
              <a:buFontTx/>
              <a:buNone/>
            </a:pPr>
            <a:endParaRPr lang="fr-FR" altLang="fr-FR" sz="2400" dirty="0">
              <a:ea typeface="ＭＳ Ｐゴシック" panose="020B0600070205080204" pitchFamily="34" charset="-128"/>
            </a:endParaRPr>
          </a:p>
          <a:p>
            <a:pPr>
              <a:lnSpc>
                <a:spcPct val="100000"/>
              </a:lnSpc>
            </a:pPr>
            <a:r>
              <a:rPr lang="fr-FR" altLang="fr-FR" sz="2400" dirty="0">
                <a:ea typeface="ＭＳ Ｐゴシック" panose="020B0600070205080204" pitchFamily="34" charset="-128"/>
              </a:rPr>
              <a:t>Ces traits culturels sont constitutifs de la capacité́ stratégique de l'</a:t>
            </a:r>
            <a:r>
              <a:rPr lang="fr-FR" altLang="ja-JP" sz="2400" dirty="0">
                <a:ea typeface="ＭＳ Ｐゴシック" panose="020B0600070205080204" pitchFamily="34" charset="-128"/>
              </a:rPr>
              <a:t>entreprise. </a:t>
            </a:r>
          </a:p>
          <a:p>
            <a:pPr>
              <a:lnSpc>
                <a:spcPct val="100000"/>
              </a:lnSpc>
              <a:buFontTx/>
              <a:buNone/>
            </a:pPr>
            <a:endParaRPr lang="fr-FR" altLang="fr-FR" sz="2400"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F0335AF8-A0D9-B948-8414-B5E8EF64A8B9}"/>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4E3AB559-E809-CD42-B269-A03770E38F0F}"/>
              </a:ext>
            </a:extLst>
          </p:cNvPr>
          <p:cNvSpPr>
            <a:spLocks noGrp="1"/>
          </p:cNvSpPr>
          <p:nvPr>
            <p:ph type="sldNum" sz="quarter" idx="12"/>
          </p:nvPr>
        </p:nvSpPr>
        <p:spPr/>
        <p:txBody>
          <a:bodyPr/>
          <a:lstStyle/>
          <a:p>
            <a:fld id="{6D1A6996-9A38-354D-9398-FBE9F4077E8B}" type="slidenum">
              <a:rPr lang="fr-FR" smtClean="0"/>
              <a:t>195</a:t>
            </a:fld>
            <a:endParaRPr lang="fr-FR"/>
          </a:p>
        </p:txBody>
      </p:sp>
    </p:spTree>
    <p:extLst>
      <p:ext uri="{BB962C8B-B14F-4D97-AF65-F5344CB8AC3E}">
        <p14:creationId xmlns:p14="http://schemas.microsoft.com/office/powerpoint/2010/main" val="53904277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itre 1">
            <a:extLst>
              <a:ext uri="{FF2B5EF4-FFF2-40B4-BE49-F238E27FC236}">
                <a16:creationId xmlns:a16="http://schemas.microsoft.com/office/drawing/2014/main" id="{83DACBE5-1A1C-634E-B513-977BBE822B3D}"/>
              </a:ext>
            </a:extLst>
          </p:cNvPr>
          <p:cNvSpPr>
            <a:spLocks noGrp="1" noChangeArrowheads="1"/>
          </p:cNvSpPr>
          <p:nvPr>
            <p:ph type="title"/>
          </p:nvPr>
        </p:nvSpPr>
        <p:spPr>
          <a:xfrm>
            <a:off x="1981200" y="544513"/>
            <a:ext cx="8229600" cy="1371600"/>
          </a:xfrm>
        </p:spPr>
        <p:txBody>
          <a:bodyPr>
            <a:normAutofit fontScale="90000"/>
          </a:bodyPr>
          <a:lstStyle/>
          <a:p>
            <a:r>
              <a:rPr lang="fr-FR" altLang="fr-FR" sz="4800" baseline="30000">
                <a:ea typeface="ＭＳ Ｐゴシック" panose="020B0600070205080204" pitchFamily="34" charset="-128"/>
              </a:rPr>
              <a:t>Les influences de la culture sur la stratégie</a:t>
            </a:r>
            <a:br>
              <a:rPr lang="fr-FR" altLang="fr-FR" sz="4800" baseline="30000">
                <a:ea typeface="ＭＳ Ｐゴシック" panose="020B0600070205080204" pitchFamily="34" charset="-128"/>
              </a:rPr>
            </a:br>
            <a:r>
              <a:rPr lang="fr-FR" altLang="fr-FR" sz="3200" b="1">
                <a:ea typeface="ＭＳ Ｐゴシック" panose="020B0600070205080204" pitchFamily="34" charset="-128"/>
              </a:rPr>
              <a:t>Influence négative</a:t>
            </a:r>
            <a:br>
              <a:rPr lang="fr-FR" altLang="fr-FR" sz="3600">
                <a:ea typeface="ＭＳ Ｐゴシック" panose="020B0600070205080204" pitchFamily="34" charset="-128"/>
              </a:rPr>
            </a:br>
            <a:endParaRPr lang="fr-FR" altLang="fr-FR" sz="4800">
              <a:ea typeface="ＭＳ Ｐゴシック" panose="020B0600070205080204" pitchFamily="34" charset="-128"/>
            </a:endParaRPr>
          </a:p>
        </p:txBody>
      </p:sp>
      <p:sp>
        <p:nvSpPr>
          <p:cNvPr id="188418" name="Espace réservé du contenu 2">
            <a:extLst>
              <a:ext uri="{FF2B5EF4-FFF2-40B4-BE49-F238E27FC236}">
                <a16:creationId xmlns:a16="http://schemas.microsoft.com/office/drawing/2014/main" id="{DD8CFCA3-C1D6-DF44-885F-A5B1BE2ACEF6}"/>
              </a:ext>
            </a:extLst>
          </p:cNvPr>
          <p:cNvSpPr>
            <a:spLocks noGrp="1" noChangeArrowheads="1"/>
          </p:cNvSpPr>
          <p:nvPr>
            <p:ph idx="1"/>
          </p:nvPr>
        </p:nvSpPr>
        <p:spPr>
          <a:xfrm>
            <a:off x="838200" y="2085659"/>
            <a:ext cx="10713720" cy="3875404"/>
          </a:xfrm>
        </p:spPr>
        <p:txBody>
          <a:bodyPr>
            <a:normAutofit lnSpcReduction="10000"/>
          </a:bodyPr>
          <a:lstStyle/>
          <a:p>
            <a:pPr>
              <a:buFontTx/>
              <a:buNone/>
            </a:pPr>
            <a:r>
              <a:rPr lang="fr-FR" altLang="fr-FR" sz="2400" dirty="0">
                <a:ea typeface="ＭＳ Ｐゴシック" panose="020B0600070205080204" pitchFamily="34" charset="-128"/>
              </a:rPr>
              <a:t>Ces sont les freins liés à la culture:</a:t>
            </a:r>
          </a:p>
          <a:p>
            <a:r>
              <a:rPr lang="fr-FR" altLang="fr-FR" sz="2400" dirty="0">
                <a:ea typeface="ＭＳ Ｐゴシック" panose="020B0600070205080204" pitchFamily="34" charset="-128"/>
              </a:rPr>
              <a:t>Les organisations peuvent être captives de leur culture et se relever incapables d’</a:t>
            </a:r>
            <a:r>
              <a:rPr lang="fr-FR" altLang="ja-JP" sz="2400" dirty="0">
                <a:ea typeface="ＭＳ Ｐゴシック" panose="020B0600070205080204" pitchFamily="34" charset="-128"/>
              </a:rPr>
              <a:t>élaborer des stratégies qui la contredisent.</a:t>
            </a:r>
          </a:p>
          <a:p>
            <a:endParaRPr lang="fr-FR" altLang="fr-FR" sz="2400" dirty="0">
              <a:ea typeface="ＭＳ Ｐゴシック" panose="020B0600070205080204" pitchFamily="34" charset="-128"/>
            </a:endParaRPr>
          </a:p>
          <a:p>
            <a:r>
              <a:rPr lang="fr-FR" altLang="fr-FR" sz="2400" dirty="0">
                <a:ea typeface="ＭＳ Ｐゴシック" panose="020B0600070205080204" pitchFamily="34" charset="-128"/>
              </a:rPr>
              <a:t>Dans un environnement changeant, l’</a:t>
            </a:r>
            <a:r>
              <a:rPr lang="fr-FR" altLang="ja-JP" sz="2400" dirty="0">
                <a:ea typeface="ＭＳ Ｐゴシック" panose="020B0600070205080204" pitchFamily="34" charset="-128"/>
              </a:rPr>
              <a:t>entreprise peut évaluer la situation au travers de sa culture et être incapable d’évoluer.</a:t>
            </a:r>
          </a:p>
          <a:p>
            <a:endParaRPr lang="fr-FR" altLang="fr-FR" sz="2400" dirty="0">
              <a:ea typeface="ＭＳ Ｐゴシック" panose="020B0600070205080204" pitchFamily="34" charset="-128"/>
            </a:endParaRPr>
          </a:p>
          <a:p>
            <a:r>
              <a:rPr lang="fr-FR" altLang="fr-FR" sz="2400" dirty="0">
                <a:ea typeface="ＭＳ Ｐゴシック" panose="020B0600070205080204" pitchFamily="34" charset="-128"/>
              </a:rPr>
              <a:t>Même si les personnes acceptent intellectuellement la nécessité d’</a:t>
            </a:r>
            <a:r>
              <a:rPr lang="fr-FR" altLang="ja-JP" sz="2400" dirty="0">
                <a:ea typeface="ＭＳ Ｐゴシック" panose="020B0600070205080204" pitchFamily="34" charset="-128"/>
              </a:rPr>
              <a:t>un changement culturel, la mise en pratique peut rester problématique.</a:t>
            </a:r>
          </a:p>
          <a:p>
            <a:pPr>
              <a:buFontTx/>
              <a:buNone/>
            </a:pPr>
            <a:r>
              <a:rPr lang="fr-FR" altLang="fr-FR" sz="2400" dirty="0">
                <a:ea typeface="ＭＳ Ｐゴシック" panose="020B0600070205080204" pitchFamily="34" charset="-128"/>
              </a:rPr>
              <a:t>  </a:t>
            </a:r>
          </a:p>
        </p:txBody>
      </p:sp>
      <p:sp>
        <p:nvSpPr>
          <p:cNvPr id="2" name="Espace réservé de la date 1">
            <a:extLst>
              <a:ext uri="{FF2B5EF4-FFF2-40B4-BE49-F238E27FC236}">
                <a16:creationId xmlns:a16="http://schemas.microsoft.com/office/drawing/2014/main" id="{28943188-DA84-5948-ACA9-C557F41BF8C1}"/>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E3DA44FA-7EE2-904D-955D-45697763F534}"/>
              </a:ext>
            </a:extLst>
          </p:cNvPr>
          <p:cNvSpPr>
            <a:spLocks noGrp="1"/>
          </p:cNvSpPr>
          <p:nvPr>
            <p:ph type="sldNum" sz="quarter" idx="12"/>
          </p:nvPr>
        </p:nvSpPr>
        <p:spPr/>
        <p:txBody>
          <a:bodyPr/>
          <a:lstStyle/>
          <a:p>
            <a:fld id="{6D1A6996-9A38-354D-9398-FBE9F4077E8B}" type="slidenum">
              <a:rPr lang="fr-FR" smtClean="0"/>
              <a:t>196</a:t>
            </a:fld>
            <a:endParaRPr lang="fr-FR"/>
          </a:p>
        </p:txBody>
      </p:sp>
    </p:spTree>
    <p:extLst>
      <p:ext uri="{BB962C8B-B14F-4D97-AF65-F5344CB8AC3E}">
        <p14:creationId xmlns:p14="http://schemas.microsoft.com/office/powerpoint/2010/main" val="427526190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Titre 1">
            <a:extLst>
              <a:ext uri="{FF2B5EF4-FFF2-40B4-BE49-F238E27FC236}">
                <a16:creationId xmlns:a16="http://schemas.microsoft.com/office/drawing/2014/main" id="{EE7503F6-699C-454C-A0FC-FD46B56AB794}"/>
              </a:ext>
            </a:extLst>
          </p:cNvPr>
          <p:cNvSpPr>
            <a:spLocks noGrp="1" noChangeArrowheads="1"/>
          </p:cNvSpPr>
          <p:nvPr>
            <p:ph type="title"/>
          </p:nvPr>
        </p:nvSpPr>
        <p:spPr>
          <a:xfrm>
            <a:off x="838200" y="228600"/>
            <a:ext cx="10972800" cy="1371600"/>
          </a:xfrm>
        </p:spPr>
        <p:txBody>
          <a:bodyPr>
            <a:normAutofit fontScale="90000"/>
          </a:bodyPr>
          <a:lstStyle/>
          <a:p>
            <a:r>
              <a:rPr lang="fr-FR" altLang="fr-FR" sz="4800" baseline="30000" dirty="0">
                <a:ea typeface="ＭＳ Ｐゴシック" panose="020B0600070205080204" pitchFamily="34" charset="-128"/>
              </a:rPr>
              <a:t>Les influences de la culture sur la stratégie</a:t>
            </a:r>
            <a:r>
              <a:rPr lang="fr-FR" altLang="fr-FR" sz="4800" dirty="0">
                <a:ea typeface="ＭＳ Ｐゴシック" panose="020B0600070205080204" pitchFamily="34" charset="-128"/>
              </a:rPr>
              <a:t> </a:t>
            </a:r>
            <a:br>
              <a:rPr lang="fr-FR" altLang="fr-FR" sz="4800" dirty="0">
                <a:ea typeface="ＭＳ Ｐゴシック" panose="020B0600070205080204" pitchFamily="34" charset="-128"/>
              </a:rPr>
            </a:br>
            <a:r>
              <a:rPr lang="fr-FR" altLang="fr-FR" sz="4800" dirty="0">
                <a:ea typeface="ＭＳ Ｐゴシック" panose="020B0600070205080204" pitchFamily="34" charset="-128"/>
              </a:rPr>
              <a:t>Quand </a:t>
            </a:r>
            <a:r>
              <a:rPr lang="fr-FR" altLang="fr-FR" dirty="0">
                <a:ea typeface="ＭＳ Ｐゴシック" panose="020B0600070205080204" pitchFamily="34" charset="-128"/>
              </a:rPr>
              <a:t>travailler ce sujet?</a:t>
            </a:r>
            <a:endParaRPr lang="fr-FR" altLang="fr-FR" sz="4800" dirty="0">
              <a:ea typeface="ＭＳ Ｐゴシック" panose="020B0600070205080204" pitchFamily="34" charset="-128"/>
            </a:endParaRPr>
          </a:p>
        </p:txBody>
      </p:sp>
      <p:sp>
        <p:nvSpPr>
          <p:cNvPr id="189442" name="Signalisation droite 6">
            <a:extLst>
              <a:ext uri="{FF2B5EF4-FFF2-40B4-BE49-F238E27FC236}">
                <a16:creationId xmlns:a16="http://schemas.microsoft.com/office/drawing/2014/main" id="{80B85EDF-6C15-E746-96FD-2CA276193916}"/>
              </a:ext>
            </a:extLst>
          </p:cNvPr>
          <p:cNvSpPr>
            <a:spLocks noChangeArrowheads="1"/>
          </p:cNvSpPr>
          <p:nvPr/>
        </p:nvSpPr>
        <p:spPr bwMode="auto">
          <a:xfrm>
            <a:off x="1676400" y="2151064"/>
            <a:ext cx="2209800" cy="1049337"/>
          </a:xfrm>
          <a:prstGeom prst="homePlate">
            <a:avLst>
              <a:gd name="adj" fmla="val 49996"/>
            </a:avLst>
          </a:prstGeom>
          <a:solidFill>
            <a:srgbClr val="3366FF"/>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fr-FR" altLang="fr-FR" sz="1600"/>
          </a:p>
          <a:p>
            <a:pPr algn="ctr" eaLnBrk="1" hangingPunct="1">
              <a:spcBef>
                <a:spcPct val="0"/>
              </a:spcBef>
              <a:buFontTx/>
              <a:buNone/>
            </a:pPr>
            <a:r>
              <a:rPr lang="fr-FR" altLang="fr-FR" sz="1600"/>
              <a:t>Culture organisationnelle</a:t>
            </a:r>
          </a:p>
        </p:txBody>
      </p:sp>
      <p:sp>
        <p:nvSpPr>
          <p:cNvPr id="189443" name="Signalisation droite 7">
            <a:extLst>
              <a:ext uri="{FF2B5EF4-FFF2-40B4-BE49-F238E27FC236}">
                <a16:creationId xmlns:a16="http://schemas.microsoft.com/office/drawing/2014/main" id="{18699156-9D46-AB44-A8C7-ADA8E6DC1849}"/>
              </a:ext>
            </a:extLst>
          </p:cNvPr>
          <p:cNvSpPr>
            <a:spLocks noChangeArrowheads="1"/>
          </p:cNvSpPr>
          <p:nvPr/>
        </p:nvSpPr>
        <p:spPr bwMode="auto">
          <a:xfrm>
            <a:off x="4038600" y="2133600"/>
            <a:ext cx="2209800" cy="1049338"/>
          </a:xfrm>
          <a:prstGeom prst="homePlate">
            <a:avLst>
              <a:gd name="adj" fmla="val 49996"/>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fr-FR" altLang="fr-FR" sz="1600"/>
          </a:p>
          <a:p>
            <a:pPr algn="ctr" eaLnBrk="1" hangingPunct="1">
              <a:spcBef>
                <a:spcPct val="0"/>
              </a:spcBef>
              <a:buFontTx/>
              <a:buNone/>
            </a:pPr>
            <a:r>
              <a:rPr lang="fr-FR" altLang="fr-FR" sz="1600"/>
              <a:t>Élaboration de </a:t>
            </a:r>
          </a:p>
          <a:p>
            <a:pPr algn="ctr" eaLnBrk="1" hangingPunct="1">
              <a:spcBef>
                <a:spcPct val="0"/>
              </a:spcBef>
              <a:buFontTx/>
              <a:buNone/>
            </a:pPr>
            <a:r>
              <a:rPr lang="fr-FR" altLang="fr-FR" sz="1600"/>
              <a:t>la stratégie</a:t>
            </a:r>
          </a:p>
        </p:txBody>
      </p:sp>
      <p:sp>
        <p:nvSpPr>
          <p:cNvPr id="189444" name="Signalisation droite 8">
            <a:extLst>
              <a:ext uri="{FF2B5EF4-FFF2-40B4-BE49-F238E27FC236}">
                <a16:creationId xmlns:a16="http://schemas.microsoft.com/office/drawing/2014/main" id="{0DAA0A26-94C2-4A43-941B-0634AA830068}"/>
              </a:ext>
            </a:extLst>
          </p:cNvPr>
          <p:cNvSpPr>
            <a:spLocks noChangeArrowheads="1"/>
          </p:cNvSpPr>
          <p:nvPr/>
        </p:nvSpPr>
        <p:spPr bwMode="auto">
          <a:xfrm>
            <a:off x="6388100" y="2151064"/>
            <a:ext cx="1841500" cy="1049337"/>
          </a:xfrm>
          <a:prstGeom prst="homePlate">
            <a:avLst>
              <a:gd name="adj" fmla="val 49999"/>
            </a:avLst>
          </a:prstGeom>
          <a:solidFill>
            <a:srgbClr val="008000"/>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fr-FR" altLang="fr-FR" sz="1600">
              <a:solidFill>
                <a:srgbClr val="FFFFFF"/>
              </a:solidFill>
            </a:endParaRPr>
          </a:p>
          <a:p>
            <a:pPr algn="ctr" eaLnBrk="1" hangingPunct="1">
              <a:spcBef>
                <a:spcPct val="0"/>
              </a:spcBef>
              <a:buFontTx/>
              <a:buNone/>
            </a:pPr>
            <a:r>
              <a:rPr lang="fr-FR" altLang="fr-FR" sz="1600">
                <a:solidFill>
                  <a:srgbClr val="FFFFFF"/>
                </a:solidFill>
              </a:rPr>
              <a:t>Déploiement</a:t>
            </a:r>
          </a:p>
        </p:txBody>
      </p:sp>
      <p:sp>
        <p:nvSpPr>
          <p:cNvPr id="189445" name="Signalisation droite 9">
            <a:extLst>
              <a:ext uri="{FF2B5EF4-FFF2-40B4-BE49-F238E27FC236}">
                <a16:creationId xmlns:a16="http://schemas.microsoft.com/office/drawing/2014/main" id="{CA3675D4-A888-0C45-A995-10365C726A15}"/>
              </a:ext>
            </a:extLst>
          </p:cNvPr>
          <p:cNvSpPr>
            <a:spLocks noChangeArrowheads="1"/>
          </p:cNvSpPr>
          <p:nvPr/>
        </p:nvSpPr>
        <p:spPr bwMode="auto">
          <a:xfrm>
            <a:off x="8534401" y="2125664"/>
            <a:ext cx="1789113" cy="1049337"/>
          </a:xfrm>
          <a:prstGeom prst="homePlate">
            <a:avLst>
              <a:gd name="adj" fmla="val 50005"/>
            </a:avLst>
          </a:prstGeom>
          <a:solidFill>
            <a:srgbClr val="FF6600"/>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fr-FR" altLang="fr-FR" sz="1600"/>
          </a:p>
          <a:p>
            <a:pPr algn="ctr" eaLnBrk="1" hangingPunct="1">
              <a:spcBef>
                <a:spcPct val="0"/>
              </a:spcBef>
              <a:buFontTx/>
              <a:buNone/>
            </a:pPr>
            <a:r>
              <a:rPr lang="fr-FR" altLang="fr-FR" sz="1600"/>
              <a:t>Performance</a:t>
            </a:r>
          </a:p>
        </p:txBody>
      </p:sp>
      <p:sp>
        <p:nvSpPr>
          <p:cNvPr id="11" name="Rectangle 10">
            <a:extLst>
              <a:ext uri="{FF2B5EF4-FFF2-40B4-BE49-F238E27FC236}">
                <a16:creationId xmlns:a16="http://schemas.microsoft.com/office/drawing/2014/main" id="{E537AAD0-3ED1-9346-B5BF-9BE111E531E6}"/>
              </a:ext>
            </a:extLst>
          </p:cNvPr>
          <p:cNvSpPr>
            <a:spLocks noChangeArrowheads="1"/>
          </p:cNvSpPr>
          <p:nvPr/>
        </p:nvSpPr>
        <p:spPr bwMode="auto">
          <a:xfrm>
            <a:off x="1676400" y="5257800"/>
            <a:ext cx="1828800" cy="914400"/>
          </a:xfrm>
          <a:prstGeom prst="rect">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a:t>Etape 3: changer la culture</a:t>
            </a:r>
          </a:p>
        </p:txBody>
      </p:sp>
      <p:sp>
        <p:nvSpPr>
          <p:cNvPr id="12" name="Rectangle 11">
            <a:extLst>
              <a:ext uri="{FF2B5EF4-FFF2-40B4-BE49-F238E27FC236}">
                <a16:creationId xmlns:a16="http://schemas.microsoft.com/office/drawing/2014/main" id="{1531F1E9-F1B1-1F42-A1D3-C7F2DEA24F9B}"/>
              </a:ext>
            </a:extLst>
          </p:cNvPr>
          <p:cNvSpPr>
            <a:spLocks noChangeArrowheads="1"/>
          </p:cNvSpPr>
          <p:nvPr/>
        </p:nvSpPr>
        <p:spPr bwMode="auto">
          <a:xfrm>
            <a:off x="3657600" y="4343400"/>
            <a:ext cx="2209800" cy="914400"/>
          </a:xfrm>
          <a:prstGeom prst="rect">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a:t>Etape 2:</a:t>
            </a:r>
          </a:p>
          <a:p>
            <a:pPr algn="ctr" eaLnBrk="1" hangingPunct="1">
              <a:spcBef>
                <a:spcPct val="0"/>
              </a:spcBef>
              <a:buFontTx/>
              <a:buNone/>
            </a:pPr>
            <a:r>
              <a:rPr lang="fr-FR" altLang="fr-FR" sz="1800"/>
              <a:t>élaborer une nouvelle stratégie</a:t>
            </a:r>
          </a:p>
        </p:txBody>
      </p:sp>
      <p:sp>
        <p:nvSpPr>
          <p:cNvPr id="13" name="Rectangle 12">
            <a:extLst>
              <a:ext uri="{FF2B5EF4-FFF2-40B4-BE49-F238E27FC236}">
                <a16:creationId xmlns:a16="http://schemas.microsoft.com/office/drawing/2014/main" id="{BD0222C0-166A-A04B-A46B-AC951CB0A2B5}"/>
              </a:ext>
            </a:extLst>
          </p:cNvPr>
          <p:cNvSpPr>
            <a:spLocks noChangeArrowheads="1"/>
          </p:cNvSpPr>
          <p:nvPr/>
        </p:nvSpPr>
        <p:spPr bwMode="auto">
          <a:xfrm>
            <a:off x="6096000" y="3581400"/>
            <a:ext cx="1524000" cy="685800"/>
          </a:xfrm>
          <a:prstGeom prst="rect">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a:t>Etape 1:</a:t>
            </a:r>
          </a:p>
          <a:p>
            <a:pPr algn="ctr" eaLnBrk="1" hangingPunct="1">
              <a:spcBef>
                <a:spcPct val="0"/>
              </a:spcBef>
              <a:buFontTx/>
              <a:buNone/>
            </a:pPr>
            <a:r>
              <a:rPr lang="fr-FR" altLang="fr-FR" sz="1800"/>
              <a:t>contrôler</a:t>
            </a:r>
          </a:p>
        </p:txBody>
      </p:sp>
      <p:sp>
        <p:nvSpPr>
          <p:cNvPr id="14" name="Ellipse 13">
            <a:extLst>
              <a:ext uri="{FF2B5EF4-FFF2-40B4-BE49-F238E27FC236}">
                <a16:creationId xmlns:a16="http://schemas.microsoft.com/office/drawing/2014/main" id="{5EA89A12-CA11-7944-9C44-BEDF31E2B87C}"/>
              </a:ext>
            </a:extLst>
          </p:cNvPr>
          <p:cNvSpPr>
            <a:spLocks noChangeArrowheads="1"/>
          </p:cNvSpPr>
          <p:nvPr/>
        </p:nvSpPr>
        <p:spPr bwMode="auto">
          <a:xfrm>
            <a:off x="8153400" y="3505200"/>
            <a:ext cx="2362200" cy="990600"/>
          </a:xfrm>
          <a:prstGeom prst="ellipse">
            <a:avLst/>
          </a:prstGeom>
          <a:solidFill>
            <a:srgbClr val="FF0000"/>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600">
                <a:solidFill>
                  <a:schemeClr val="bg1"/>
                </a:solidFill>
              </a:rPr>
              <a:t>Si insatisfaisante</a:t>
            </a:r>
          </a:p>
        </p:txBody>
      </p:sp>
      <p:cxnSp>
        <p:nvCxnSpPr>
          <p:cNvPr id="189450" name="Connecteur droit 20">
            <a:extLst>
              <a:ext uri="{FF2B5EF4-FFF2-40B4-BE49-F238E27FC236}">
                <a16:creationId xmlns:a16="http://schemas.microsoft.com/office/drawing/2014/main" id="{1DC4104E-9EF0-534C-ADB1-CB924A2F555F}"/>
              </a:ext>
            </a:extLst>
          </p:cNvPr>
          <p:cNvCxnSpPr>
            <a:cxnSpLocks noChangeShapeType="1"/>
          </p:cNvCxnSpPr>
          <p:nvPr/>
        </p:nvCxnSpPr>
        <p:spPr bwMode="auto">
          <a:xfrm>
            <a:off x="3505200" y="5836284"/>
            <a:ext cx="5937250" cy="158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89451" name="Connecteur droit 22">
            <a:extLst>
              <a:ext uri="{FF2B5EF4-FFF2-40B4-BE49-F238E27FC236}">
                <a16:creationId xmlns:a16="http://schemas.microsoft.com/office/drawing/2014/main" id="{58701837-43D0-DE40-B51C-A7CAE4C65A5B}"/>
              </a:ext>
            </a:extLst>
          </p:cNvPr>
          <p:cNvCxnSpPr>
            <a:cxnSpLocks noChangeShapeType="1"/>
          </p:cNvCxnSpPr>
          <p:nvPr/>
        </p:nvCxnSpPr>
        <p:spPr bwMode="auto">
          <a:xfrm rot="5400000">
            <a:off x="8801894" y="5142706"/>
            <a:ext cx="1295400"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89452" name="Connecteur droit 27">
            <a:extLst>
              <a:ext uri="{FF2B5EF4-FFF2-40B4-BE49-F238E27FC236}">
                <a16:creationId xmlns:a16="http://schemas.microsoft.com/office/drawing/2014/main" id="{7F568074-DF2D-E64D-ABCD-3AF8BBD808EA}"/>
              </a:ext>
            </a:extLst>
          </p:cNvPr>
          <p:cNvCxnSpPr>
            <a:cxnSpLocks noChangeShapeType="1"/>
          </p:cNvCxnSpPr>
          <p:nvPr/>
        </p:nvCxnSpPr>
        <p:spPr bwMode="auto">
          <a:xfrm rot="5400000" flipH="1" flipV="1">
            <a:off x="9221788" y="3352800"/>
            <a:ext cx="303212"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89453" name="Connecteur droit avec flèche 30">
            <a:extLst>
              <a:ext uri="{FF2B5EF4-FFF2-40B4-BE49-F238E27FC236}">
                <a16:creationId xmlns:a16="http://schemas.microsoft.com/office/drawing/2014/main" id="{A6263269-235A-3340-BE51-D4CDAB895FD2}"/>
              </a:ext>
            </a:extLst>
          </p:cNvPr>
          <p:cNvCxnSpPr>
            <a:cxnSpLocks noChangeShapeType="1"/>
            <a:stCxn id="14" idx="2"/>
            <a:endCxn id="13" idx="3"/>
          </p:cNvCxnSpPr>
          <p:nvPr/>
        </p:nvCxnSpPr>
        <p:spPr bwMode="auto">
          <a:xfrm rot="10800000">
            <a:off x="7620000" y="3924300"/>
            <a:ext cx="533400" cy="76200"/>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9454" name="Connecteur droit avec flèche 34">
            <a:extLst>
              <a:ext uri="{FF2B5EF4-FFF2-40B4-BE49-F238E27FC236}">
                <a16:creationId xmlns:a16="http://schemas.microsoft.com/office/drawing/2014/main" id="{01C7DF23-F41D-BD47-857A-712D0C06958E}"/>
              </a:ext>
            </a:extLst>
          </p:cNvPr>
          <p:cNvCxnSpPr>
            <a:cxnSpLocks noChangeShapeType="1"/>
          </p:cNvCxnSpPr>
          <p:nvPr/>
        </p:nvCxnSpPr>
        <p:spPr bwMode="auto">
          <a:xfrm rot="10800000">
            <a:off x="5943600" y="4724400"/>
            <a:ext cx="3505200" cy="1588"/>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9455" name="Connecteur droit avec flèche 36">
            <a:extLst>
              <a:ext uri="{FF2B5EF4-FFF2-40B4-BE49-F238E27FC236}">
                <a16:creationId xmlns:a16="http://schemas.microsoft.com/office/drawing/2014/main" id="{3CC7C071-4675-E44D-98B6-B1EC17736E81}"/>
              </a:ext>
            </a:extLst>
          </p:cNvPr>
          <p:cNvCxnSpPr>
            <a:cxnSpLocks noChangeShapeType="1"/>
            <a:stCxn id="11" idx="0"/>
          </p:cNvCxnSpPr>
          <p:nvPr/>
        </p:nvCxnSpPr>
        <p:spPr bwMode="auto">
          <a:xfrm rot="5400000" flipH="1" flipV="1">
            <a:off x="1600201" y="4267201"/>
            <a:ext cx="1981200" cy="3175"/>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9456" name="Connecteur droit avec flèche 41">
            <a:extLst>
              <a:ext uri="{FF2B5EF4-FFF2-40B4-BE49-F238E27FC236}">
                <a16:creationId xmlns:a16="http://schemas.microsoft.com/office/drawing/2014/main" id="{FDBE99D8-26E6-0845-A275-C556942FC733}"/>
              </a:ext>
            </a:extLst>
          </p:cNvPr>
          <p:cNvCxnSpPr>
            <a:cxnSpLocks noChangeShapeType="1"/>
          </p:cNvCxnSpPr>
          <p:nvPr/>
        </p:nvCxnSpPr>
        <p:spPr bwMode="auto">
          <a:xfrm rot="5400000" flipH="1" flipV="1">
            <a:off x="4343401" y="3810001"/>
            <a:ext cx="1066800" cy="3175"/>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9457" name="Connecteur droit avec flèche 44">
            <a:extLst>
              <a:ext uri="{FF2B5EF4-FFF2-40B4-BE49-F238E27FC236}">
                <a16:creationId xmlns:a16="http://schemas.microsoft.com/office/drawing/2014/main" id="{D468899B-E00D-874D-AE12-D9FF72D7709B}"/>
              </a:ext>
            </a:extLst>
          </p:cNvPr>
          <p:cNvCxnSpPr>
            <a:cxnSpLocks noChangeShapeType="1"/>
          </p:cNvCxnSpPr>
          <p:nvPr/>
        </p:nvCxnSpPr>
        <p:spPr bwMode="auto">
          <a:xfrm rot="5400000" flipH="1" flipV="1">
            <a:off x="6934201" y="3429001"/>
            <a:ext cx="304800" cy="3175"/>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 name="Espace réservé de la date 1">
            <a:extLst>
              <a:ext uri="{FF2B5EF4-FFF2-40B4-BE49-F238E27FC236}">
                <a16:creationId xmlns:a16="http://schemas.microsoft.com/office/drawing/2014/main" id="{F5A53D11-1DE6-3243-A1EC-7AB959FF8603}"/>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58494390-F807-D549-878E-C454B5C0284F}"/>
              </a:ext>
            </a:extLst>
          </p:cNvPr>
          <p:cNvSpPr>
            <a:spLocks noGrp="1"/>
          </p:cNvSpPr>
          <p:nvPr>
            <p:ph type="sldNum" sz="quarter" idx="12"/>
          </p:nvPr>
        </p:nvSpPr>
        <p:spPr/>
        <p:txBody>
          <a:bodyPr/>
          <a:lstStyle/>
          <a:p>
            <a:fld id="{6D1A6996-9A38-354D-9398-FBE9F4077E8B}" type="slidenum">
              <a:rPr lang="fr-FR" smtClean="0"/>
              <a:t>197</a:t>
            </a:fld>
            <a:endParaRPr lang="fr-FR"/>
          </a:p>
        </p:txBody>
      </p:sp>
    </p:spTree>
    <p:extLst>
      <p:ext uri="{BB962C8B-B14F-4D97-AF65-F5344CB8AC3E}">
        <p14:creationId xmlns:p14="http://schemas.microsoft.com/office/powerpoint/2010/main" val="1860483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itre 1">
            <a:extLst>
              <a:ext uri="{FF2B5EF4-FFF2-40B4-BE49-F238E27FC236}">
                <a16:creationId xmlns:a16="http://schemas.microsoft.com/office/drawing/2014/main" id="{299B22E0-B166-A64D-B3FA-A57E61CDF1F4}"/>
              </a:ext>
            </a:extLst>
          </p:cNvPr>
          <p:cNvSpPr>
            <a:spLocks noGrp="1" noChangeArrowheads="1"/>
          </p:cNvSpPr>
          <p:nvPr>
            <p:ph type="title"/>
          </p:nvPr>
        </p:nvSpPr>
        <p:spPr>
          <a:xfrm>
            <a:off x="609600" y="228600"/>
            <a:ext cx="10469880" cy="1143000"/>
          </a:xfrm>
        </p:spPr>
        <p:txBody>
          <a:bodyPr>
            <a:normAutofit fontScale="90000"/>
          </a:bodyPr>
          <a:lstStyle/>
          <a:p>
            <a:r>
              <a:rPr lang="fr-FR" altLang="fr-FR" baseline="30000" dirty="0">
                <a:ea typeface="ＭＳ Ｐゴシック" panose="020B0600070205080204" pitchFamily="34" charset="-128"/>
              </a:rPr>
              <a:t>Les influences de la culture sur la stratégie</a:t>
            </a:r>
            <a:r>
              <a:rPr lang="fr-FR" altLang="fr-FR" dirty="0">
                <a:ea typeface="ＭＳ Ｐゴシック" panose="020B0600070205080204" pitchFamily="34" charset="-128"/>
              </a:rPr>
              <a:t> </a:t>
            </a:r>
            <a:br>
              <a:rPr lang="fr-FR" altLang="fr-FR" dirty="0">
                <a:ea typeface="ＭＳ Ｐゴシック" panose="020B0600070205080204" pitchFamily="34" charset="-128"/>
              </a:rPr>
            </a:br>
            <a:r>
              <a:rPr lang="fr-FR" altLang="fr-FR" dirty="0">
                <a:ea typeface="ＭＳ Ｐゴシック" panose="020B0600070205080204" pitchFamily="34" charset="-128"/>
              </a:rPr>
              <a:t>Les quatre phases</a:t>
            </a:r>
          </a:p>
        </p:txBody>
      </p:sp>
      <p:sp>
        <p:nvSpPr>
          <p:cNvPr id="190466" name="Espace réservé du contenu 2">
            <a:extLst>
              <a:ext uri="{FF2B5EF4-FFF2-40B4-BE49-F238E27FC236}">
                <a16:creationId xmlns:a16="http://schemas.microsoft.com/office/drawing/2014/main" id="{D77A22F4-894A-C54E-B2F3-83A72078452C}"/>
              </a:ext>
            </a:extLst>
          </p:cNvPr>
          <p:cNvSpPr>
            <a:spLocks noGrp="1" noChangeArrowheads="1"/>
          </p:cNvSpPr>
          <p:nvPr>
            <p:ph idx="1"/>
          </p:nvPr>
        </p:nvSpPr>
        <p:spPr>
          <a:xfrm>
            <a:off x="137160" y="1950720"/>
            <a:ext cx="11582400" cy="4114800"/>
          </a:xfrm>
        </p:spPr>
        <p:txBody>
          <a:bodyPr>
            <a:normAutofit/>
          </a:bodyPr>
          <a:lstStyle/>
          <a:p>
            <a:pPr marL="0" indent="0">
              <a:lnSpc>
                <a:spcPct val="100000"/>
              </a:lnSpc>
              <a:buSzPct val="100000"/>
              <a:buNone/>
            </a:pPr>
            <a:r>
              <a:rPr lang="fr-FR" altLang="fr-FR" sz="3600" baseline="30000" dirty="0">
                <a:latin typeface="Calibri" panose="020F0502020204030204" pitchFamily="34" charset="0"/>
                <a:ea typeface="ＭＳ Ｐゴシック" panose="020B0600070205080204" pitchFamily="34" charset="-128"/>
                <a:cs typeface="Calibri" panose="020F0502020204030204" pitchFamily="34" charset="0"/>
              </a:rPr>
              <a:t>1. Analyser la culture.</a:t>
            </a:r>
          </a:p>
          <a:p>
            <a:pPr marL="0" indent="0">
              <a:lnSpc>
                <a:spcPct val="100000"/>
              </a:lnSpc>
              <a:buSzPct val="100000"/>
              <a:buNone/>
            </a:pPr>
            <a:r>
              <a:rPr lang="fr-FR" altLang="fr-FR" sz="3600" baseline="30000" dirty="0">
                <a:latin typeface="Calibri" panose="020F0502020204030204" pitchFamily="34" charset="0"/>
                <a:ea typeface="ＭＳ Ｐゴシック" panose="020B0600070205080204" pitchFamily="34" charset="-128"/>
                <a:cs typeface="Calibri" panose="020F0502020204030204" pitchFamily="34" charset="0"/>
              </a:rPr>
              <a:t>2. Identifier</a:t>
            </a:r>
            <a:r>
              <a:rPr lang="fr-FR" altLang="fr-FR" sz="3600" dirty="0">
                <a:latin typeface="Calibri" panose="020F0502020204030204" pitchFamily="34" charset="0"/>
                <a:ea typeface="ＭＳ Ｐゴシック" panose="020B0600070205080204" pitchFamily="34" charset="-128"/>
                <a:cs typeface="Calibri" panose="020F0502020204030204" pitchFamily="34" charset="0"/>
              </a:rPr>
              <a:t> </a:t>
            </a:r>
            <a:r>
              <a:rPr lang="fr-FR" altLang="fr-FR" sz="3600" baseline="30000" dirty="0">
                <a:latin typeface="Calibri" panose="020F0502020204030204" pitchFamily="34" charset="0"/>
                <a:ea typeface="ＭＳ Ｐゴシック" panose="020B0600070205080204" pitchFamily="34" charset="-128"/>
                <a:cs typeface="Calibri" panose="020F0502020204030204" pitchFamily="34" charset="0"/>
              </a:rPr>
              <a:t>les freins et les moteurs à l'</a:t>
            </a:r>
            <a:r>
              <a:rPr lang="fr-FR" altLang="ja-JP" sz="3600" baseline="30000" dirty="0">
                <a:latin typeface="Calibri" panose="020F0502020204030204" pitchFamily="34" charset="0"/>
                <a:ea typeface="ＭＳ Ｐゴシック" panose="020B0600070205080204" pitchFamily="34" charset="-128"/>
                <a:cs typeface="Calibri" panose="020F0502020204030204" pitchFamily="34" charset="0"/>
              </a:rPr>
              <a:t>enrichissement de la</a:t>
            </a:r>
            <a:r>
              <a:rPr lang="fr-FR" altLang="ja-JP" sz="3600" dirty="0">
                <a:latin typeface="Calibri" panose="020F0502020204030204" pitchFamily="34" charset="0"/>
                <a:ea typeface="ＭＳ Ｐゴシック" panose="020B0600070205080204" pitchFamily="34" charset="-128"/>
                <a:cs typeface="Calibri" panose="020F0502020204030204" pitchFamily="34" charset="0"/>
              </a:rPr>
              <a:t> </a:t>
            </a:r>
            <a:r>
              <a:rPr lang="fr-FR" altLang="ja-JP" sz="3600" baseline="30000" dirty="0">
                <a:latin typeface="Calibri" panose="020F0502020204030204" pitchFamily="34" charset="0"/>
                <a:ea typeface="ＭＳ Ｐゴシック" panose="020B0600070205080204" pitchFamily="34" charset="-128"/>
                <a:cs typeface="Calibri" panose="020F0502020204030204" pitchFamily="34" charset="0"/>
              </a:rPr>
              <a:t>capacité stratégique de</a:t>
            </a:r>
            <a:r>
              <a:rPr lang="fr-FR" altLang="ja-JP" sz="3600" dirty="0">
                <a:latin typeface="Calibri" panose="020F0502020204030204" pitchFamily="34" charset="0"/>
                <a:ea typeface="ＭＳ Ｐゴシック" panose="020B0600070205080204" pitchFamily="34" charset="-128"/>
                <a:cs typeface="Calibri" panose="020F0502020204030204" pitchFamily="34" charset="0"/>
              </a:rPr>
              <a:t>   </a:t>
            </a:r>
            <a:r>
              <a:rPr lang="fr-FR" altLang="ja-JP" sz="3600" baseline="30000" dirty="0">
                <a:latin typeface="Calibri" panose="020F0502020204030204" pitchFamily="34" charset="0"/>
                <a:ea typeface="ＭＳ Ｐゴシック" panose="020B0600070205080204" pitchFamily="34" charset="-128"/>
                <a:cs typeface="Calibri" panose="020F0502020204030204" pitchFamily="34" charset="0"/>
              </a:rPr>
              <a:t>l'entreprise</a:t>
            </a:r>
            <a:endParaRPr lang="fr-FR" altLang="fr-FR" sz="3600" baseline="30000" dirty="0">
              <a:latin typeface="Calibri" panose="020F0502020204030204" pitchFamily="34" charset="0"/>
              <a:ea typeface="ＭＳ Ｐゴシック" panose="020B0600070205080204" pitchFamily="34" charset="-128"/>
              <a:cs typeface="Calibri" panose="020F0502020204030204" pitchFamily="34" charset="0"/>
            </a:endParaRPr>
          </a:p>
          <a:p>
            <a:pPr marL="0" indent="0">
              <a:lnSpc>
                <a:spcPct val="100000"/>
              </a:lnSpc>
              <a:buSzPct val="100000"/>
              <a:buNone/>
            </a:pPr>
            <a:r>
              <a:rPr lang="fr-FR" altLang="fr-FR" sz="3600" baseline="30000" dirty="0">
                <a:latin typeface="Calibri" panose="020F0502020204030204" pitchFamily="34" charset="0"/>
                <a:ea typeface="ＭＳ Ｐゴシック" panose="020B0600070205080204" pitchFamily="34" charset="-128"/>
                <a:cs typeface="Calibri" panose="020F0502020204030204" pitchFamily="34" charset="0"/>
              </a:rPr>
              <a:t>3. Sélectionner les transformations culturelles à initier pour lever les freins.</a:t>
            </a:r>
          </a:p>
          <a:p>
            <a:pPr marL="0" indent="0">
              <a:lnSpc>
                <a:spcPct val="100000"/>
              </a:lnSpc>
              <a:buSzPct val="100000"/>
              <a:buNone/>
            </a:pPr>
            <a:r>
              <a:rPr lang="fr-FR" altLang="fr-FR" sz="3600" baseline="30000" dirty="0">
                <a:latin typeface="Calibri" panose="020F0502020204030204" pitchFamily="34" charset="0"/>
                <a:ea typeface="ＭＳ Ｐゴシック" panose="020B0600070205080204" pitchFamily="34" charset="-128"/>
                <a:cs typeface="Calibri" panose="020F0502020204030204" pitchFamily="34" charset="0"/>
              </a:rPr>
              <a:t>4. Mener ces transformations dans une logique de conduite du changement reliée aux objectifs stratégiques à atteindre.</a:t>
            </a:r>
          </a:p>
          <a:p>
            <a:pPr marL="742950" indent="-742950">
              <a:lnSpc>
                <a:spcPct val="100000"/>
              </a:lnSpc>
              <a:buNone/>
            </a:pPr>
            <a:endParaRPr lang="fr-FR" altLang="fr-FR" baseline="30000" dirty="0">
              <a:ea typeface="ＭＳ Ｐゴシック" panose="020B0600070205080204" pitchFamily="34" charset="-128"/>
            </a:endParaRPr>
          </a:p>
          <a:p>
            <a:pPr marL="742950" indent="-742950">
              <a:lnSpc>
                <a:spcPct val="100000"/>
              </a:lnSpc>
              <a:buNone/>
            </a:pPr>
            <a:endParaRPr lang="fr-FR" altLang="fr-FR" baseline="30000"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C6B7A733-963B-E540-A873-50F7568E9501}"/>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C4AE460F-ACD6-8C4B-A384-D30FA63E57F2}"/>
              </a:ext>
            </a:extLst>
          </p:cNvPr>
          <p:cNvSpPr>
            <a:spLocks noGrp="1"/>
          </p:cNvSpPr>
          <p:nvPr>
            <p:ph type="sldNum" sz="quarter" idx="12"/>
          </p:nvPr>
        </p:nvSpPr>
        <p:spPr/>
        <p:txBody>
          <a:bodyPr/>
          <a:lstStyle/>
          <a:p>
            <a:fld id="{6D1A6996-9A38-354D-9398-FBE9F4077E8B}" type="slidenum">
              <a:rPr lang="fr-FR" smtClean="0"/>
              <a:t>198</a:t>
            </a:fld>
            <a:endParaRPr lang="fr-FR"/>
          </a:p>
        </p:txBody>
      </p:sp>
    </p:spTree>
    <p:extLst>
      <p:ext uri="{BB962C8B-B14F-4D97-AF65-F5344CB8AC3E}">
        <p14:creationId xmlns:p14="http://schemas.microsoft.com/office/powerpoint/2010/main" val="219237268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Titre 1">
            <a:extLst>
              <a:ext uri="{FF2B5EF4-FFF2-40B4-BE49-F238E27FC236}">
                <a16:creationId xmlns:a16="http://schemas.microsoft.com/office/drawing/2014/main" id="{FC390C54-DD0E-2144-A330-40BFF9944AEE}"/>
              </a:ext>
            </a:extLst>
          </p:cNvPr>
          <p:cNvSpPr>
            <a:spLocks noGrp="1" noChangeArrowheads="1"/>
          </p:cNvSpPr>
          <p:nvPr>
            <p:ph type="title"/>
          </p:nvPr>
        </p:nvSpPr>
        <p:spPr/>
        <p:txBody>
          <a:bodyPr>
            <a:normAutofit/>
          </a:bodyPr>
          <a:lstStyle/>
          <a:p>
            <a:r>
              <a:rPr lang="fr-FR" altLang="fr-FR" sz="3200" b="1" dirty="0">
                <a:ea typeface="ＭＳ Ｐゴシック" panose="020B0600070205080204" pitchFamily="34" charset="-128"/>
              </a:rPr>
              <a:t>Mettre en œuvre une démarche RH à caractère stratégique</a:t>
            </a:r>
          </a:p>
        </p:txBody>
      </p:sp>
      <p:sp>
        <p:nvSpPr>
          <p:cNvPr id="107523" name="Espace réservé du contenu 2">
            <a:extLst>
              <a:ext uri="{FF2B5EF4-FFF2-40B4-BE49-F238E27FC236}">
                <a16:creationId xmlns:a16="http://schemas.microsoft.com/office/drawing/2014/main" id="{A4505392-B0EA-EF42-AA9C-031DE82D12F8}"/>
              </a:ext>
            </a:extLst>
          </p:cNvPr>
          <p:cNvSpPr>
            <a:spLocks noGrp="1" noChangeArrowheads="1"/>
          </p:cNvSpPr>
          <p:nvPr>
            <p:ph idx="1"/>
          </p:nvPr>
        </p:nvSpPr>
        <p:spPr>
          <a:xfrm>
            <a:off x="350520" y="1524001"/>
            <a:ext cx="11506200" cy="4525963"/>
          </a:xfrm>
        </p:spPr>
        <p:txBody>
          <a:bodyPr>
            <a:noAutofit/>
          </a:bodyPr>
          <a:lstStyle/>
          <a:p>
            <a:pPr>
              <a:lnSpc>
                <a:spcPct val="120000"/>
              </a:lnSpc>
              <a:buFontTx/>
              <a:buNone/>
            </a:pPr>
            <a:r>
              <a:rPr lang="fr-FR" altLang="fr-FR" sz="2400" i="1" dirty="0">
                <a:ea typeface="ＭＳ Ｐゴシック" panose="020B0600070205080204" pitchFamily="34" charset="-128"/>
              </a:rPr>
              <a:t>Partie la plus opérationnelle du module </a:t>
            </a:r>
          </a:p>
          <a:p>
            <a:pPr>
              <a:lnSpc>
                <a:spcPct val="120000"/>
              </a:lnSpc>
              <a:buFontTx/>
              <a:buNone/>
            </a:pPr>
            <a:r>
              <a:rPr lang="fr-FR" altLang="fr-FR" sz="2400" b="1" dirty="0">
                <a:ea typeface="ＭＳ Ｐゴシック" panose="020B0600070205080204" pitchFamily="34" charset="-128"/>
              </a:rPr>
              <a:t>Dans quel cadre mettre en œuvre une approche des RH à caractère stratégique ?</a:t>
            </a:r>
          </a:p>
          <a:p>
            <a:pPr>
              <a:lnSpc>
                <a:spcPct val="120000"/>
              </a:lnSpc>
              <a:buFontTx/>
              <a:buNone/>
            </a:pPr>
            <a:r>
              <a:rPr lang="fr-FR" altLang="fr-FR" sz="2400" dirty="0">
                <a:ea typeface="ＭＳ Ｐゴシック" panose="020B0600070205080204" pitchFamily="34" charset="-128"/>
              </a:rPr>
              <a:t> Quatre illustrations :</a:t>
            </a:r>
          </a:p>
          <a:p>
            <a:pPr>
              <a:lnSpc>
                <a:spcPct val="120000"/>
              </a:lnSpc>
              <a:buFontTx/>
              <a:buNone/>
            </a:pPr>
            <a:r>
              <a:rPr lang="fr-FR" altLang="fr-FR" sz="2400" dirty="0">
                <a:ea typeface="ＭＳ Ｐゴシック" panose="020B0600070205080204" pitchFamily="34" charset="-128"/>
              </a:rPr>
              <a:t>1. Contribuer à la construction de la stratégie</a:t>
            </a:r>
          </a:p>
          <a:p>
            <a:pPr>
              <a:lnSpc>
                <a:spcPct val="120000"/>
              </a:lnSpc>
              <a:buFontTx/>
              <a:buNone/>
            </a:pPr>
            <a:r>
              <a:rPr lang="fr-FR" altLang="fr-FR" sz="2400" dirty="0">
                <a:ea typeface="ＭＳ Ｐゴシック" panose="020B0600070205080204" pitchFamily="34" charset="-128"/>
              </a:rPr>
              <a:t>2. Construire une identité employeur cohérente avec la stratégie</a:t>
            </a:r>
          </a:p>
          <a:p>
            <a:pPr>
              <a:lnSpc>
                <a:spcPct val="120000"/>
              </a:lnSpc>
              <a:buFontTx/>
              <a:buNone/>
            </a:pPr>
            <a:r>
              <a:rPr lang="fr-FR" altLang="fr-FR" sz="2400" dirty="0">
                <a:ea typeface="ＭＳ Ｐゴシック" panose="020B0600070205080204" pitchFamily="34" charset="-128"/>
              </a:rPr>
              <a:t>3. Utiliser la GPEC</a:t>
            </a:r>
          </a:p>
          <a:p>
            <a:pPr>
              <a:lnSpc>
                <a:spcPct val="120000"/>
              </a:lnSpc>
              <a:buFontTx/>
              <a:buNone/>
            </a:pPr>
            <a:r>
              <a:rPr lang="fr-FR" altLang="fr-FR" sz="2400" dirty="0">
                <a:ea typeface="ＭＳ Ｐゴシック" panose="020B0600070205080204" pitchFamily="34" charset="-128"/>
              </a:rPr>
              <a:t>4. Accompagner une acquisition</a:t>
            </a:r>
          </a:p>
        </p:txBody>
      </p:sp>
      <p:sp>
        <p:nvSpPr>
          <p:cNvPr id="2" name="Espace réservé de la date 1">
            <a:extLst>
              <a:ext uri="{FF2B5EF4-FFF2-40B4-BE49-F238E27FC236}">
                <a16:creationId xmlns:a16="http://schemas.microsoft.com/office/drawing/2014/main" id="{E242AC3A-D07F-8942-B0A8-7D30D810A2BA}"/>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99F86425-A535-3442-8142-05AA191EC54A}"/>
              </a:ext>
            </a:extLst>
          </p:cNvPr>
          <p:cNvSpPr>
            <a:spLocks noGrp="1"/>
          </p:cNvSpPr>
          <p:nvPr>
            <p:ph type="sldNum" sz="quarter" idx="12"/>
          </p:nvPr>
        </p:nvSpPr>
        <p:spPr/>
        <p:txBody>
          <a:bodyPr/>
          <a:lstStyle/>
          <a:p>
            <a:fld id="{6D1A6996-9A38-354D-9398-FBE9F4077E8B}" type="slidenum">
              <a:rPr lang="fr-FR" smtClean="0"/>
              <a:t>199</a:t>
            </a:fld>
            <a:endParaRPr lang="fr-FR"/>
          </a:p>
        </p:txBody>
      </p:sp>
    </p:spTree>
    <p:extLst>
      <p:ext uri="{BB962C8B-B14F-4D97-AF65-F5344CB8AC3E}">
        <p14:creationId xmlns:p14="http://schemas.microsoft.com/office/powerpoint/2010/main" val="1483549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752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752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752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752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07523">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075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4" name="Group 16">
            <a:extLst>
              <a:ext uri="{FF2B5EF4-FFF2-40B4-BE49-F238E27FC236}">
                <a16:creationId xmlns:a16="http://schemas.microsoft.com/office/drawing/2014/main" id="{38804D5C-6B74-2041-AE98-5E87B7009A48}"/>
              </a:ext>
            </a:extLst>
          </p:cNvPr>
          <p:cNvGraphicFramePr>
            <a:graphicFrameLocks noGrp="1"/>
          </p:cNvGraphicFramePr>
          <p:nvPr>
            <p:extLst>
              <p:ext uri="{D42A27DB-BD31-4B8C-83A1-F6EECF244321}">
                <p14:modId xmlns:p14="http://schemas.microsoft.com/office/powerpoint/2010/main" val="2774911248"/>
              </p:ext>
            </p:extLst>
          </p:nvPr>
        </p:nvGraphicFramePr>
        <p:xfrm>
          <a:off x="2459037" y="1614487"/>
          <a:ext cx="7273925" cy="2834664"/>
        </p:xfrm>
        <a:graphic>
          <a:graphicData uri="http://schemas.openxmlformats.org/drawingml/2006/table">
            <a:tbl>
              <a:tblPr/>
              <a:tblGrid>
                <a:gridCol w="7273925">
                  <a:extLst>
                    <a:ext uri="{9D8B030D-6E8A-4147-A177-3AD203B41FA5}">
                      <a16:colId xmlns:a16="http://schemas.microsoft.com/office/drawing/2014/main" val="20000"/>
                    </a:ext>
                  </a:extLst>
                </a:gridCol>
              </a:tblGrid>
              <a:tr h="1189038">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6000" b="0" i="0" u="none" strike="noStrike" cap="none" normalizeH="0" baseline="0" dirty="0">
                          <a:ln>
                            <a:noFill/>
                          </a:ln>
                          <a:solidFill>
                            <a:sysClr val="windowText" lastClr="000000"/>
                          </a:solidFill>
                          <a:effectLst/>
                          <a:latin typeface="Calibri" panose="020F0502020204030204" pitchFamily="34" charset="0"/>
                          <a:ea typeface="ＭＳ Ｐゴシック" panose="020B0600070205080204" pitchFamily="34" charset="-128"/>
                          <a:cs typeface="Calibri" panose="020F0502020204030204" pitchFamily="34" charset="0"/>
                        </a:rPr>
                        <a:t>Stratégie d’Entreprise et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6000" b="0" i="0" u="none" strike="noStrike" cap="none" normalizeH="0" baseline="0" dirty="0">
                          <a:ln>
                            <a:noFill/>
                          </a:ln>
                          <a:solidFill>
                            <a:sysClr val="windowText" lastClr="000000"/>
                          </a:solidFill>
                          <a:effectLst/>
                          <a:latin typeface="Calibri" panose="020F0502020204030204" pitchFamily="34" charset="0"/>
                          <a:ea typeface="ＭＳ Ｐゴシック" panose="020B0600070205080204" pitchFamily="34" charset="-128"/>
                          <a:cs typeface="Calibri" panose="020F0502020204030204" pitchFamily="34" charset="0"/>
                        </a:rPr>
                        <a:t> Politique RH </a:t>
                      </a:r>
                    </a:p>
                  </a:txBody>
                  <a:tcPr marT="45732" marB="457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Espace réservé de la date 1">
            <a:extLst>
              <a:ext uri="{FF2B5EF4-FFF2-40B4-BE49-F238E27FC236}">
                <a16:creationId xmlns:a16="http://schemas.microsoft.com/office/drawing/2014/main" id="{29FAD57A-494B-9B41-8A14-83B07A438FE5}"/>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7F46A96C-6814-E143-BC83-366B09AC5451}"/>
              </a:ext>
            </a:extLst>
          </p:cNvPr>
          <p:cNvSpPr>
            <a:spLocks noGrp="1"/>
          </p:cNvSpPr>
          <p:nvPr>
            <p:ph type="sldNum" sz="quarter" idx="12"/>
          </p:nvPr>
        </p:nvSpPr>
        <p:spPr/>
        <p:txBody>
          <a:bodyPr/>
          <a:lstStyle/>
          <a:p>
            <a:fld id="{6D1A6996-9A38-354D-9398-FBE9F4077E8B}" type="slidenum">
              <a:rPr lang="fr-FR" smtClean="0"/>
              <a:t>2</a:t>
            </a:fld>
            <a:endParaRPr lang="fr-FR"/>
          </a:p>
        </p:txBody>
      </p:sp>
    </p:spTree>
    <p:extLst>
      <p:ext uri="{BB962C8B-B14F-4D97-AF65-F5344CB8AC3E}">
        <p14:creationId xmlns:p14="http://schemas.microsoft.com/office/powerpoint/2010/main" val="1516459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re 1">
            <a:extLst>
              <a:ext uri="{FF2B5EF4-FFF2-40B4-BE49-F238E27FC236}">
                <a16:creationId xmlns:a16="http://schemas.microsoft.com/office/drawing/2014/main" id="{66AB59DC-F999-1E4D-AE6E-23A2B6E9E803}"/>
              </a:ext>
            </a:extLst>
          </p:cNvPr>
          <p:cNvSpPr>
            <a:spLocks noGrp="1" noChangeArrowheads="1"/>
          </p:cNvSpPr>
          <p:nvPr>
            <p:ph type="title"/>
          </p:nvPr>
        </p:nvSpPr>
        <p:spPr>
          <a:xfrm>
            <a:off x="1981200" y="0"/>
            <a:ext cx="8229600" cy="1143000"/>
          </a:xfrm>
        </p:spPr>
        <p:txBody>
          <a:bodyPr/>
          <a:lstStyle/>
          <a:p>
            <a:pPr algn="ctr" eaLnBrk="1" hangingPunct="1"/>
            <a:r>
              <a:rPr lang="fr-FR" altLang="fr-FR" b="1" dirty="0">
                <a:solidFill>
                  <a:srgbClr val="000000"/>
                </a:solidFill>
                <a:ea typeface="ＭＳ Ｐゴシック" panose="020B0600070205080204" pitchFamily="34" charset="-128"/>
              </a:rPr>
              <a:t>Définition de Structure</a:t>
            </a:r>
          </a:p>
        </p:txBody>
      </p:sp>
      <p:sp>
        <p:nvSpPr>
          <p:cNvPr id="25602" name="Espace réservé du contenu 2">
            <a:extLst>
              <a:ext uri="{FF2B5EF4-FFF2-40B4-BE49-F238E27FC236}">
                <a16:creationId xmlns:a16="http://schemas.microsoft.com/office/drawing/2014/main" id="{CF401811-36FC-5B40-B137-49AFC4F6031A}"/>
              </a:ext>
            </a:extLst>
          </p:cNvPr>
          <p:cNvSpPr>
            <a:spLocks noGrp="1" noChangeArrowheads="1"/>
          </p:cNvSpPr>
          <p:nvPr>
            <p:ph idx="1"/>
          </p:nvPr>
        </p:nvSpPr>
        <p:spPr>
          <a:xfrm>
            <a:off x="1981200" y="908050"/>
            <a:ext cx="8229600" cy="609600"/>
          </a:xfrm>
        </p:spPr>
        <p:txBody>
          <a:bodyPr>
            <a:normAutofit/>
          </a:bodyPr>
          <a:lstStyle/>
          <a:p>
            <a:pPr eaLnBrk="1" hangingPunct="1">
              <a:buFontTx/>
              <a:buNone/>
            </a:pPr>
            <a:r>
              <a:rPr lang="fr-FR" altLang="fr-FR" sz="2000" b="1" i="1" u="sng" dirty="0">
                <a:solidFill>
                  <a:srgbClr val="000000"/>
                </a:solidFill>
                <a:ea typeface="ＭＳ Ｐゴシック" panose="020B0600070205080204" pitchFamily="34" charset="-128"/>
              </a:rPr>
              <a:t>A chaque niveau de décision correspond un échelon dans la structure </a:t>
            </a:r>
            <a:endParaRPr lang="fr-FR" altLang="fr-FR" sz="2000" b="1" dirty="0">
              <a:solidFill>
                <a:srgbClr val="000000"/>
              </a:solidFill>
              <a:ea typeface="ＭＳ Ｐゴシック" panose="020B0600070205080204" pitchFamily="34" charset="-128"/>
            </a:endParaRPr>
          </a:p>
          <a:p>
            <a:pPr eaLnBrk="1" hangingPunct="1"/>
            <a:endParaRPr lang="fr-FR" altLang="fr-FR" sz="2000" dirty="0">
              <a:ea typeface="ＭＳ Ｐゴシック" panose="020B0600070205080204" pitchFamily="34" charset="-128"/>
            </a:endParaRPr>
          </a:p>
        </p:txBody>
      </p:sp>
      <p:graphicFrame>
        <p:nvGraphicFramePr>
          <p:cNvPr id="6" name="Tableau 5">
            <a:extLst>
              <a:ext uri="{FF2B5EF4-FFF2-40B4-BE49-F238E27FC236}">
                <a16:creationId xmlns:a16="http://schemas.microsoft.com/office/drawing/2014/main" id="{122763A0-1A3C-1B40-AB85-694FD50C784F}"/>
              </a:ext>
            </a:extLst>
          </p:cNvPr>
          <p:cNvGraphicFramePr>
            <a:graphicFrameLocks noGrp="1"/>
          </p:cNvGraphicFramePr>
          <p:nvPr>
            <p:extLst>
              <p:ext uri="{D42A27DB-BD31-4B8C-83A1-F6EECF244321}">
                <p14:modId xmlns:p14="http://schemas.microsoft.com/office/powerpoint/2010/main" val="3454189414"/>
              </p:ext>
            </p:extLst>
          </p:nvPr>
        </p:nvGraphicFramePr>
        <p:xfrm>
          <a:off x="1752600" y="1887539"/>
          <a:ext cx="8686800" cy="3221038"/>
        </p:xfrm>
        <a:graphic>
          <a:graphicData uri="http://schemas.openxmlformats.org/drawingml/2006/table">
            <a:tbl>
              <a:tblPr/>
              <a:tblGrid>
                <a:gridCol w="2417763">
                  <a:extLst>
                    <a:ext uri="{9D8B030D-6E8A-4147-A177-3AD203B41FA5}">
                      <a16:colId xmlns:a16="http://schemas.microsoft.com/office/drawing/2014/main" val="20000"/>
                    </a:ext>
                  </a:extLst>
                </a:gridCol>
                <a:gridCol w="2611437">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57150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Type de décision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Niveau de responsabilité</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fr-FR" altLang="fr-FR"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Implication temporelle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Exemple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0486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Décisions stratégique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NIVEAU DE DIRECTION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Long terme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Développer un nouveau produit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80486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fr-FR"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Décisions tactique</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NIVEAU INTERMEDIAIRE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Moyen terme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Recruter une nouvelle secrétaire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103981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Décisions opérationnelles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NIVEAU D'EXECUTION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Court terme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Modifier le mode de classement des fiches client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bl>
          </a:graphicData>
        </a:graphic>
      </p:graphicFrame>
      <p:sp>
        <p:nvSpPr>
          <p:cNvPr id="21537" name="ZoneTexte 6">
            <a:extLst>
              <a:ext uri="{FF2B5EF4-FFF2-40B4-BE49-F238E27FC236}">
                <a16:creationId xmlns:a16="http://schemas.microsoft.com/office/drawing/2014/main" id="{44CE44D8-A235-5B4A-969A-F0B7E66FD3BB}"/>
              </a:ext>
            </a:extLst>
          </p:cNvPr>
          <p:cNvSpPr txBox="1">
            <a:spLocks noChangeArrowheads="1"/>
          </p:cNvSpPr>
          <p:nvPr/>
        </p:nvSpPr>
        <p:spPr bwMode="auto">
          <a:xfrm>
            <a:off x="1600200" y="5253038"/>
            <a:ext cx="8947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solidFill>
                  <a:srgbClr val="000000"/>
                </a:solidFill>
                <a:latin typeface="Calibri" panose="020F0502020204030204" pitchFamily="34" charset="0"/>
              </a:rPr>
              <a:t>Quels liens existent entre ces différents niveaux de responsabilités ?</a:t>
            </a:r>
          </a:p>
          <a:p>
            <a:pPr eaLnBrk="1" hangingPunct="1">
              <a:spcBef>
                <a:spcPct val="0"/>
              </a:spcBef>
              <a:buFontTx/>
              <a:buNone/>
            </a:pPr>
            <a:r>
              <a:rPr lang="fr-FR" altLang="fr-FR" sz="2400">
                <a:solidFill>
                  <a:srgbClr val="000000"/>
                </a:solidFill>
                <a:latin typeface="Calibri" panose="020F0502020204030204" pitchFamily="34" charset="0"/>
              </a:rPr>
              <a:t> </a:t>
            </a:r>
          </a:p>
          <a:p>
            <a:pPr eaLnBrk="1" hangingPunct="1">
              <a:spcBef>
                <a:spcPct val="0"/>
              </a:spcBef>
              <a:buFontTx/>
              <a:buNone/>
            </a:pPr>
            <a:r>
              <a:rPr lang="fr-FR" altLang="fr-FR" sz="2400">
                <a:solidFill>
                  <a:srgbClr val="000000"/>
                </a:solidFill>
                <a:latin typeface="Calibri" panose="020F0502020204030204" pitchFamily="34" charset="0"/>
              </a:rPr>
              <a:t>C'est ce que la réflexion sur la structure va permettre de comprendre</a:t>
            </a:r>
            <a:endParaRPr lang="fr-FR" altLang="fr-FR" sz="2400">
              <a:latin typeface="Calibri" panose="020F0502020204030204" pitchFamily="34" charset="0"/>
            </a:endParaRPr>
          </a:p>
        </p:txBody>
      </p:sp>
      <p:sp>
        <p:nvSpPr>
          <p:cNvPr id="2" name="Espace réservé de la date 1">
            <a:extLst>
              <a:ext uri="{FF2B5EF4-FFF2-40B4-BE49-F238E27FC236}">
                <a16:creationId xmlns:a16="http://schemas.microsoft.com/office/drawing/2014/main" id="{643962F9-B461-D548-A977-12981D905A79}"/>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C3F4475D-EBEE-2540-8B6C-66312F322892}"/>
              </a:ext>
            </a:extLst>
          </p:cNvPr>
          <p:cNvSpPr>
            <a:spLocks noGrp="1"/>
          </p:cNvSpPr>
          <p:nvPr>
            <p:ph type="sldNum" sz="quarter" idx="12"/>
          </p:nvPr>
        </p:nvSpPr>
        <p:spPr/>
        <p:txBody>
          <a:bodyPr/>
          <a:lstStyle/>
          <a:p>
            <a:fld id="{6D1A6996-9A38-354D-9398-FBE9F4077E8B}" type="slidenum">
              <a:rPr lang="fr-FR" smtClean="0"/>
              <a:t>20</a:t>
            </a:fld>
            <a:endParaRPr lang="fr-FR"/>
          </a:p>
        </p:txBody>
      </p:sp>
    </p:spTree>
    <p:extLst>
      <p:ext uri="{BB962C8B-B14F-4D97-AF65-F5344CB8AC3E}">
        <p14:creationId xmlns:p14="http://schemas.microsoft.com/office/powerpoint/2010/main" val="30952292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7"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itre 1">
            <a:extLst>
              <a:ext uri="{FF2B5EF4-FFF2-40B4-BE49-F238E27FC236}">
                <a16:creationId xmlns:a16="http://schemas.microsoft.com/office/drawing/2014/main" id="{1E47AD9C-C733-BD42-A5BE-EC6FDF3C21FC}"/>
              </a:ext>
            </a:extLst>
          </p:cNvPr>
          <p:cNvSpPr>
            <a:spLocks noGrp="1" noChangeArrowheads="1"/>
          </p:cNvSpPr>
          <p:nvPr>
            <p:ph type="title"/>
          </p:nvPr>
        </p:nvSpPr>
        <p:spPr>
          <a:xfrm>
            <a:off x="838200" y="136525"/>
            <a:ext cx="10515600" cy="1325563"/>
          </a:xfrm>
        </p:spPr>
        <p:txBody>
          <a:bodyPr>
            <a:normAutofit/>
          </a:bodyPr>
          <a:lstStyle/>
          <a:p>
            <a:r>
              <a:rPr lang="fr-FR" altLang="fr-FR" sz="3600" b="1" dirty="0">
                <a:ea typeface="ＭＳ Ｐゴシック" panose="020B0600070205080204" pitchFamily="34" charset="-128"/>
              </a:rPr>
              <a:t>Mettre en œuvre une démarche RH à caractère stratégique</a:t>
            </a:r>
          </a:p>
        </p:txBody>
      </p:sp>
      <p:sp>
        <p:nvSpPr>
          <p:cNvPr id="107523" name="Espace réservé du contenu 2">
            <a:extLst>
              <a:ext uri="{FF2B5EF4-FFF2-40B4-BE49-F238E27FC236}">
                <a16:creationId xmlns:a16="http://schemas.microsoft.com/office/drawing/2014/main" id="{BA633183-D01A-3B4E-97AC-22D8BDA4F4FC}"/>
              </a:ext>
            </a:extLst>
          </p:cNvPr>
          <p:cNvSpPr>
            <a:spLocks noGrp="1" noChangeArrowheads="1"/>
          </p:cNvSpPr>
          <p:nvPr>
            <p:ph idx="1"/>
          </p:nvPr>
        </p:nvSpPr>
        <p:spPr>
          <a:xfrm>
            <a:off x="670560" y="1417321"/>
            <a:ext cx="10683240" cy="4832349"/>
          </a:xfrm>
        </p:spPr>
        <p:txBody>
          <a:bodyPr>
            <a:normAutofit fontScale="47500" lnSpcReduction="20000"/>
          </a:bodyPr>
          <a:lstStyle/>
          <a:p>
            <a:pPr>
              <a:lnSpc>
                <a:spcPct val="100000"/>
              </a:lnSpc>
              <a:buFontTx/>
              <a:buNone/>
            </a:pPr>
            <a:r>
              <a:rPr lang="fr-FR" altLang="fr-FR" sz="2400" b="1" u="sng" dirty="0">
                <a:ea typeface="ＭＳ Ｐゴシック" panose="020B0600070205080204" pitchFamily="34" charset="-128"/>
              </a:rPr>
              <a:t>Deux approches </a:t>
            </a:r>
          </a:p>
          <a:p>
            <a:pPr>
              <a:lnSpc>
                <a:spcPct val="120000"/>
              </a:lnSpc>
              <a:buFontTx/>
              <a:buNone/>
            </a:pPr>
            <a:endParaRPr lang="fr-FR" altLang="fr-FR" sz="2400" dirty="0">
              <a:ea typeface="ＭＳ Ｐゴシック" panose="020B0600070205080204" pitchFamily="34" charset="-128"/>
            </a:endParaRPr>
          </a:p>
          <a:p>
            <a:pPr>
              <a:lnSpc>
                <a:spcPct val="120000"/>
              </a:lnSpc>
              <a:buFontTx/>
              <a:buAutoNum type="arabicPeriod"/>
            </a:pPr>
            <a:r>
              <a:rPr lang="fr-FR" altLang="fr-FR" sz="4400" b="1" dirty="0">
                <a:ea typeface="ＭＳ Ｐゴシック" panose="020B0600070205080204" pitchFamily="34" charset="-128"/>
              </a:rPr>
              <a:t>La stratégie délibérée :</a:t>
            </a:r>
            <a:br>
              <a:rPr lang="fr-FR" altLang="fr-FR" sz="4400" dirty="0">
                <a:ea typeface="ＭＳ Ｐゴシック" panose="020B0600070205080204" pitchFamily="34" charset="-128"/>
              </a:rPr>
            </a:br>
            <a:r>
              <a:rPr lang="fr-FR" altLang="fr-FR" sz="4400" dirty="0">
                <a:ea typeface="ＭＳ Ｐゴシック" panose="020B0600070205080204" pitchFamily="34" charset="-128"/>
              </a:rPr>
              <a:t>• Elle est élaborée dans le cadre d'</a:t>
            </a:r>
            <a:r>
              <a:rPr lang="fr-FR" altLang="ja-JP" sz="4400" dirty="0">
                <a:ea typeface="ＭＳ Ｐゴシック" panose="020B0600070205080204" pitchFamily="34" charset="-128"/>
              </a:rPr>
              <a:t>une vision rationnelle et analytique. </a:t>
            </a:r>
          </a:p>
          <a:p>
            <a:pPr>
              <a:lnSpc>
                <a:spcPct val="120000"/>
              </a:lnSpc>
              <a:buFontTx/>
              <a:buNone/>
            </a:pPr>
            <a:r>
              <a:rPr lang="fr-FR" altLang="fr-FR" sz="4400" dirty="0">
                <a:ea typeface="ＭＳ Ｐゴシック" panose="020B0600070205080204" pitchFamily="34" charset="-128"/>
              </a:rPr>
              <a:t>	• Elle est l'</a:t>
            </a:r>
            <a:r>
              <a:rPr lang="fr-FR" altLang="ja-JP" sz="4400" dirty="0">
                <a:ea typeface="ＭＳ Ｐゴシック" panose="020B0600070205080204" pitchFamily="34" charset="-128"/>
              </a:rPr>
              <a:t>expression de l'orientation intentionnellement formulée ou planifiée par les dirigeants.</a:t>
            </a:r>
          </a:p>
          <a:p>
            <a:pPr>
              <a:lnSpc>
                <a:spcPct val="120000"/>
              </a:lnSpc>
              <a:buFontTx/>
              <a:buNone/>
            </a:pPr>
            <a:endParaRPr lang="fr-FR" altLang="fr-FR" sz="4400" dirty="0">
              <a:ea typeface="ＭＳ Ｐゴシック" panose="020B0600070205080204" pitchFamily="34" charset="-128"/>
            </a:endParaRPr>
          </a:p>
          <a:p>
            <a:pPr>
              <a:lnSpc>
                <a:spcPct val="120000"/>
              </a:lnSpc>
              <a:buFontTx/>
              <a:buNone/>
            </a:pPr>
            <a:r>
              <a:rPr lang="fr-FR" altLang="fr-FR" sz="4400" b="1" dirty="0">
                <a:ea typeface="ＭＳ Ｐゴシック" panose="020B0600070205080204" pitchFamily="34" charset="-128"/>
              </a:rPr>
              <a:t>2.  La stratégie émergente :</a:t>
            </a:r>
            <a:br>
              <a:rPr lang="fr-FR" altLang="fr-FR" sz="4400" dirty="0">
                <a:ea typeface="ＭＳ Ｐゴシック" panose="020B0600070205080204" pitchFamily="34" charset="-128"/>
              </a:rPr>
            </a:br>
            <a:r>
              <a:rPr lang="fr-FR" altLang="fr-FR" sz="4400" dirty="0">
                <a:ea typeface="ＭＳ Ｐゴシック" panose="020B0600070205080204" pitchFamily="34" charset="-128"/>
              </a:rPr>
              <a:t>• Elle n'</a:t>
            </a:r>
            <a:r>
              <a:rPr lang="fr-FR" altLang="ja-JP" sz="4400" dirty="0">
                <a:ea typeface="ＭＳ Ｐゴシック" panose="020B0600070205080204" pitchFamily="34" charset="-128"/>
              </a:rPr>
              <a:t>est pas la conséquence d'un plan d'ensemble, mais émerge au cours du temps. </a:t>
            </a:r>
          </a:p>
          <a:p>
            <a:pPr>
              <a:lnSpc>
                <a:spcPct val="120000"/>
              </a:lnSpc>
              <a:buFontTx/>
              <a:buNone/>
            </a:pPr>
            <a:r>
              <a:rPr lang="fr-FR" altLang="fr-FR" sz="4400" dirty="0">
                <a:ea typeface="ＭＳ Ｐゴシック" panose="020B0600070205080204" pitchFamily="34" charset="-128"/>
              </a:rPr>
              <a:t>	• Elle peut résulter d'</a:t>
            </a:r>
            <a:r>
              <a:rPr lang="fr-FR" altLang="ja-JP" sz="4400" dirty="0">
                <a:ea typeface="ＭＳ Ｐゴシック" panose="020B0600070205080204" pitchFamily="34" charset="-128"/>
              </a:rPr>
              <a:t>une série de mouvements stratégiques : un lancement de produit peut définir un choix stratégique susceptible de conditionner la décision stratégique suivante, par exemple une acquisition. </a:t>
            </a:r>
          </a:p>
          <a:p>
            <a:pPr>
              <a:lnSpc>
                <a:spcPct val="100000"/>
              </a:lnSpc>
              <a:buFontTx/>
              <a:buNone/>
            </a:pPr>
            <a:endParaRPr lang="fr-FR" altLang="fr-FR" sz="2000"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3ECCB3B8-9E50-FE41-B8F8-3ADBF130F47F}"/>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FC11B97C-3392-CB40-AD2D-898BEFA98C40}"/>
              </a:ext>
            </a:extLst>
          </p:cNvPr>
          <p:cNvSpPr>
            <a:spLocks noGrp="1"/>
          </p:cNvSpPr>
          <p:nvPr>
            <p:ph type="sldNum" sz="quarter" idx="12"/>
          </p:nvPr>
        </p:nvSpPr>
        <p:spPr/>
        <p:txBody>
          <a:bodyPr/>
          <a:lstStyle/>
          <a:p>
            <a:fld id="{6D1A6996-9A38-354D-9398-FBE9F4077E8B}" type="slidenum">
              <a:rPr lang="fr-FR" smtClean="0"/>
              <a:t>200</a:t>
            </a:fld>
            <a:endParaRPr lang="fr-FR"/>
          </a:p>
        </p:txBody>
      </p:sp>
    </p:spTree>
    <p:extLst>
      <p:ext uri="{BB962C8B-B14F-4D97-AF65-F5344CB8AC3E}">
        <p14:creationId xmlns:p14="http://schemas.microsoft.com/office/powerpoint/2010/main" val="2590705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5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52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52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75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re 1">
            <a:extLst>
              <a:ext uri="{FF2B5EF4-FFF2-40B4-BE49-F238E27FC236}">
                <a16:creationId xmlns:a16="http://schemas.microsoft.com/office/drawing/2014/main" id="{FB78F967-CA2C-BE48-A2FB-6944C0E8683D}"/>
              </a:ext>
            </a:extLst>
          </p:cNvPr>
          <p:cNvSpPr>
            <a:spLocks noGrp="1" noChangeArrowheads="1"/>
          </p:cNvSpPr>
          <p:nvPr>
            <p:ph type="title"/>
          </p:nvPr>
        </p:nvSpPr>
        <p:spPr>
          <a:xfrm>
            <a:off x="579120" y="30480"/>
            <a:ext cx="10774680" cy="1143000"/>
          </a:xfrm>
        </p:spPr>
        <p:txBody>
          <a:bodyPr>
            <a:normAutofit/>
          </a:bodyPr>
          <a:lstStyle/>
          <a:p>
            <a:r>
              <a:rPr lang="fr-FR" altLang="fr-FR" sz="3200" b="1" dirty="0">
                <a:ea typeface="ＭＳ Ｐゴシック" panose="020B0600070205080204" pitchFamily="34" charset="-128"/>
              </a:rPr>
              <a:t>Mettre en œuvre une démarche RH à caractère stratégique</a:t>
            </a:r>
          </a:p>
        </p:txBody>
      </p:sp>
      <p:sp>
        <p:nvSpPr>
          <p:cNvPr id="193538" name="Espace réservé du contenu 2">
            <a:extLst>
              <a:ext uri="{FF2B5EF4-FFF2-40B4-BE49-F238E27FC236}">
                <a16:creationId xmlns:a16="http://schemas.microsoft.com/office/drawing/2014/main" id="{023430E2-AC2D-7E4F-90D2-353922B103AD}"/>
              </a:ext>
            </a:extLst>
          </p:cNvPr>
          <p:cNvSpPr>
            <a:spLocks noGrp="1" noChangeArrowheads="1"/>
          </p:cNvSpPr>
          <p:nvPr>
            <p:ph idx="1"/>
          </p:nvPr>
        </p:nvSpPr>
        <p:spPr>
          <a:xfrm>
            <a:off x="1508760" y="990600"/>
            <a:ext cx="8229600" cy="457200"/>
          </a:xfrm>
        </p:spPr>
        <p:txBody>
          <a:bodyPr>
            <a:noAutofit/>
          </a:bodyPr>
          <a:lstStyle/>
          <a:p>
            <a:pPr algn="ctr">
              <a:buFontTx/>
              <a:buNone/>
            </a:pPr>
            <a:r>
              <a:rPr lang="fr-FR" altLang="fr-FR" sz="3600" b="1" dirty="0">
                <a:ea typeface="ＭＳ Ｐゴシック" panose="020B0600070205080204" pitchFamily="34" charset="-128"/>
              </a:rPr>
              <a:t>Les sources de la stratégie délibérée</a:t>
            </a:r>
          </a:p>
          <a:p>
            <a:pPr algn="ctr">
              <a:buFontTx/>
              <a:buNone/>
            </a:pPr>
            <a:r>
              <a:rPr lang="fr-FR" altLang="fr-FR" sz="3600" dirty="0">
                <a:ea typeface="ＭＳ Ｐゴシック" panose="020B0600070205080204" pitchFamily="34" charset="-128"/>
              </a:rPr>
              <a:t> </a:t>
            </a:r>
          </a:p>
          <a:p>
            <a:pPr algn="ctr">
              <a:buFontTx/>
              <a:buNone/>
            </a:pPr>
            <a:r>
              <a:rPr lang="fr-FR" altLang="fr-FR" sz="3600" dirty="0">
                <a:ea typeface="ＭＳ Ｐゴシック" panose="020B0600070205080204" pitchFamily="34" charset="-128"/>
              </a:rPr>
              <a:t> </a:t>
            </a:r>
          </a:p>
          <a:p>
            <a:pPr algn="ctr">
              <a:buFontTx/>
              <a:buNone/>
            </a:pPr>
            <a:endParaRPr lang="fr-FR" altLang="fr-FR" sz="3600" dirty="0">
              <a:ea typeface="ＭＳ Ｐゴシック" panose="020B0600070205080204" pitchFamily="34" charset="-128"/>
            </a:endParaRPr>
          </a:p>
        </p:txBody>
      </p:sp>
      <p:sp>
        <p:nvSpPr>
          <p:cNvPr id="6" name="Signalisation droite 5">
            <a:extLst>
              <a:ext uri="{FF2B5EF4-FFF2-40B4-BE49-F238E27FC236}">
                <a16:creationId xmlns:a16="http://schemas.microsoft.com/office/drawing/2014/main" id="{81379A3E-257C-6845-B5D8-1F08BDB8605B}"/>
              </a:ext>
            </a:extLst>
          </p:cNvPr>
          <p:cNvSpPr>
            <a:spLocks noChangeArrowheads="1"/>
          </p:cNvSpPr>
          <p:nvPr/>
        </p:nvSpPr>
        <p:spPr bwMode="auto">
          <a:xfrm>
            <a:off x="1600200" y="1747520"/>
            <a:ext cx="5029200" cy="1574800"/>
          </a:xfrm>
          <a:prstGeom prst="homePlate">
            <a:avLst>
              <a:gd name="adj" fmla="val 50003"/>
            </a:avLst>
          </a:prstGeom>
          <a:solidFill>
            <a:srgbClr val="0000FF"/>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solidFill>
                  <a:schemeClr val="bg1"/>
                </a:solidFill>
              </a:rPr>
              <a:t>Elle peut être fortement associée à un individu, que ce soit le propriétaire ou le fondateur, en particulier dans les PME, ou un leader charismatique. Il peut l</a:t>
            </a:r>
            <a:r>
              <a:rPr lang="ja-JP" altLang="fr-FR" sz="1600">
                <a:solidFill>
                  <a:schemeClr val="bg1"/>
                </a:solidFill>
              </a:rPr>
              <a:t>’</a:t>
            </a:r>
            <a:r>
              <a:rPr lang="fr-FR" altLang="ja-JP" sz="1600">
                <a:solidFill>
                  <a:schemeClr val="bg1"/>
                </a:solidFill>
              </a:rPr>
              <a:t>avoir conçue de manière analytique, l</a:t>
            </a:r>
            <a:r>
              <a:rPr lang="ja-JP" altLang="fr-FR" sz="1600">
                <a:solidFill>
                  <a:schemeClr val="bg1"/>
                </a:solidFill>
              </a:rPr>
              <a:t>’</a:t>
            </a:r>
            <a:r>
              <a:rPr lang="fr-FR" altLang="ja-JP" sz="1600">
                <a:solidFill>
                  <a:schemeClr val="bg1"/>
                </a:solidFill>
              </a:rPr>
              <a:t>inspirer à partir d</a:t>
            </a:r>
            <a:r>
              <a:rPr lang="ja-JP" altLang="fr-FR" sz="1600">
                <a:solidFill>
                  <a:schemeClr val="bg1"/>
                </a:solidFill>
              </a:rPr>
              <a:t>’</a:t>
            </a:r>
            <a:r>
              <a:rPr lang="fr-FR" altLang="ja-JP" sz="1600">
                <a:solidFill>
                  <a:schemeClr val="bg1"/>
                </a:solidFill>
              </a:rPr>
              <a:t>une vision ou être dans une démarche autocratique.</a:t>
            </a:r>
            <a:endParaRPr lang="fr-FR" altLang="fr-FR" sz="1600">
              <a:solidFill>
                <a:schemeClr val="bg1"/>
              </a:solidFill>
            </a:endParaRPr>
          </a:p>
        </p:txBody>
      </p:sp>
      <p:sp>
        <p:nvSpPr>
          <p:cNvPr id="9" name="Signalisation droite 8">
            <a:extLst>
              <a:ext uri="{FF2B5EF4-FFF2-40B4-BE49-F238E27FC236}">
                <a16:creationId xmlns:a16="http://schemas.microsoft.com/office/drawing/2014/main" id="{73DFE847-0567-034C-909A-7205960B91AB}"/>
              </a:ext>
            </a:extLst>
          </p:cNvPr>
          <p:cNvSpPr>
            <a:spLocks noChangeArrowheads="1"/>
          </p:cNvSpPr>
          <p:nvPr/>
        </p:nvSpPr>
        <p:spPr bwMode="auto">
          <a:xfrm>
            <a:off x="1600200" y="3627120"/>
            <a:ext cx="5029200" cy="1143000"/>
          </a:xfrm>
          <a:prstGeom prst="homePlate">
            <a:avLst>
              <a:gd name="adj" fmla="val 50009"/>
            </a:avLst>
          </a:prstGeom>
          <a:solidFill>
            <a:srgbClr val="660066"/>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dirty="0">
                <a:solidFill>
                  <a:srgbClr val="FFFFFF"/>
                </a:solidFill>
              </a:rPr>
              <a:t>Elle peut être le résultat d</a:t>
            </a:r>
            <a:r>
              <a:rPr lang="fr-FR" altLang="ja-JP" sz="1600" dirty="0">
                <a:solidFill>
                  <a:srgbClr val="FFFFFF"/>
                </a:solidFill>
              </a:rPr>
              <a:t>’un système de planification stratégique, avec des procédures ordonnées et séquentielles : directives initiales, plans locaux, plan global, traduction en objectifs.</a:t>
            </a:r>
            <a:endParaRPr lang="fr-FR" altLang="fr-FR" sz="1600" dirty="0">
              <a:solidFill>
                <a:srgbClr val="FFFFFF"/>
              </a:solidFill>
            </a:endParaRPr>
          </a:p>
        </p:txBody>
      </p:sp>
      <p:sp>
        <p:nvSpPr>
          <p:cNvPr id="10" name="Signalisation droite 9">
            <a:extLst>
              <a:ext uri="{FF2B5EF4-FFF2-40B4-BE49-F238E27FC236}">
                <a16:creationId xmlns:a16="http://schemas.microsoft.com/office/drawing/2014/main" id="{F0DDEE29-83D0-0D4A-BD41-62EAABEF0121}"/>
              </a:ext>
            </a:extLst>
          </p:cNvPr>
          <p:cNvSpPr>
            <a:spLocks noChangeArrowheads="1"/>
          </p:cNvSpPr>
          <p:nvPr/>
        </p:nvSpPr>
        <p:spPr bwMode="auto">
          <a:xfrm>
            <a:off x="1600200" y="5074920"/>
            <a:ext cx="5029200" cy="1066800"/>
          </a:xfrm>
          <a:prstGeom prst="homePlate">
            <a:avLst>
              <a:gd name="adj" fmla="val 50002"/>
            </a:avLst>
          </a:prstGeom>
          <a:solidFill>
            <a:srgbClr val="008000"/>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solidFill>
                  <a:srgbClr val="FFFFFF"/>
                </a:solidFill>
              </a:rPr>
              <a:t>Elle peut être imposée par l</a:t>
            </a:r>
            <a:r>
              <a:rPr lang="ja-JP" altLang="fr-FR" sz="1600">
                <a:solidFill>
                  <a:srgbClr val="FFFFFF"/>
                </a:solidFill>
              </a:rPr>
              <a:t>’</a:t>
            </a:r>
            <a:r>
              <a:rPr lang="fr-FR" altLang="ja-JP" sz="1600">
                <a:solidFill>
                  <a:srgbClr val="FFFFFF"/>
                </a:solidFill>
              </a:rPr>
              <a:t>externe (pouvoirs publics pour les entreprises soumises à son action, concurrent dominant, choix arrêtés par la maison mère, etc.) </a:t>
            </a:r>
          </a:p>
          <a:p>
            <a:pPr eaLnBrk="1" hangingPunct="1">
              <a:spcBef>
                <a:spcPct val="0"/>
              </a:spcBef>
              <a:buFontTx/>
              <a:buNone/>
            </a:pPr>
            <a:endParaRPr lang="fr-FR" altLang="fr-FR" sz="1600">
              <a:solidFill>
                <a:srgbClr val="FFFFFF"/>
              </a:solidFill>
            </a:endParaRPr>
          </a:p>
        </p:txBody>
      </p:sp>
      <p:sp>
        <p:nvSpPr>
          <p:cNvPr id="11" name="Rectangle 10">
            <a:extLst>
              <a:ext uri="{FF2B5EF4-FFF2-40B4-BE49-F238E27FC236}">
                <a16:creationId xmlns:a16="http://schemas.microsoft.com/office/drawing/2014/main" id="{469AE95F-B4C3-2C4D-8139-A4C6D67591F3}"/>
              </a:ext>
            </a:extLst>
          </p:cNvPr>
          <p:cNvSpPr>
            <a:spLocks noChangeArrowheads="1"/>
          </p:cNvSpPr>
          <p:nvPr/>
        </p:nvSpPr>
        <p:spPr bwMode="auto">
          <a:xfrm>
            <a:off x="6858000" y="1798320"/>
            <a:ext cx="3429000" cy="1295400"/>
          </a:xfrm>
          <a:prstGeom prst="rect">
            <a:avLst/>
          </a:prstGeom>
          <a:solidFill>
            <a:srgbClr val="0000FF"/>
          </a:solidFill>
          <a:ln w="222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2800" baseline="30000">
              <a:solidFill>
                <a:schemeClr val="bg1"/>
              </a:solidFill>
            </a:endParaRPr>
          </a:p>
          <a:p>
            <a:pPr eaLnBrk="1" hangingPunct="1">
              <a:spcBef>
                <a:spcPct val="0"/>
              </a:spcBef>
              <a:buFontTx/>
              <a:buNone/>
            </a:pPr>
            <a:r>
              <a:rPr lang="fr-FR" altLang="fr-FR" sz="2800" baseline="30000">
                <a:solidFill>
                  <a:schemeClr val="bg1"/>
                </a:solidFill>
              </a:rPr>
              <a:t>Le rôle du DRH est alors un rôle d</a:t>
            </a:r>
            <a:r>
              <a:rPr lang="ja-JP" altLang="fr-FR" sz="2800" baseline="30000">
                <a:solidFill>
                  <a:schemeClr val="bg1"/>
                </a:solidFill>
              </a:rPr>
              <a:t>’</a:t>
            </a:r>
            <a:r>
              <a:rPr lang="fr-FR" altLang="ja-JP" sz="2800" baseline="30000">
                <a:solidFill>
                  <a:schemeClr val="bg1"/>
                </a:solidFill>
              </a:rPr>
              <a:t>influence auprès du leader.</a:t>
            </a:r>
            <a:endParaRPr lang="fr-FR" altLang="ja-JP" sz="2800">
              <a:solidFill>
                <a:schemeClr val="bg1"/>
              </a:solidFill>
            </a:endParaRPr>
          </a:p>
          <a:p>
            <a:pPr eaLnBrk="1" hangingPunct="1">
              <a:spcBef>
                <a:spcPct val="0"/>
              </a:spcBef>
              <a:buFontTx/>
              <a:buNone/>
            </a:pPr>
            <a:endParaRPr lang="fr-FR" altLang="fr-FR" sz="2800">
              <a:solidFill>
                <a:schemeClr val="bg1"/>
              </a:solidFill>
            </a:endParaRPr>
          </a:p>
        </p:txBody>
      </p:sp>
      <p:sp>
        <p:nvSpPr>
          <p:cNvPr id="12" name="Rectangle 11">
            <a:extLst>
              <a:ext uri="{FF2B5EF4-FFF2-40B4-BE49-F238E27FC236}">
                <a16:creationId xmlns:a16="http://schemas.microsoft.com/office/drawing/2014/main" id="{2B1FDBBE-E2AA-4A4C-BB8C-06A2A76910F6}"/>
              </a:ext>
            </a:extLst>
          </p:cNvPr>
          <p:cNvSpPr>
            <a:spLocks noChangeArrowheads="1"/>
          </p:cNvSpPr>
          <p:nvPr/>
        </p:nvSpPr>
        <p:spPr bwMode="auto">
          <a:xfrm>
            <a:off x="6858000" y="3322320"/>
            <a:ext cx="3505200" cy="1524000"/>
          </a:xfrm>
          <a:prstGeom prst="rect">
            <a:avLst/>
          </a:prstGeom>
          <a:solidFill>
            <a:srgbClr val="660066"/>
          </a:solidFill>
          <a:ln w="222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400">
                <a:solidFill>
                  <a:srgbClr val="FFFFFF"/>
                </a:solidFill>
              </a:rPr>
              <a:t>Le DRH peut influencer la construction du processus pour que la dimension RH soit intégrée dès l</a:t>
            </a:r>
            <a:r>
              <a:rPr lang="ja-JP" altLang="fr-FR" sz="1400">
                <a:solidFill>
                  <a:srgbClr val="FFFFFF"/>
                </a:solidFill>
              </a:rPr>
              <a:t>’</a:t>
            </a:r>
            <a:r>
              <a:rPr lang="fr-FR" altLang="ja-JP" sz="1400">
                <a:solidFill>
                  <a:srgbClr val="FFFFFF"/>
                </a:solidFill>
              </a:rPr>
              <a:t>amont, contribuer à ce que les managers remettent en cause leurs schémas de pensée établis, alimenter la construction à partir de la dimension RH. </a:t>
            </a:r>
          </a:p>
          <a:p>
            <a:pPr eaLnBrk="1" hangingPunct="1">
              <a:spcBef>
                <a:spcPct val="0"/>
              </a:spcBef>
              <a:buFontTx/>
              <a:buNone/>
            </a:pPr>
            <a:endParaRPr lang="fr-FR" altLang="fr-FR" sz="1400">
              <a:solidFill>
                <a:srgbClr val="FFFFFF"/>
              </a:solidFill>
            </a:endParaRPr>
          </a:p>
        </p:txBody>
      </p:sp>
      <p:sp>
        <p:nvSpPr>
          <p:cNvPr id="13" name="Rectangle 12">
            <a:extLst>
              <a:ext uri="{FF2B5EF4-FFF2-40B4-BE49-F238E27FC236}">
                <a16:creationId xmlns:a16="http://schemas.microsoft.com/office/drawing/2014/main" id="{7FC6C1E3-90A7-F54C-B80D-F60079CCD10C}"/>
              </a:ext>
            </a:extLst>
          </p:cNvPr>
          <p:cNvSpPr>
            <a:spLocks noChangeArrowheads="1"/>
          </p:cNvSpPr>
          <p:nvPr/>
        </p:nvSpPr>
        <p:spPr bwMode="auto">
          <a:xfrm>
            <a:off x="6858000" y="5074920"/>
            <a:ext cx="3505200" cy="1066800"/>
          </a:xfrm>
          <a:prstGeom prst="rect">
            <a:avLst/>
          </a:prstGeom>
          <a:solidFill>
            <a:srgbClr val="008000"/>
          </a:solidFill>
          <a:ln w="19050">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400">
                <a:solidFill>
                  <a:srgbClr val="FFFFFF"/>
                </a:solidFill>
              </a:rPr>
              <a:t>Le rôle du DRH est d</a:t>
            </a:r>
            <a:r>
              <a:rPr lang="ja-JP" altLang="fr-FR" sz="1400">
                <a:solidFill>
                  <a:srgbClr val="FFFFFF"/>
                </a:solidFill>
              </a:rPr>
              <a:t>’</a:t>
            </a:r>
            <a:r>
              <a:rPr lang="fr-FR" altLang="ja-JP" sz="1400">
                <a:solidFill>
                  <a:srgbClr val="FFFFFF"/>
                </a:solidFill>
              </a:rPr>
              <a:t>aider les acteurs internes à gagner en lucidité sur le non-négociable / les marges de manoeuvre. </a:t>
            </a:r>
          </a:p>
          <a:p>
            <a:pPr eaLnBrk="1" hangingPunct="1">
              <a:spcBef>
                <a:spcPct val="0"/>
              </a:spcBef>
              <a:buFontTx/>
              <a:buNone/>
            </a:pPr>
            <a:endParaRPr lang="fr-FR" altLang="fr-FR" sz="1400">
              <a:solidFill>
                <a:srgbClr val="FFFFFF"/>
              </a:solidFill>
            </a:endParaRPr>
          </a:p>
        </p:txBody>
      </p:sp>
      <p:sp>
        <p:nvSpPr>
          <p:cNvPr id="2" name="Espace réservé de la date 1">
            <a:extLst>
              <a:ext uri="{FF2B5EF4-FFF2-40B4-BE49-F238E27FC236}">
                <a16:creationId xmlns:a16="http://schemas.microsoft.com/office/drawing/2014/main" id="{426D2519-6DCC-174D-BFF8-08A5788884FD}"/>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B857C28C-7478-B448-B33E-EDCC3763C1C2}"/>
              </a:ext>
            </a:extLst>
          </p:cNvPr>
          <p:cNvSpPr>
            <a:spLocks noGrp="1"/>
          </p:cNvSpPr>
          <p:nvPr>
            <p:ph type="sldNum" sz="quarter" idx="12"/>
          </p:nvPr>
        </p:nvSpPr>
        <p:spPr/>
        <p:txBody>
          <a:bodyPr/>
          <a:lstStyle/>
          <a:p>
            <a:fld id="{6D1A6996-9A38-354D-9398-FBE9F4077E8B}" type="slidenum">
              <a:rPr lang="fr-FR" smtClean="0"/>
              <a:t>201</a:t>
            </a:fld>
            <a:endParaRPr lang="fr-FR"/>
          </a:p>
        </p:txBody>
      </p:sp>
    </p:spTree>
    <p:extLst>
      <p:ext uri="{BB962C8B-B14F-4D97-AF65-F5344CB8AC3E}">
        <p14:creationId xmlns:p14="http://schemas.microsoft.com/office/powerpoint/2010/main" val="20782234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animBg="1"/>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itre 1">
            <a:extLst>
              <a:ext uri="{FF2B5EF4-FFF2-40B4-BE49-F238E27FC236}">
                <a16:creationId xmlns:a16="http://schemas.microsoft.com/office/drawing/2014/main" id="{8F4E32DC-653A-1646-85BD-E06A0D9C1DE3}"/>
              </a:ext>
            </a:extLst>
          </p:cNvPr>
          <p:cNvSpPr>
            <a:spLocks noGrp="1" noChangeArrowheads="1"/>
          </p:cNvSpPr>
          <p:nvPr>
            <p:ph type="title"/>
          </p:nvPr>
        </p:nvSpPr>
        <p:spPr>
          <a:xfrm>
            <a:off x="701040" y="76200"/>
            <a:ext cx="10652760" cy="1143000"/>
          </a:xfrm>
        </p:spPr>
        <p:txBody>
          <a:bodyPr>
            <a:normAutofit fontScale="90000"/>
          </a:bodyPr>
          <a:lstStyle/>
          <a:p>
            <a:r>
              <a:rPr lang="fr-FR" altLang="fr-FR" sz="4000" dirty="0">
                <a:ea typeface="ＭＳ Ｐゴシック" panose="020B0600070205080204" pitchFamily="34" charset="-128"/>
              </a:rPr>
              <a:t>Mettre en œuvre une démarche RH à caractère stratégique</a:t>
            </a:r>
          </a:p>
        </p:txBody>
      </p:sp>
      <p:sp>
        <p:nvSpPr>
          <p:cNvPr id="194562" name="Espace réservé du contenu 2">
            <a:extLst>
              <a:ext uri="{FF2B5EF4-FFF2-40B4-BE49-F238E27FC236}">
                <a16:creationId xmlns:a16="http://schemas.microsoft.com/office/drawing/2014/main" id="{37322682-D2DF-0241-A948-7203BEF5129E}"/>
              </a:ext>
            </a:extLst>
          </p:cNvPr>
          <p:cNvSpPr>
            <a:spLocks noGrp="1" noChangeArrowheads="1"/>
          </p:cNvSpPr>
          <p:nvPr>
            <p:ph idx="1"/>
          </p:nvPr>
        </p:nvSpPr>
        <p:spPr>
          <a:xfrm>
            <a:off x="2057400" y="960120"/>
            <a:ext cx="8229600" cy="457200"/>
          </a:xfrm>
        </p:spPr>
        <p:txBody>
          <a:bodyPr>
            <a:noAutofit/>
          </a:bodyPr>
          <a:lstStyle/>
          <a:p>
            <a:pPr algn="ctr">
              <a:buFontTx/>
              <a:buNone/>
            </a:pPr>
            <a:r>
              <a:rPr lang="fr-FR" altLang="fr-FR" sz="3200" b="1" dirty="0">
                <a:ea typeface="ＭＳ Ｐゴシック" panose="020B0600070205080204" pitchFamily="34" charset="-128"/>
              </a:rPr>
              <a:t>Les formes de la stratégie émergente </a:t>
            </a:r>
          </a:p>
          <a:p>
            <a:pPr algn="ctr">
              <a:buFontTx/>
              <a:buNone/>
            </a:pPr>
            <a:r>
              <a:rPr lang="fr-FR" altLang="fr-FR" sz="3200" b="1" dirty="0">
                <a:ea typeface="ＭＳ Ｐゴシック" panose="020B0600070205080204" pitchFamily="34" charset="-128"/>
              </a:rPr>
              <a:t> </a:t>
            </a:r>
          </a:p>
          <a:p>
            <a:pPr algn="ctr">
              <a:buFontTx/>
              <a:buNone/>
            </a:pPr>
            <a:r>
              <a:rPr lang="fr-FR" altLang="fr-FR" sz="3200" b="1" dirty="0">
                <a:ea typeface="ＭＳ Ｐゴシック" panose="020B0600070205080204" pitchFamily="34" charset="-128"/>
              </a:rPr>
              <a:t> </a:t>
            </a:r>
          </a:p>
          <a:p>
            <a:pPr algn="ctr">
              <a:buFontTx/>
              <a:buNone/>
            </a:pPr>
            <a:endParaRPr lang="fr-FR" altLang="fr-FR" sz="3200" b="1" dirty="0">
              <a:ea typeface="ＭＳ Ｐゴシック" panose="020B0600070205080204" pitchFamily="34" charset="-128"/>
            </a:endParaRPr>
          </a:p>
        </p:txBody>
      </p:sp>
      <p:sp>
        <p:nvSpPr>
          <p:cNvPr id="6" name="Signalisation droite 5">
            <a:extLst>
              <a:ext uri="{FF2B5EF4-FFF2-40B4-BE49-F238E27FC236}">
                <a16:creationId xmlns:a16="http://schemas.microsoft.com/office/drawing/2014/main" id="{3C9FB587-B2CA-F244-9688-135A4740D8D6}"/>
              </a:ext>
            </a:extLst>
          </p:cNvPr>
          <p:cNvSpPr>
            <a:spLocks noChangeArrowheads="1"/>
          </p:cNvSpPr>
          <p:nvPr/>
        </p:nvSpPr>
        <p:spPr bwMode="auto">
          <a:xfrm>
            <a:off x="1600200" y="1600200"/>
            <a:ext cx="5029200" cy="990600"/>
          </a:xfrm>
          <a:prstGeom prst="homePlate">
            <a:avLst>
              <a:gd name="adj" fmla="val 49994"/>
            </a:avLst>
          </a:prstGeom>
          <a:solidFill>
            <a:srgbClr val="0000FF"/>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solidFill>
                  <a:srgbClr val="FFFFFF"/>
                </a:solidFill>
              </a:rPr>
              <a:t>La stratégie peut alors être élaborée au travers de l</a:t>
            </a:r>
            <a:r>
              <a:rPr lang="ja-JP" altLang="fr-FR" sz="1600">
                <a:solidFill>
                  <a:srgbClr val="FFFFFF"/>
                </a:solidFill>
              </a:rPr>
              <a:t>’</a:t>
            </a:r>
            <a:r>
              <a:rPr lang="fr-FR" altLang="ja-JP" sz="1600">
                <a:solidFill>
                  <a:srgbClr val="FFFFFF"/>
                </a:solidFill>
              </a:rPr>
              <a:t>expérimentation et de l</a:t>
            </a:r>
            <a:r>
              <a:rPr lang="ja-JP" altLang="fr-FR" sz="1600">
                <a:solidFill>
                  <a:srgbClr val="FFFFFF"/>
                </a:solidFill>
              </a:rPr>
              <a:t>’</a:t>
            </a:r>
            <a:r>
              <a:rPr lang="fr-FR" altLang="ja-JP" sz="1600">
                <a:solidFill>
                  <a:srgbClr val="FFFFFF"/>
                </a:solidFill>
              </a:rPr>
              <a:t>apprentissage issu d</a:t>
            </a:r>
            <a:r>
              <a:rPr lang="ja-JP" altLang="fr-FR" sz="1600">
                <a:solidFill>
                  <a:srgbClr val="FFFFFF"/>
                </a:solidFill>
              </a:rPr>
              <a:t>’</a:t>
            </a:r>
            <a:r>
              <a:rPr lang="fr-FR" altLang="ja-JP" sz="1600">
                <a:solidFill>
                  <a:srgbClr val="FFFFFF"/>
                </a:solidFill>
              </a:rPr>
              <a:t>engagements ponctuels. </a:t>
            </a:r>
            <a:endParaRPr lang="fr-FR" altLang="fr-FR" sz="1600">
              <a:solidFill>
                <a:srgbClr val="FFFFFF"/>
              </a:solidFill>
            </a:endParaRPr>
          </a:p>
        </p:txBody>
      </p:sp>
      <p:sp>
        <p:nvSpPr>
          <p:cNvPr id="9" name="Signalisation droite 8">
            <a:extLst>
              <a:ext uri="{FF2B5EF4-FFF2-40B4-BE49-F238E27FC236}">
                <a16:creationId xmlns:a16="http://schemas.microsoft.com/office/drawing/2014/main" id="{F48E52BF-FADB-F847-B005-EE0C52DE6A46}"/>
              </a:ext>
            </a:extLst>
          </p:cNvPr>
          <p:cNvSpPr>
            <a:spLocks noChangeArrowheads="1"/>
          </p:cNvSpPr>
          <p:nvPr/>
        </p:nvSpPr>
        <p:spPr bwMode="auto">
          <a:xfrm>
            <a:off x="1600200" y="4267200"/>
            <a:ext cx="5029200" cy="1066800"/>
          </a:xfrm>
          <a:prstGeom prst="homePlate">
            <a:avLst>
              <a:gd name="adj" fmla="val 50002"/>
            </a:avLst>
          </a:prstGeom>
          <a:solidFill>
            <a:srgbClr val="FF6600"/>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t>La stratégie peut aussi résulter de processus de marchandage et de négociation entre des groupes d</a:t>
            </a:r>
            <a:r>
              <a:rPr lang="ja-JP" altLang="fr-FR" sz="1600"/>
              <a:t>’</a:t>
            </a:r>
            <a:r>
              <a:rPr lang="fr-FR" altLang="ja-JP" sz="1600"/>
              <a:t>intérêt internes et externes à l</a:t>
            </a:r>
            <a:r>
              <a:rPr lang="ja-JP" altLang="fr-FR" sz="1600"/>
              <a:t>’</a:t>
            </a:r>
            <a:r>
              <a:rPr lang="fr-FR" altLang="ja-JP" sz="1600"/>
              <a:t>organisation. </a:t>
            </a:r>
            <a:endParaRPr lang="fr-FR" altLang="fr-FR" sz="1600"/>
          </a:p>
        </p:txBody>
      </p:sp>
      <p:sp>
        <p:nvSpPr>
          <p:cNvPr id="10" name="Signalisation droite 9">
            <a:extLst>
              <a:ext uri="{FF2B5EF4-FFF2-40B4-BE49-F238E27FC236}">
                <a16:creationId xmlns:a16="http://schemas.microsoft.com/office/drawing/2014/main" id="{8D45A2D9-5C92-0C4F-815E-4CA27A841C52}"/>
              </a:ext>
            </a:extLst>
          </p:cNvPr>
          <p:cNvSpPr>
            <a:spLocks noChangeArrowheads="1"/>
          </p:cNvSpPr>
          <p:nvPr/>
        </p:nvSpPr>
        <p:spPr bwMode="auto">
          <a:xfrm>
            <a:off x="1600200" y="5562600"/>
            <a:ext cx="5029200" cy="990600"/>
          </a:xfrm>
          <a:prstGeom prst="homePlate">
            <a:avLst>
              <a:gd name="adj" fmla="val 49994"/>
            </a:avLst>
          </a:prstGeom>
          <a:solidFill>
            <a:srgbClr val="008000"/>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400">
                <a:solidFill>
                  <a:srgbClr val="FFFFFF"/>
                </a:solidFill>
              </a:rPr>
              <a:t>La stratégie peut émerger d</a:t>
            </a:r>
            <a:r>
              <a:rPr lang="ja-JP" altLang="fr-FR" sz="1400">
                <a:solidFill>
                  <a:srgbClr val="FFFFFF"/>
                </a:solidFill>
              </a:rPr>
              <a:t>’</a:t>
            </a:r>
            <a:r>
              <a:rPr lang="fr-FR" altLang="ja-JP" sz="1400">
                <a:solidFill>
                  <a:srgbClr val="FFFFFF"/>
                </a:solidFill>
              </a:rPr>
              <a:t>hypothèses implicites et de comportements partagés, à partir d</a:t>
            </a:r>
            <a:r>
              <a:rPr lang="ja-JP" altLang="fr-FR" sz="1400">
                <a:solidFill>
                  <a:srgbClr val="FFFFFF"/>
                </a:solidFill>
              </a:rPr>
              <a:t>’</a:t>
            </a:r>
            <a:r>
              <a:rPr lang="fr-FR" altLang="ja-JP" sz="1400">
                <a:solidFill>
                  <a:srgbClr val="FFFFFF"/>
                </a:solidFill>
              </a:rPr>
              <a:t>une représentation commune de l</a:t>
            </a:r>
            <a:r>
              <a:rPr lang="ja-JP" altLang="fr-FR" sz="1400">
                <a:solidFill>
                  <a:srgbClr val="FFFFFF"/>
                </a:solidFill>
              </a:rPr>
              <a:t>’</a:t>
            </a:r>
            <a:r>
              <a:rPr lang="fr-FR" altLang="ja-JP" sz="1400">
                <a:solidFill>
                  <a:srgbClr val="FFFFFF"/>
                </a:solidFill>
              </a:rPr>
              <a:t>organisation et de son environnement. </a:t>
            </a:r>
          </a:p>
          <a:p>
            <a:pPr eaLnBrk="1" hangingPunct="1">
              <a:spcBef>
                <a:spcPct val="0"/>
              </a:spcBef>
              <a:buFontTx/>
              <a:buNone/>
            </a:pPr>
            <a:endParaRPr lang="fr-FR" altLang="fr-FR" sz="1400">
              <a:solidFill>
                <a:srgbClr val="FFFFFF"/>
              </a:solidFill>
            </a:endParaRPr>
          </a:p>
        </p:txBody>
      </p:sp>
      <p:sp>
        <p:nvSpPr>
          <p:cNvPr id="11" name="Rectangle 10">
            <a:extLst>
              <a:ext uri="{FF2B5EF4-FFF2-40B4-BE49-F238E27FC236}">
                <a16:creationId xmlns:a16="http://schemas.microsoft.com/office/drawing/2014/main" id="{3F8C0858-0F88-ED43-B9AD-B1084DF6C30A}"/>
              </a:ext>
            </a:extLst>
          </p:cNvPr>
          <p:cNvSpPr>
            <a:spLocks noChangeArrowheads="1"/>
          </p:cNvSpPr>
          <p:nvPr/>
        </p:nvSpPr>
        <p:spPr bwMode="auto">
          <a:xfrm>
            <a:off x="6858000" y="1600200"/>
            <a:ext cx="3429000" cy="1017588"/>
          </a:xfrm>
          <a:prstGeom prst="rect">
            <a:avLst/>
          </a:prstGeom>
          <a:solidFill>
            <a:srgbClr val="0000FF"/>
          </a:solidFill>
          <a:ln w="222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solidFill>
                  <a:srgbClr val="FFFFFF"/>
                </a:solidFill>
              </a:rPr>
              <a:t>Le rôle du DRH est d</a:t>
            </a:r>
            <a:r>
              <a:rPr lang="ja-JP" altLang="fr-FR" sz="1600">
                <a:solidFill>
                  <a:srgbClr val="FFFFFF"/>
                </a:solidFill>
              </a:rPr>
              <a:t>’</a:t>
            </a:r>
            <a:r>
              <a:rPr lang="fr-FR" altLang="ja-JP" sz="1600">
                <a:solidFill>
                  <a:srgbClr val="FFFFFF"/>
                </a:solidFill>
              </a:rPr>
              <a:t>initier des expérimentations, d</a:t>
            </a:r>
            <a:r>
              <a:rPr lang="ja-JP" altLang="fr-FR" sz="1600">
                <a:solidFill>
                  <a:srgbClr val="FFFFFF"/>
                </a:solidFill>
              </a:rPr>
              <a:t>’</a:t>
            </a:r>
            <a:r>
              <a:rPr lang="fr-FR" altLang="ja-JP" sz="1600">
                <a:solidFill>
                  <a:srgbClr val="FFFFFF"/>
                </a:solidFill>
              </a:rPr>
              <a:t>aider à en tirer des enseignements </a:t>
            </a:r>
          </a:p>
          <a:p>
            <a:pPr eaLnBrk="1" hangingPunct="1">
              <a:spcBef>
                <a:spcPct val="0"/>
              </a:spcBef>
              <a:buFontTx/>
              <a:buNone/>
            </a:pPr>
            <a:endParaRPr lang="fr-FR" altLang="fr-FR" sz="1400">
              <a:solidFill>
                <a:srgbClr val="FFFFFF"/>
              </a:solidFill>
            </a:endParaRPr>
          </a:p>
        </p:txBody>
      </p:sp>
      <p:sp>
        <p:nvSpPr>
          <p:cNvPr id="12" name="Rectangle 11">
            <a:extLst>
              <a:ext uri="{FF2B5EF4-FFF2-40B4-BE49-F238E27FC236}">
                <a16:creationId xmlns:a16="http://schemas.microsoft.com/office/drawing/2014/main" id="{9EA0F8AA-D0AD-9746-8795-A8D7D91611D7}"/>
              </a:ext>
            </a:extLst>
          </p:cNvPr>
          <p:cNvSpPr>
            <a:spLocks noChangeArrowheads="1"/>
          </p:cNvSpPr>
          <p:nvPr/>
        </p:nvSpPr>
        <p:spPr bwMode="auto">
          <a:xfrm>
            <a:off x="6858000" y="4419601"/>
            <a:ext cx="3505200" cy="746125"/>
          </a:xfrm>
          <a:prstGeom prst="rect">
            <a:avLst/>
          </a:prstGeom>
          <a:solidFill>
            <a:srgbClr val="FF6600"/>
          </a:solidFill>
          <a:ln w="222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t>Le DRH doit être attentif à ces phénomènes et les gérer. </a:t>
            </a:r>
          </a:p>
          <a:p>
            <a:pPr eaLnBrk="1" hangingPunct="1">
              <a:spcBef>
                <a:spcPct val="0"/>
              </a:spcBef>
              <a:buFontTx/>
              <a:buNone/>
            </a:pPr>
            <a:endParaRPr lang="fr-FR" altLang="fr-FR" sz="1600"/>
          </a:p>
        </p:txBody>
      </p:sp>
      <p:sp>
        <p:nvSpPr>
          <p:cNvPr id="13" name="Rectangle 12">
            <a:extLst>
              <a:ext uri="{FF2B5EF4-FFF2-40B4-BE49-F238E27FC236}">
                <a16:creationId xmlns:a16="http://schemas.microsoft.com/office/drawing/2014/main" id="{EFEC73D9-E81B-3242-9E7D-DF7B85650A38}"/>
              </a:ext>
            </a:extLst>
          </p:cNvPr>
          <p:cNvSpPr>
            <a:spLocks noChangeArrowheads="1"/>
          </p:cNvSpPr>
          <p:nvPr/>
        </p:nvSpPr>
        <p:spPr bwMode="auto">
          <a:xfrm>
            <a:off x="6858000" y="5562600"/>
            <a:ext cx="3505200" cy="990600"/>
          </a:xfrm>
          <a:prstGeom prst="rect">
            <a:avLst/>
          </a:prstGeom>
          <a:solidFill>
            <a:srgbClr val="008000"/>
          </a:solidFill>
          <a:ln w="19050">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400">
                <a:solidFill>
                  <a:srgbClr val="FFFFFF"/>
                </a:solidFill>
              </a:rPr>
              <a:t>Le DRH doit expliciter cette représentation pour que l</a:t>
            </a:r>
            <a:r>
              <a:rPr lang="ja-JP" altLang="fr-FR" sz="1400">
                <a:solidFill>
                  <a:srgbClr val="FFFFFF"/>
                </a:solidFill>
              </a:rPr>
              <a:t>’</a:t>
            </a:r>
            <a:r>
              <a:rPr lang="fr-FR" altLang="ja-JP" sz="1400">
                <a:solidFill>
                  <a:srgbClr val="FFFFFF"/>
                </a:solidFill>
              </a:rPr>
              <a:t>entreprise puisse dépasser ces schémas si nécessaire. </a:t>
            </a:r>
          </a:p>
          <a:p>
            <a:pPr eaLnBrk="1" hangingPunct="1">
              <a:spcBef>
                <a:spcPct val="0"/>
              </a:spcBef>
              <a:buFontTx/>
              <a:buNone/>
            </a:pPr>
            <a:endParaRPr lang="fr-FR" altLang="fr-FR" sz="1400">
              <a:solidFill>
                <a:srgbClr val="FFFFFF"/>
              </a:solidFill>
            </a:endParaRPr>
          </a:p>
        </p:txBody>
      </p:sp>
      <p:sp>
        <p:nvSpPr>
          <p:cNvPr id="14" name="Signalisation droite 13">
            <a:extLst>
              <a:ext uri="{FF2B5EF4-FFF2-40B4-BE49-F238E27FC236}">
                <a16:creationId xmlns:a16="http://schemas.microsoft.com/office/drawing/2014/main" id="{B7D50085-3B56-C94B-9C03-4BB16A3978DA}"/>
              </a:ext>
            </a:extLst>
          </p:cNvPr>
          <p:cNvSpPr>
            <a:spLocks noChangeArrowheads="1"/>
          </p:cNvSpPr>
          <p:nvPr/>
        </p:nvSpPr>
        <p:spPr bwMode="auto">
          <a:xfrm>
            <a:off x="1600200" y="2819400"/>
            <a:ext cx="5029200" cy="1144588"/>
          </a:xfrm>
          <a:prstGeom prst="homePlate">
            <a:avLst>
              <a:gd name="adj" fmla="val 49981"/>
            </a:avLst>
          </a:prstGeom>
          <a:solidFill>
            <a:srgbClr val="660066"/>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solidFill>
                  <a:srgbClr val="FFFFFF"/>
                </a:solidFill>
              </a:rPr>
              <a:t>La stratégie peut émerger de la manière dont les ressources sont allouées à partir de négociations internes et des « routines » internes. </a:t>
            </a:r>
          </a:p>
        </p:txBody>
      </p:sp>
      <p:sp>
        <p:nvSpPr>
          <p:cNvPr id="15" name="Rectangle 14">
            <a:extLst>
              <a:ext uri="{FF2B5EF4-FFF2-40B4-BE49-F238E27FC236}">
                <a16:creationId xmlns:a16="http://schemas.microsoft.com/office/drawing/2014/main" id="{8D5CB5B2-2571-9042-9DA0-DE250C9F17F9}"/>
              </a:ext>
            </a:extLst>
          </p:cNvPr>
          <p:cNvSpPr>
            <a:spLocks noChangeArrowheads="1"/>
          </p:cNvSpPr>
          <p:nvPr/>
        </p:nvSpPr>
        <p:spPr bwMode="auto">
          <a:xfrm>
            <a:off x="6858000" y="2743200"/>
            <a:ext cx="3505200" cy="1354138"/>
          </a:xfrm>
          <a:prstGeom prst="rect">
            <a:avLst/>
          </a:prstGeom>
          <a:solidFill>
            <a:srgbClr val="660066"/>
          </a:solidFill>
          <a:ln w="222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solidFill>
                  <a:srgbClr val="FFFFFF"/>
                </a:solidFill>
              </a:rPr>
              <a:t>La construction et l</a:t>
            </a:r>
            <a:r>
              <a:rPr lang="ja-JP" altLang="fr-FR" sz="1600">
                <a:solidFill>
                  <a:srgbClr val="FFFFFF"/>
                </a:solidFill>
              </a:rPr>
              <a:t>’</a:t>
            </a:r>
            <a:r>
              <a:rPr lang="fr-FR" altLang="ja-JP" sz="1600">
                <a:solidFill>
                  <a:srgbClr val="FFFFFF"/>
                </a:solidFill>
              </a:rPr>
              <a:t>évolution des budgets de personnel ainsi que la gestion des carrières font partie des dispositifs d</a:t>
            </a:r>
            <a:r>
              <a:rPr lang="ja-JP" altLang="fr-FR" sz="1600">
                <a:solidFill>
                  <a:srgbClr val="FFFFFF"/>
                </a:solidFill>
              </a:rPr>
              <a:t>’</a:t>
            </a:r>
            <a:r>
              <a:rPr lang="fr-FR" altLang="ja-JP" sz="1600">
                <a:solidFill>
                  <a:srgbClr val="FFFFFF"/>
                </a:solidFill>
              </a:rPr>
              <a:t>allocation de moyens. </a:t>
            </a:r>
          </a:p>
          <a:p>
            <a:pPr eaLnBrk="1" hangingPunct="1">
              <a:spcBef>
                <a:spcPct val="0"/>
              </a:spcBef>
              <a:buFontTx/>
              <a:buNone/>
            </a:pPr>
            <a:endParaRPr lang="fr-FR" altLang="fr-FR" sz="1600">
              <a:solidFill>
                <a:srgbClr val="FFFFFF"/>
              </a:solidFill>
            </a:endParaRPr>
          </a:p>
        </p:txBody>
      </p:sp>
      <p:sp>
        <p:nvSpPr>
          <p:cNvPr id="2" name="Espace réservé de la date 1">
            <a:extLst>
              <a:ext uri="{FF2B5EF4-FFF2-40B4-BE49-F238E27FC236}">
                <a16:creationId xmlns:a16="http://schemas.microsoft.com/office/drawing/2014/main" id="{A4F72470-EE7A-8748-BD67-3881052D9036}"/>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1F3F670D-0DDC-DA47-97F8-9AAE6D1078EB}"/>
              </a:ext>
            </a:extLst>
          </p:cNvPr>
          <p:cNvSpPr>
            <a:spLocks noGrp="1"/>
          </p:cNvSpPr>
          <p:nvPr>
            <p:ph type="sldNum" sz="quarter" idx="12"/>
          </p:nvPr>
        </p:nvSpPr>
        <p:spPr/>
        <p:txBody>
          <a:bodyPr/>
          <a:lstStyle/>
          <a:p>
            <a:fld id="{6D1A6996-9A38-354D-9398-FBE9F4077E8B}" type="slidenum">
              <a:rPr lang="fr-FR" smtClean="0"/>
              <a:t>202</a:t>
            </a:fld>
            <a:endParaRPr lang="fr-FR"/>
          </a:p>
        </p:txBody>
      </p:sp>
    </p:spTree>
    <p:extLst>
      <p:ext uri="{BB962C8B-B14F-4D97-AF65-F5344CB8AC3E}">
        <p14:creationId xmlns:p14="http://schemas.microsoft.com/office/powerpoint/2010/main" val="4045481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animBg="1"/>
      <p:bldP spid="14" grpId="0" animBg="1"/>
      <p:bldP spid="15" grpId="0" animBg="1"/>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itre 1">
            <a:extLst>
              <a:ext uri="{FF2B5EF4-FFF2-40B4-BE49-F238E27FC236}">
                <a16:creationId xmlns:a16="http://schemas.microsoft.com/office/drawing/2014/main" id="{8B4DE35E-B175-B849-A1AE-AFDD312279A3}"/>
              </a:ext>
            </a:extLst>
          </p:cNvPr>
          <p:cNvSpPr>
            <a:spLocks noGrp="1" noChangeArrowheads="1"/>
          </p:cNvSpPr>
          <p:nvPr>
            <p:ph type="title"/>
          </p:nvPr>
        </p:nvSpPr>
        <p:spPr/>
        <p:txBody>
          <a:bodyPr>
            <a:normAutofit/>
          </a:bodyPr>
          <a:lstStyle/>
          <a:p>
            <a:r>
              <a:rPr lang="fr-FR" altLang="fr-FR" sz="3600" b="1" dirty="0">
                <a:ea typeface="ＭＳ Ｐゴシック" panose="020B0600070205080204" pitchFamily="34" charset="-128"/>
              </a:rPr>
              <a:t>Mettre en œuvre une démarche RH à caractère stratégique</a:t>
            </a:r>
            <a:endParaRPr lang="fr-FR" altLang="fr-FR" sz="3600" dirty="0">
              <a:ea typeface="ＭＳ Ｐゴシック" panose="020B0600070205080204" pitchFamily="34" charset="-128"/>
            </a:endParaRPr>
          </a:p>
        </p:txBody>
      </p:sp>
      <p:sp>
        <p:nvSpPr>
          <p:cNvPr id="195586" name="Espace réservé du contenu 2">
            <a:extLst>
              <a:ext uri="{FF2B5EF4-FFF2-40B4-BE49-F238E27FC236}">
                <a16:creationId xmlns:a16="http://schemas.microsoft.com/office/drawing/2014/main" id="{450B85E0-B628-174C-965E-A4E5D44E71CB}"/>
              </a:ext>
            </a:extLst>
          </p:cNvPr>
          <p:cNvSpPr>
            <a:spLocks noGrp="1" noChangeArrowheads="1"/>
          </p:cNvSpPr>
          <p:nvPr>
            <p:ph idx="1"/>
          </p:nvPr>
        </p:nvSpPr>
        <p:spPr>
          <a:xfrm>
            <a:off x="670560" y="1645921"/>
            <a:ext cx="10683240" cy="5045074"/>
          </a:xfrm>
        </p:spPr>
        <p:txBody>
          <a:bodyPr>
            <a:normAutofit/>
          </a:bodyPr>
          <a:lstStyle/>
          <a:p>
            <a:pPr>
              <a:buFontTx/>
              <a:buNone/>
            </a:pPr>
            <a:r>
              <a:rPr lang="fr-FR" altLang="fr-FR" dirty="0">
                <a:ea typeface="ＭＳ Ｐゴシック" panose="020B0600070205080204" pitchFamily="34" charset="-128"/>
              </a:rPr>
              <a:t>L'</a:t>
            </a:r>
            <a:r>
              <a:rPr lang="fr-FR" altLang="ja-JP" dirty="0">
                <a:ea typeface="ＭＳ Ｐゴシック" panose="020B0600070205080204" pitchFamily="34" charset="-128"/>
              </a:rPr>
              <a:t>organisation (entreprise) apprenante</a:t>
            </a:r>
            <a:endParaRPr lang="fr-FR" altLang="ja-JP" sz="2000" dirty="0">
              <a:ea typeface="ＭＳ Ｐゴシック" panose="020B0600070205080204" pitchFamily="34" charset="-128"/>
            </a:endParaRPr>
          </a:p>
          <a:p>
            <a:pPr>
              <a:buFontTx/>
              <a:buNone/>
            </a:pPr>
            <a:r>
              <a:rPr lang="fr-FR" altLang="fr-FR" sz="2000" dirty="0">
                <a:ea typeface="ＭＳ Ｐゴシック" panose="020B0600070205080204" pitchFamily="34" charset="-128"/>
              </a:rPr>
              <a:t>Traditionnellement, les organisations ont été́ considérées comme des </a:t>
            </a:r>
          </a:p>
          <a:p>
            <a:pPr>
              <a:buFontTx/>
              <a:buNone/>
            </a:pPr>
            <a:r>
              <a:rPr lang="fr-FR" altLang="fr-FR" sz="2000" dirty="0">
                <a:ea typeface="ＭＳ Ｐゴシック" panose="020B0600070205080204" pitchFamily="34" charset="-128"/>
              </a:rPr>
              <a:t>structures à caractère hiérarchique voire bureaucratiques censées </a:t>
            </a:r>
          </a:p>
          <a:p>
            <a:pPr>
              <a:buFontTx/>
              <a:buNone/>
            </a:pPr>
            <a:r>
              <a:rPr lang="fr-FR" altLang="fr-FR" sz="2000" dirty="0">
                <a:ea typeface="ＭＳ Ｐゴシック" panose="020B0600070205080204" pitchFamily="34" charset="-128"/>
              </a:rPr>
              <a:t>garantir l</a:t>
            </a:r>
            <a:r>
              <a:rPr lang="ja-JP" altLang="fr-FR" sz="2000">
                <a:ea typeface="ＭＳ Ｐゴシック" panose="020B0600070205080204" pitchFamily="34" charset="-128"/>
              </a:rPr>
              <a:t>’</a:t>
            </a:r>
            <a:r>
              <a:rPr lang="fr-FR" altLang="ja-JP" sz="2000" dirty="0">
                <a:ea typeface="ＭＳ Ｐゴシック" panose="020B0600070205080204" pitchFamily="34" charset="-128"/>
              </a:rPr>
              <a:t>ordre et permettre le contrôle. Elles ont été́ construites pour </a:t>
            </a:r>
          </a:p>
          <a:p>
            <a:pPr>
              <a:buFontTx/>
              <a:buNone/>
            </a:pPr>
            <a:r>
              <a:rPr lang="fr-FR" altLang="ja-JP" sz="2000" dirty="0">
                <a:ea typeface="ＭＳ Ｐゴシック" panose="020B0600070205080204" pitchFamily="34" charset="-128"/>
              </a:rPr>
              <a:t>la </a:t>
            </a:r>
            <a:r>
              <a:rPr lang="fr-FR" altLang="fr-FR" sz="2000" dirty="0">
                <a:ea typeface="ＭＳ Ｐゴシック" panose="020B0600070205080204" pitchFamily="34" charset="-128"/>
              </a:rPr>
              <a:t>stabilité́ plus que pour le changement.</a:t>
            </a:r>
          </a:p>
          <a:p>
            <a:pPr>
              <a:buFontTx/>
              <a:buNone/>
            </a:pPr>
            <a:endParaRPr lang="fr-FR" altLang="fr-FR" sz="2000" dirty="0">
              <a:ea typeface="ＭＳ Ｐゴシック" panose="020B0600070205080204" pitchFamily="34" charset="-128"/>
            </a:endParaRPr>
          </a:p>
          <a:p>
            <a:pPr>
              <a:buFontTx/>
              <a:buNone/>
            </a:pPr>
            <a:r>
              <a:rPr lang="fr-FR" altLang="fr-FR" sz="2000" dirty="0">
                <a:ea typeface="ＭＳ Ｐゴシック" panose="020B0600070205080204" pitchFamily="34" charset="-128"/>
              </a:rPr>
              <a:t>A contrario, une organisation apprenante est capable de se </a:t>
            </a:r>
            <a:r>
              <a:rPr lang="fr-FR" altLang="fr-FR" sz="2000" dirty="0" err="1">
                <a:ea typeface="ＭＳ Ｐゴシック" panose="020B0600070205080204" pitchFamily="34" charset="-128"/>
              </a:rPr>
              <a:t>régénérer</a:t>
            </a:r>
            <a:r>
              <a:rPr lang="fr-FR" altLang="fr-FR" sz="2000" dirty="0">
                <a:ea typeface="ＭＳ Ｐゴシック" panose="020B0600070205080204" pitchFamily="34" charset="-128"/>
              </a:rPr>
              <a:t> </a:t>
            </a:r>
          </a:p>
          <a:p>
            <a:pPr>
              <a:buFontTx/>
              <a:buNone/>
            </a:pPr>
            <a:r>
              <a:rPr lang="fr-FR" altLang="fr-FR" sz="2000" dirty="0">
                <a:ea typeface="ＭＳ Ｐゴシック" panose="020B0600070205080204" pitchFamily="34" charset="-128"/>
              </a:rPr>
              <a:t>en continu grâce à :</a:t>
            </a:r>
          </a:p>
          <a:p>
            <a:pPr>
              <a:buFontTx/>
              <a:buNone/>
            </a:pPr>
            <a:r>
              <a:rPr lang="fr-FR" altLang="fr-FR" sz="2000" dirty="0">
                <a:ea typeface="ＭＳ Ｐゴシック" panose="020B0600070205080204" pitchFamily="34" charset="-128"/>
              </a:rPr>
              <a:t>• La </a:t>
            </a:r>
            <a:r>
              <a:rPr lang="fr-FR" altLang="fr-FR" sz="2000" dirty="0" err="1">
                <a:ea typeface="ＭＳ Ｐゴシック" panose="020B0600070205080204" pitchFamily="34" charset="-128"/>
              </a:rPr>
              <a:t>variéte</a:t>
            </a:r>
            <a:r>
              <a:rPr lang="fr-FR" altLang="fr-FR" sz="2000" dirty="0">
                <a:ea typeface="ＭＳ Ｐゴシック" panose="020B0600070205080204" pitchFamily="34" charset="-128"/>
              </a:rPr>
              <a:t>́ des </a:t>
            </a:r>
            <a:r>
              <a:rPr lang="fr-FR" altLang="fr-FR" sz="2000" dirty="0" err="1">
                <a:ea typeface="ＭＳ Ｐゴシック" panose="020B0600070205080204" pitchFamily="34" charset="-128"/>
              </a:rPr>
              <a:t>expériences</a:t>
            </a:r>
            <a:r>
              <a:rPr lang="fr-FR" altLang="fr-FR" sz="2000" dirty="0">
                <a:ea typeface="ＭＳ Ｐゴシック" panose="020B0600070205080204" pitchFamily="34" charset="-128"/>
              </a:rPr>
              <a:t> et </a:t>
            </a:r>
            <a:r>
              <a:rPr lang="fr-FR" altLang="fr-FR" sz="2000" dirty="0" err="1">
                <a:ea typeface="ＭＳ Ｐゴシック" panose="020B0600070205080204" pitchFamily="34" charset="-128"/>
              </a:rPr>
              <a:t>compétences</a:t>
            </a:r>
            <a:r>
              <a:rPr lang="fr-FR" altLang="fr-FR" sz="2000" dirty="0">
                <a:ea typeface="ＭＳ Ｐゴシック" panose="020B0600070205080204" pitchFamily="34" charset="-128"/>
              </a:rPr>
              <a:t> individuelles,</a:t>
            </a:r>
            <a:br>
              <a:rPr lang="fr-FR" altLang="fr-FR" sz="2000" dirty="0">
                <a:ea typeface="ＭＳ Ｐゴシック" panose="020B0600070205080204" pitchFamily="34" charset="-128"/>
              </a:rPr>
            </a:br>
            <a:r>
              <a:rPr lang="fr-FR" altLang="fr-FR" sz="2000" dirty="0">
                <a:ea typeface="ＭＳ Ｐゴシック" panose="020B0600070205080204" pitchFamily="34" charset="-128"/>
              </a:rPr>
              <a:t>• Une culture qui encourage les </a:t>
            </a:r>
            <a:r>
              <a:rPr lang="fr-FR" altLang="fr-FR" sz="2000" dirty="0" err="1">
                <a:ea typeface="ＭＳ Ｐゴシック" panose="020B0600070205080204" pitchFamily="34" charset="-128"/>
              </a:rPr>
              <a:t>débats</a:t>
            </a:r>
            <a:r>
              <a:rPr lang="fr-FR" altLang="fr-FR" sz="2000" dirty="0">
                <a:ea typeface="ＭＳ Ｐゴシック" panose="020B0600070205080204" pitchFamily="34" charset="-128"/>
              </a:rPr>
              <a:t> et les </a:t>
            </a:r>
            <a:r>
              <a:rPr lang="fr-FR" altLang="fr-FR" sz="2000" dirty="0" err="1">
                <a:ea typeface="ＭＳ Ｐゴシック" panose="020B0600070205080204" pitchFamily="34" charset="-128"/>
              </a:rPr>
              <a:t>défis</a:t>
            </a:r>
            <a:r>
              <a:rPr lang="fr-FR" altLang="fr-FR" sz="2000" dirty="0">
                <a:ea typeface="ＭＳ Ｐゴシック" panose="020B0600070205080204" pitchFamily="34" charset="-128"/>
              </a:rPr>
              <a:t> au travers d</a:t>
            </a:r>
            <a:r>
              <a:rPr lang="ja-JP" altLang="fr-FR" sz="2000">
                <a:ea typeface="ＭＳ Ｐゴシック" panose="020B0600070205080204" pitchFamily="34" charset="-128"/>
              </a:rPr>
              <a:t>’</a:t>
            </a:r>
            <a:r>
              <a:rPr lang="fr-FR" altLang="ja-JP" sz="2000" dirty="0">
                <a:ea typeface="ＭＳ Ｐゴシック" panose="020B0600070205080204" pitchFamily="34" charset="-128"/>
              </a:rPr>
              <a:t>une vision ou d</a:t>
            </a:r>
            <a:r>
              <a:rPr lang="ja-JP" altLang="fr-FR" sz="2000">
                <a:ea typeface="ＭＳ Ｐゴシック" panose="020B0600070205080204" pitchFamily="34" charset="-128"/>
              </a:rPr>
              <a:t>’</a:t>
            </a:r>
            <a:r>
              <a:rPr lang="fr-FR" altLang="ja-JP" sz="2000" dirty="0">
                <a:ea typeface="ＭＳ Ｐゴシック" panose="020B0600070205080204" pitchFamily="34" charset="-128"/>
              </a:rPr>
              <a:t>une intention </a:t>
            </a:r>
            <a:r>
              <a:rPr lang="fr-FR" altLang="ja-JP" sz="2000" dirty="0" err="1">
                <a:ea typeface="ＭＳ Ｐゴシック" panose="020B0600070205080204" pitchFamily="34" charset="-128"/>
              </a:rPr>
              <a:t>partagée</a:t>
            </a:r>
            <a:r>
              <a:rPr lang="fr-FR" altLang="ja-JP" sz="2000" dirty="0">
                <a:ea typeface="ＭＳ Ｐゴシック" panose="020B0600070205080204" pitchFamily="34" charset="-128"/>
              </a:rPr>
              <a:t>. </a:t>
            </a:r>
          </a:p>
          <a:p>
            <a:pPr algn="ctr">
              <a:buFontTx/>
              <a:buNone/>
            </a:pPr>
            <a:r>
              <a:rPr lang="fr-FR" altLang="fr-FR" sz="2000" b="1" dirty="0">
                <a:ea typeface="ＭＳ Ｐゴシック" panose="020B0600070205080204" pitchFamily="34" charset="-128"/>
              </a:rPr>
              <a:t>Elle facilite l</a:t>
            </a:r>
            <a:r>
              <a:rPr lang="ja-JP" altLang="fr-FR" sz="2000" b="1">
                <a:ea typeface="ＭＳ Ｐゴシック" panose="020B0600070205080204" pitchFamily="34" charset="-128"/>
              </a:rPr>
              <a:t>’</a:t>
            </a:r>
            <a:r>
              <a:rPr lang="fr-FR" altLang="ja-JP" sz="2000" b="1" dirty="0">
                <a:ea typeface="ＭＳ Ｐゴシック" panose="020B0600070205080204" pitchFamily="34" charset="-128"/>
              </a:rPr>
              <a:t>émergence dynamique de </a:t>
            </a:r>
            <a:r>
              <a:rPr lang="fr-FR" altLang="ja-JP" sz="2000" b="1" dirty="0" err="1">
                <a:ea typeface="ＭＳ Ｐゴシック" panose="020B0600070205080204" pitchFamily="34" charset="-128"/>
              </a:rPr>
              <a:t>stratégies</a:t>
            </a:r>
            <a:r>
              <a:rPr lang="fr-FR" altLang="ja-JP" sz="2400" b="1" dirty="0">
                <a:ea typeface="ＭＳ Ｐゴシック" panose="020B0600070205080204" pitchFamily="34" charset="-128"/>
              </a:rPr>
              <a:t>.</a:t>
            </a:r>
            <a:br>
              <a:rPr lang="fr-FR" altLang="ja-JP" sz="2400" b="1" dirty="0">
                <a:ea typeface="ＭＳ Ｐゴシック" panose="020B0600070205080204" pitchFamily="34" charset="-128"/>
              </a:rPr>
            </a:br>
            <a:endParaRPr lang="fr-FR" altLang="ja-JP" sz="2400" b="1" dirty="0">
              <a:ea typeface="ＭＳ Ｐゴシック" panose="020B0600070205080204" pitchFamily="34" charset="-128"/>
            </a:endParaRPr>
          </a:p>
          <a:p>
            <a:pPr>
              <a:buFontTx/>
              <a:buNone/>
            </a:pPr>
            <a:endParaRPr lang="fr-FR" altLang="fr-FR" sz="2400" dirty="0">
              <a:ea typeface="ＭＳ Ｐゴシック" panose="020B0600070205080204" pitchFamily="34" charset="-128"/>
            </a:endParaRPr>
          </a:p>
          <a:p>
            <a:pPr>
              <a:buFontTx/>
              <a:buNone/>
            </a:pPr>
            <a:endParaRPr lang="fr-FR" altLang="fr-FR" sz="2400"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490D9564-35A4-B344-8185-5FDD9EEBA60F}"/>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DF09EFD2-C48C-354F-9FEB-04DB0B2BFCCE}"/>
              </a:ext>
            </a:extLst>
          </p:cNvPr>
          <p:cNvSpPr>
            <a:spLocks noGrp="1"/>
          </p:cNvSpPr>
          <p:nvPr>
            <p:ph type="sldNum" sz="quarter" idx="12"/>
          </p:nvPr>
        </p:nvSpPr>
        <p:spPr/>
        <p:txBody>
          <a:bodyPr/>
          <a:lstStyle/>
          <a:p>
            <a:fld id="{6D1A6996-9A38-354D-9398-FBE9F4077E8B}" type="slidenum">
              <a:rPr lang="fr-FR" smtClean="0"/>
              <a:t>203</a:t>
            </a:fld>
            <a:endParaRPr lang="fr-FR"/>
          </a:p>
        </p:txBody>
      </p:sp>
    </p:spTree>
    <p:extLst>
      <p:ext uri="{BB962C8B-B14F-4D97-AF65-F5344CB8AC3E}">
        <p14:creationId xmlns:p14="http://schemas.microsoft.com/office/powerpoint/2010/main" val="3186815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itre 1">
            <a:extLst>
              <a:ext uri="{FF2B5EF4-FFF2-40B4-BE49-F238E27FC236}">
                <a16:creationId xmlns:a16="http://schemas.microsoft.com/office/drawing/2014/main" id="{21BFC2E3-460A-A845-A315-AFD29C3CF7AF}"/>
              </a:ext>
            </a:extLst>
          </p:cNvPr>
          <p:cNvSpPr>
            <a:spLocks noGrp="1" noChangeArrowheads="1"/>
          </p:cNvSpPr>
          <p:nvPr>
            <p:ph type="title"/>
          </p:nvPr>
        </p:nvSpPr>
        <p:spPr/>
        <p:txBody>
          <a:bodyPr>
            <a:normAutofit/>
          </a:bodyPr>
          <a:lstStyle/>
          <a:p>
            <a:r>
              <a:rPr lang="fr-FR" altLang="fr-FR" sz="3600" b="1" dirty="0">
                <a:ea typeface="ＭＳ Ｐゴシック" panose="020B0600070205080204" pitchFamily="34" charset="-128"/>
              </a:rPr>
              <a:t>Mettre en œuvre une démarche RH à caractère stratégique</a:t>
            </a:r>
            <a:endParaRPr lang="fr-FR" altLang="fr-FR" sz="3600" dirty="0">
              <a:ea typeface="ＭＳ Ｐゴシック" panose="020B0600070205080204" pitchFamily="34" charset="-128"/>
            </a:endParaRPr>
          </a:p>
        </p:txBody>
      </p:sp>
      <p:sp>
        <p:nvSpPr>
          <p:cNvPr id="196610" name="Espace réservé du contenu 2">
            <a:extLst>
              <a:ext uri="{FF2B5EF4-FFF2-40B4-BE49-F238E27FC236}">
                <a16:creationId xmlns:a16="http://schemas.microsoft.com/office/drawing/2014/main" id="{08267784-C157-9746-B871-F22C0693F4F0}"/>
              </a:ext>
            </a:extLst>
          </p:cNvPr>
          <p:cNvSpPr>
            <a:spLocks noGrp="1" noChangeArrowheads="1"/>
          </p:cNvSpPr>
          <p:nvPr>
            <p:ph idx="1"/>
          </p:nvPr>
        </p:nvSpPr>
        <p:spPr>
          <a:xfrm>
            <a:off x="1981200" y="1447801"/>
            <a:ext cx="8229600" cy="4525963"/>
          </a:xfrm>
        </p:spPr>
        <p:txBody>
          <a:bodyPr/>
          <a:lstStyle/>
          <a:p>
            <a:pPr>
              <a:buFontTx/>
              <a:buNone/>
            </a:pPr>
            <a:r>
              <a:rPr lang="fr-FR" altLang="fr-FR" dirty="0">
                <a:ea typeface="ＭＳ Ｐゴシック" panose="020B0600070205080204" pitchFamily="34" charset="-128"/>
              </a:rPr>
              <a:t>L</a:t>
            </a:r>
            <a:r>
              <a:rPr lang="ja-JP" altLang="fr-FR">
                <a:ea typeface="ＭＳ Ｐゴシック" panose="020B0600070205080204" pitchFamily="34" charset="-128"/>
              </a:rPr>
              <a:t>’</a:t>
            </a:r>
            <a:r>
              <a:rPr lang="fr-FR" altLang="ja-JP" dirty="0">
                <a:ea typeface="ＭＳ Ｐゴシック" panose="020B0600070205080204" pitchFamily="34" charset="-128"/>
              </a:rPr>
              <a:t>organisation (entreprise) apprenante</a:t>
            </a:r>
          </a:p>
          <a:p>
            <a:pPr>
              <a:buFontTx/>
              <a:buNone/>
            </a:pPr>
            <a:endParaRPr lang="fr-FR" altLang="fr-FR" sz="2000" dirty="0">
              <a:ea typeface="ＭＳ Ｐゴシック" panose="020B0600070205080204" pitchFamily="34" charset="-128"/>
            </a:endParaRPr>
          </a:p>
          <a:p>
            <a:pPr>
              <a:buFontTx/>
              <a:buNone/>
            </a:pPr>
            <a:r>
              <a:rPr lang="fr-FR" altLang="fr-FR" sz="2400" dirty="0">
                <a:ea typeface="ＭＳ Ｐゴシック" panose="020B0600070205080204" pitchFamily="34" charset="-128"/>
              </a:rPr>
              <a:t>L</a:t>
            </a:r>
            <a:r>
              <a:rPr lang="ja-JP" altLang="fr-FR" sz="2400">
                <a:ea typeface="ＭＳ Ｐゴシック" panose="020B0600070205080204" pitchFamily="34" charset="-128"/>
              </a:rPr>
              <a:t>’</a:t>
            </a:r>
            <a:r>
              <a:rPr lang="fr-FR" altLang="ja-JP" sz="2400" dirty="0">
                <a:ea typeface="ＭＳ Ｐゴシック" panose="020B0600070205080204" pitchFamily="34" charset="-128"/>
              </a:rPr>
              <a:t>action du DRH doit contribuer à encourager les </a:t>
            </a:r>
          </a:p>
          <a:p>
            <a:pPr>
              <a:buFontTx/>
              <a:buNone/>
            </a:pPr>
            <a:r>
              <a:rPr lang="fr-FR" altLang="fr-FR" sz="2400" dirty="0">
                <a:ea typeface="ＭＳ Ｐゴシック" panose="020B0600070205080204" pitchFamily="34" charset="-128"/>
              </a:rPr>
              <a:t>processus qui </a:t>
            </a:r>
            <a:r>
              <a:rPr lang="fr-FR" altLang="fr-FR" sz="2400" dirty="0" err="1">
                <a:ea typeface="ＭＳ Ｐゴシック" panose="020B0600070205080204" pitchFamily="34" charset="-128"/>
              </a:rPr>
              <a:t>libèrent</a:t>
            </a:r>
            <a:r>
              <a:rPr lang="fr-FR" altLang="fr-FR" sz="2400" dirty="0">
                <a:ea typeface="ＭＳ Ｐゴシック" panose="020B0600070205080204" pitchFamily="34" charset="-128"/>
              </a:rPr>
              <a:t> les </a:t>
            </a:r>
            <a:r>
              <a:rPr lang="fr-FR" altLang="fr-FR" sz="2400" dirty="0" err="1">
                <a:ea typeface="ＭＳ Ｐゴシック" panose="020B0600070205080204" pitchFamily="34" charset="-128"/>
              </a:rPr>
              <a:t>compétences</a:t>
            </a:r>
            <a:r>
              <a:rPr lang="fr-FR" altLang="fr-FR" sz="2400" dirty="0">
                <a:ea typeface="ＭＳ Ｐゴシック" panose="020B0600070205080204" pitchFamily="34" charset="-128"/>
              </a:rPr>
              <a:t> individuelles et à </a:t>
            </a:r>
          </a:p>
          <a:p>
            <a:pPr>
              <a:buFontTx/>
              <a:buNone/>
            </a:pPr>
            <a:r>
              <a:rPr lang="fr-FR" altLang="fr-FR" sz="2400" dirty="0">
                <a:ea typeface="ＭＳ Ｐゴシック" panose="020B0600070205080204" pitchFamily="34" charset="-128"/>
              </a:rPr>
              <a:t>favoriser le partage d</a:t>
            </a:r>
            <a:r>
              <a:rPr lang="ja-JP" altLang="fr-FR" sz="2400">
                <a:ea typeface="ＭＳ Ｐゴシック" panose="020B0600070205080204" pitchFamily="34" charset="-128"/>
              </a:rPr>
              <a:t>’</a:t>
            </a:r>
            <a:r>
              <a:rPr lang="fr-FR" altLang="ja-JP" sz="2400" dirty="0">
                <a:ea typeface="ＭＳ Ｐゴシック" panose="020B0600070205080204" pitchFamily="34" charset="-128"/>
              </a:rPr>
              <a:t>informations.</a:t>
            </a:r>
          </a:p>
          <a:p>
            <a:pPr>
              <a:buFontTx/>
              <a:buNone/>
            </a:pPr>
            <a:r>
              <a:rPr lang="fr-FR" altLang="fr-FR" sz="2400" dirty="0">
                <a:ea typeface="ＭＳ Ｐゴシック" panose="020B0600070205080204" pitchFamily="34" charset="-128"/>
              </a:rPr>
              <a:t> </a:t>
            </a:r>
          </a:p>
          <a:p>
            <a:pPr algn="ctr">
              <a:buFontTx/>
              <a:buNone/>
            </a:pPr>
            <a:r>
              <a:rPr lang="fr-FR" altLang="fr-FR" sz="2400" b="1" dirty="0">
                <a:ea typeface="ＭＳ Ｐゴシック" panose="020B0600070205080204" pitchFamily="34" charset="-128"/>
              </a:rPr>
              <a:t>Chacun dans l</a:t>
            </a:r>
            <a:r>
              <a:rPr lang="ja-JP" altLang="fr-FR" sz="2400" b="1">
                <a:ea typeface="ＭＳ Ｐゴシック" panose="020B0600070205080204" pitchFamily="34" charset="-128"/>
              </a:rPr>
              <a:t>’</a:t>
            </a:r>
            <a:r>
              <a:rPr lang="fr-FR" altLang="ja-JP" sz="2400" b="1" dirty="0">
                <a:ea typeface="ＭＳ Ｐゴシック" panose="020B0600070205080204" pitchFamily="34" charset="-128"/>
              </a:rPr>
              <a:t>organisation pourra contribuer à </a:t>
            </a:r>
          </a:p>
          <a:p>
            <a:pPr algn="ctr">
              <a:buFontTx/>
              <a:buNone/>
            </a:pPr>
            <a:r>
              <a:rPr lang="fr-FR" altLang="fr-FR" sz="2400" b="1" dirty="0">
                <a:ea typeface="ＭＳ Ｐゴシック" panose="020B0600070205080204" pitchFamily="34" charset="-128"/>
              </a:rPr>
              <a:t>l</a:t>
            </a:r>
            <a:r>
              <a:rPr lang="ja-JP" altLang="fr-FR" sz="2400" b="1">
                <a:ea typeface="ＭＳ Ｐゴシック" panose="020B0600070205080204" pitchFamily="34" charset="-128"/>
              </a:rPr>
              <a:t>’</a:t>
            </a:r>
            <a:r>
              <a:rPr lang="fr-FR" altLang="ja-JP" sz="2400" b="1" dirty="0">
                <a:ea typeface="ＭＳ Ｐゴシック" panose="020B0600070205080204" pitchFamily="34" charset="-128"/>
              </a:rPr>
              <a:t>identification des besoins de changement et des </a:t>
            </a:r>
          </a:p>
          <a:p>
            <a:pPr algn="ctr">
              <a:buFontTx/>
              <a:buNone/>
            </a:pPr>
            <a:r>
              <a:rPr lang="fr-FR" altLang="fr-FR" sz="2400" b="1" dirty="0" err="1">
                <a:ea typeface="ＭＳ Ｐゴシック" panose="020B0600070205080204" pitchFamily="34" charset="-128"/>
              </a:rPr>
              <a:t>opportunités</a:t>
            </a:r>
            <a:r>
              <a:rPr lang="fr-FR" altLang="fr-FR" sz="2400" b="1" dirty="0">
                <a:ea typeface="ＭＳ Ｐゴシック" panose="020B0600070205080204" pitchFamily="34" charset="-128"/>
              </a:rPr>
              <a:t>. </a:t>
            </a:r>
          </a:p>
          <a:p>
            <a:pPr>
              <a:buFontTx/>
              <a:buNone/>
            </a:pPr>
            <a:endParaRPr lang="fr-FR" altLang="fr-FR" sz="2400" dirty="0">
              <a:ea typeface="ＭＳ Ｐゴシック" panose="020B0600070205080204" pitchFamily="34" charset="-128"/>
            </a:endParaRPr>
          </a:p>
          <a:p>
            <a:pPr>
              <a:buFontTx/>
              <a:buNone/>
            </a:pPr>
            <a:endParaRPr lang="fr-FR" altLang="fr-FR" sz="2400"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8B9826E5-265B-2644-A5E5-63008F98C1C3}"/>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A84B9197-C3DF-BB40-858E-7EC371E92699}"/>
              </a:ext>
            </a:extLst>
          </p:cNvPr>
          <p:cNvSpPr>
            <a:spLocks noGrp="1"/>
          </p:cNvSpPr>
          <p:nvPr>
            <p:ph type="sldNum" sz="quarter" idx="12"/>
          </p:nvPr>
        </p:nvSpPr>
        <p:spPr/>
        <p:txBody>
          <a:bodyPr/>
          <a:lstStyle/>
          <a:p>
            <a:fld id="{6D1A6996-9A38-354D-9398-FBE9F4077E8B}" type="slidenum">
              <a:rPr lang="fr-FR" smtClean="0"/>
              <a:t>204</a:t>
            </a:fld>
            <a:endParaRPr lang="fr-FR"/>
          </a:p>
        </p:txBody>
      </p:sp>
    </p:spTree>
    <p:extLst>
      <p:ext uri="{BB962C8B-B14F-4D97-AF65-F5344CB8AC3E}">
        <p14:creationId xmlns:p14="http://schemas.microsoft.com/office/powerpoint/2010/main" val="2149580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a:extLst>
              <a:ext uri="{FF2B5EF4-FFF2-40B4-BE49-F238E27FC236}">
                <a16:creationId xmlns:a16="http://schemas.microsoft.com/office/drawing/2014/main" id="{1131BCC0-35B5-6D4D-B06F-0BB0BD02E5E4}"/>
              </a:ext>
            </a:extLst>
          </p:cNvPr>
          <p:cNvSpPr>
            <a:spLocks noGrp="1" noChangeArrowheads="1"/>
          </p:cNvSpPr>
          <p:nvPr>
            <p:ph type="title"/>
          </p:nvPr>
        </p:nvSpPr>
        <p:spPr>
          <a:xfrm>
            <a:off x="2320926" y="-26988"/>
            <a:ext cx="7807325" cy="1144588"/>
          </a:xfrm>
          <a:extLst>
            <a:ext uri="{91240B29-F687-4F45-9708-019B960494DF}">
              <a14:hiddenLine xmlns:a14="http://schemas.microsoft.com/office/drawing/2010/main" w="9525">
                <a:solidFill>
                  <a:srgbClr val="000000"/>
                </a:solidFill>
                <a:round/>
                <a:headEnd/>
                <a:tailEnd/>
              </a14:hiddenLine>
            </a:ext>
          </a:extLst>
        </p:spPr>
        <p:txBody>
          <a:bodyPr vert="horz" lIns="0" tIns="25602" rIns="0" bIns="0" rtlCol="0" anchor="ctr">
            <a:normAutofit/>
          </a:bodyPr>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sz="3200">
                <a:ea typeface="ＭＳ Ｐゴシック" panose="020B0600070205080204" pitchFamily="34" charset="-128"/>
              </a:rPr>
              <a:t>Analyse des évolutions subies et choisies</a:t>
            </a:r>
          </a:p>
        </p:txBody>
      </p:sp>
      <p:sp>
        <p:nvSpPr>
          <p:cNvPr id="197634" name="AutoShape 3">
            <a:extLst>
              <a:ext uri="{FF2B5EF4-FFF2-40B4-BE49-F238E27FC236}">
                <a16:creationId xmlns:a16="http://schemas.microsoft.com/office/drawing/2014/main" id="{3C6C6844-DD2B-1A49-AD01-46DD81871230}"/>
              </a:ext>
            </a:extLst>
          </p:cNvPr>
          <p:cNvSpPr>
            <a:spLocks noChangeArrowheads="1"/>
          </p:cNvSpPr>
          <p:nvPr/>
        </p:nvSpPr>
        <p:spPr bwMode="auto">
          <a:xfrm>
            <a:off x="1916113" y="1441450"/>
            <a:ext cx="1795462" cy="654050"/>
          </a:xfrm>
          <a:prstGeom prst="roundRect">
            <a:avLst>
              <a:gd name="adj" fmla="val 218"/>
            </a:avLst>
          </a:prstGeom>
          <a:solidFill>
            <a:srgbClr val="99CCFF"/>
          </a:solidFill>
          <a:ln w="9525">
            <a:solidFill>
              <a:srgbClr val="000000"/>
            </a:solidFill>
            <a:round/>
            <a:headEnd/>
            <a:tailEnd/>
          </a:ln>
        </p:spPr>
        <p:txBody>
          <a:bodyPr lIns="81639" tIns="55221" rIns="81639" bIns="40820" anchor="ctr" anchorCtr="1"/>
          <a:lstStyle>
            <a:lvl1pPr defTabSz="407988">
              <a:spcBef>
                <a:spcPct val="20000"/>
              </a:spcBef>
              <a:buChar char="•"/>
              <a:tabLst>
                <a:tab pos="657225" algn="l"/>
                <a:tab pos="1312863" algn="l"/>
              </a:tabLst>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407988">
              <a:spcBef>
                <a:spcPct val="20000"/>
              </a:spcBef>
              <a:buChar char="–"/>
              <a:tabLst>
                <a:tab pos="657225" algn="l"/>
                <a:tab pos="1312863" algn="l"/>
              </a:tabLst>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407988">
              <a:spcBef>
                <a:spcPct val="20000"/>
              </a:spcBef>
              <a:buChar char="•"/>
              <a:tabLst>
                <a:tab pos="657225" algn="l"/>
                <a:tab pos="1312863" algn="l"/>
              </a:tabLst>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407988">
              <a:spcBef>
                <a:spcPct val="20000"/>
              </a:spcBef>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407988">
              <a:spcBef>
                <a:spcPct val="20000"/>
              </a:spcBef>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07988" eaLnBrk="0" fontAlgn="base" hangingPunct="0">
              <a:spcBef>
                <a:spcPct val="20000"/>
              </a:spcBef>
              <a:spcAft>
                <a:spcPct val="0"/>
              </a:spcAft>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07988" eaLnBrk="0" fontAlgn="base" hangingPunct="0">
              <a:spcBef>
                <a:spcPct val="20000"/>
              </a:spcBef>
              <a:spcAft>
                <a:spcPct val="0"/>
              </a:spcAft>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07988" eaLnBrk="0" fontAlgn="base" hangingPunct="0">
              <a:spcBef>
                <a:spcPct val="20000"/>
              </a:spcBef>
              <a:spcAft>
                <a:spcPct val="0"/>
              </a:spcAft>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07988" eaLnBrk="0" fontAlgn="base" hangingPunct="0">
              <a:spcBef>
                <a:spcPct val="20000"/>
              </a:spcBef>
              <a:spcAft>
                <a:spcPct val="0"/>
              </a:spcAft>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lnSpc>
                <a:spcPct val="93000"/>
              </a:lnSpc>
              <a:spcBef>
                <a:spcPct val="0"/>
              </a:spcBef>
              <a:buClr>
                <a:srgbClr val="000000"/>
              </a:buClr>
              <a:buFont typeface="Times New Roman" panose="02020603050405020304" pitchFamily="18" charset="0"/>
              <a:buNone/>
            </a:pPr>
            <a:r>
              <a:rPr lang="fr-FR" altLang="fr-FR" sz="1200">
                <a:solidFill>
                  <a:srgbClr val="000000"/>
                </a:solidFill>
                <a:ea typeface="Arial Unicode MS" panose="020B0604020202020204" pitchFamily="34" charset="-128"/>
                <a:cs typeface="Arial Unicode MS" panose="020B0604020202020204" pitchFamily="34" charset="-128"/>
              </a:rPr>
              <a:t>Evolutions subies</a:t>
            </a:r>
          </a:p>
        </p:txBody>
      </p:sp>
      <p:sp>
        <p:nvSpPr>
          <p:cNvPr id="197635" name="Line 4">
            <a:extLst>
              <a:ext uri="{FF2B5EF4-FFF2-40B4-BE49-F238E27FC236}">
                <a16:creationId xmlns:a16="http://schemas.microsoft.com/office/drawing/2014/main" id="{CC42085C-0F4F-4944-9CE5-FCD415AC98D9}"/>
              </a:ext>
            </a:extLst>
          </p:cNvPr>
          <p:cNvSpPr>
            <a:spLocks noChangeShapeType="1"/>
          </p:cNvSpPr>
          <p:nvPr/>
        </p:nvSpPr>
        <p:spPr bwMode="auto">
          <a:xfrm>
            <a:off x="2732089" y="2095500"/>
            <a:ext cx="1587" cy="4889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97636" name="AutoShape 5">
            <a:extLst>
              <a:ext uri="{FF2B5EF4-FFF2-40B4-BE49-F238E27FC236}">
                <a16:creationId xmlns:a16="http://schemas.microsoft.com/office/drawing/2014/main" id="{31159AB0-F500-9544-92D5-931EEB3DF04C}"/>
              </a:ext>
            </a:extLst>
          </p:cNvPr>
          <p:cNvSpPr>
            <a:spLocks noChangeArrowheads="1"/>
          </p:cNvSpPr>
          <p:nvPr/>
        </p:nvSpPr>
        <p:spPr bwMode="auto">
          <a:xfrm>
            <a:off x="1916113" y="2584450"/>
            <a:ext cx="1631950" cy="654050"/>
          </a:xfrm>
          <a:prstGeom prst="roundRect">
            <a:avLst>
              <a:gd name="adj" fmla="val 218"/>
            </a:avLst>
          </a:prstGeom>
          <a:solidFill>
            <a:srgbClr val="99CCFF"/>
          </a:solidFill>
          <a:ln w="9525">
            <a:solidFill>
              <a:srgbClr val="000000"/>
            </a:solidFill>
            <a:round/>
            <a:headEnd/>
            <a:tailEnd/>
          </a:ln>
        </p:spPr>
        <p:txBody>
          <a:bodyPr lIns="81639" tIns="55221" rIns="81639" bIns="40820" anchor="ctr" anchorCtr="1"/>
          <a:lstStyle>
            <a:lvl1pPr defTabSz="407988">
              <a:spcBef>
                <a:spcPct val="20000"/>
              </a:spcBef>
              <a:buChar char="•"/>
              <a:tabLst>
                <a:tab pos="657225" algn="l"/>
                <a:tab pos="1312863" algn="l"/>
              </a:tabLst>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407988">
              <a:spcBef>
                <a:spcPct val="20000"/>
              </a:spcBef>
              <a:buChar char="–"/>
              <a:tabLst>
                <a:tab pos="657225" algn="l"/>
                <a:tab pos="1312863" algn="l"/>
              </a:tabLst>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407988">
              <a:spcBef>
                <a:spcPct val="20000"/>
              </a:spcBef>
              <a:buChar char="•"/>
              <a:tabLst>
                <a:tab pos="657225" algn="l"/>
                <a:tab pos="1312863" algn="l"/>
              </a:tabLst>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407988">
              <a:spcBef>
                <a:spcPct val="20000"/>
              </a:spcBef>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407988">
              <a:spcBef>
                <a:spcPct val="20000"/>
              </a:spcBef>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07988" eaLnBrk="0" fontAlgn="base" hangingPunct="0">
              <a:spcBef>
                <a:spcPct val="20000"/>
              </a:spcBef>
              <a:spcAft>
                <a:spcPct val="0"/>
              </a:spcAft>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07988" eaLnBrk="0" fontAlgn="base" hangingPunct="0">
              <a:spcBef>
                <a:spcPct val="20000"/>
              </a:spcBef>
              <a:spcAft>
                <a:spcPct val="0"/>
              </a:spcAft>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07988" eaLnBrk="0" fontAlgn="base" hangingPunct="0">
              <a:spcBef>
                <a:spcPct val="20000"/>
              </a:spcBef>
              <a:spcAft>
                <a:spcPct val="0"/>
              </a:spcAft>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07988" eaLnBrk="0" fontAlgn="base" hangingPunct="0">
              <a:spcBef>
                <a:spcPct val="20000"/>
              </a:spcBef>
              <a:spcAft>
                <a:spcPct val="0"/>
              </a:spcAft>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lnSpc>
                <a:spcPct val="93000"/>
              </a:lnSpc>
              <a:spcBef>
                <a:spcPct val="0"/>
              </a:spcBef>
              <a:buClr>
                <a:srgbClr val="000000"/>
              </a:buClr>
              <a:buFont typeface="Times New Roman" panose="02020603050405020304" pitchFamily="18" charset="0"/>
              <a:buNone/>
            </a:pPr>
            <a:r>
              <a:rPr lang="fr-FR" altLang="fr-FR" sz="1200">
                <a:solidFill>
                  <a:srgbClr val="000000"/>
                </a:solidFill>
                <a:ea typeface="Arial Unicode MS" panose="020B0604020202020204" pitchFamily="34" charset="-128"/>
                <a:cs typeface="Arial Unicode MS" panose="020B0604020202020204" pitchFamily="34" charset="-128"/>
              </a:rPr>
              <a:t>Evolution de </a:t>
            </a:r>
          </a:p>
          <a:p>
            <a:pPr eaLnBrk="1" hangingPunct="1">
              <a:lnSpc>
                <a:spcPct val="93000"/>
              </a:lnSpc>
              <a:spcBef>
                <a:spcPct val="0"/>
              </a:spcBef>
              <a:buClr>
                <a:srgbClr val="000000"/>
              </a:buClr>
              <a:buFont typeface="Times New Roman" panose="02020603050405020304" pitchFamily="18" charset="0"/>
              <a:buNone/>
            </a:pPr>
            <a:r>
              <a:rPr lang="fr-FR" altLang="fr-FR" sz="1200">
                <a:solidFill>
                  <a:srgbClr val="000000"/>
                </a:solidFill>
                <a:ea typeface="Arial Unicode MS" panose="020B0604020202020204" pitchFamily="34" charset="-128"/>
                <a:cs typeface="Arial Unicode MS" panose="020B0604020202020204" pitchFamily="34" charset="-128"/>
              </a:rPr>
              <a:t>l'environnement</a:t>
            </a:r>
          </a:p>
        </p:txBody>
      </p:sp>
      <p:sp>
        <p:nvSpPr>
          <p:cNvPr id="197637" name="Oval 6">
            <a:extLst>
              <a:ext uri="{FF2B5EF4-FFF2-40B4-BE49-F238E27FC236}">
                <a16:creationId xmlns:a16="http://schemas.microsoft.com/office/drawing/2014/main" id="{B3BCF567-90BE-C049-8A2C-FEE371532CB5}"/>
              </a:ext>
            </a:extLst>
          </p:cNvPr>
          <p:cNvSpPr>
            <a:spLocks noChangeArrowheads="1"/>
          </p:cNvSpPr>
          <p:nvPr/>
        </p:nvSpPr>
        <p:spPr bwMode="auto">
          <a:xfrm>
            <a:off x="2079625" y="3400426"/>
            <a:ext cx="1468438" cy="817563"/>
          </a:xfrm>
          <a:prstGeom prst="ellipse">
            <a:avLst/>
          </a:prstGeom>
          <a:solidFill>
            <a:srgbClr val="99CCFF"/>
          </a:solidFill>
          <a:ln w="9525">
            <a:solidFill>
              <a:srgbClr val="000000"/>
            </a:solidFill>
            <a:round/>
            <a:headEnd/>
            <a:tailEnd/>
          </a:ln>
        </p:spPr>
        <p:txBody>
          <a:bodyPr lIns="81639" tIns="55221" rIns="81639" bIns="40820" anchor="ctr" anchorCtr="1"/>
          <a:lstStyle>
            <a:lvl1pPr defTabSz="407988">
              <a:spcBef>
                <a:spcPct val="20000"/>
              </a:spcBef>
              <a:buChar char="•"/>
              <a:tabLst>
                <a:tab pos="657225" algn="l"/>
                <a:tab pos="1312863" algn="l"/>
              </a:tabLst>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407988">
              <a:spcBef>
                <a:spcPct val="20000"/>
              </a:spcBef>
              <a:buChar char="–"/>
              <a:tabLst>
                <a:tab pos="657225" algn="l"/>
                <a:tab pos="1312863" algn="l"/>
              </a:tabLst>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407988">
              <a:spcBef>
                <a:spcPct val="20000"/>
              </a:spcBef>
              <a:buChar char="•"/>
              <a:tabLst>
                <a:tab pos="657225" algn="l"/>
                <a:tab pos="1312863" algn="l"/>
              </a:tabLst>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407988">
              <a:spcBef>
                <a:spcPct val="20000"/>
              </a:spcBef>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407988">
              <a:spcBef>
                <a:spcPct val="20000"/>
              </a:spcBef>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07988" eaLnBrk="0" fontAlgn="base" hangingPunct="0">
              <a:spcBef>
                <a:spcPct val="20000"/>
              </a:spcBef>
              <a:spcAft>
                <a:spcPct val="0"/>
              </a:spcAft>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07988" eaLnBrk="0" fontAlgn="base" hangingPunct="0">
              <a:spcBef>
                <a:spcPct val="20000"/>
              </a:spcBef>
              <a:spcAft>
                <a:spcPct val="0"/>
              </a:spcAft>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07988" eaLnBrk="0" fontAlgn="base" hangingPunct="0">
              <a:spcBef>
                <a:spcPct val="20000"/>
              </a:spcBef>
              <a:spcAft>
                <a:spcPct val="0"/>
              </a:spcAft>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07988" eaLnBrk="0" fontAlgn="base" hangingPunct="0">
              <a:spcBef>
                <a:spcPct val="20000"/>
              </a:spcBef>
              <a:spcAft>
                <a:spcPct val="0"/>
              </a:spcAft>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lnSpc>
                <a:spcPct val="93000"/>
              </a:lnSpc>
              <a:spcBef>
                <a:spcPct val="0"/>
              </a:spcBef>
              <a:buClr>
                <a:srgbClr val="000000"/>
              </a:buClr>
              <a:buFont typeface="Times New Roman" panose="02020603050405020304" pitchFamily="18" charset="0"/>
              <a:buNone/>
            </a:pPr>
            <a:r>
              <a:rPr lang="fr-FR" altLang="fr-FR" sz="1200">
                <a:solidFill>
                  <a:srgbClr val="000000"/>
                </a:solidFill>
              </a:rPr>
              <a:t>budgétaire</a:t>
            </a:r>
          </a:p>
        </p:txBody>
      </p:sp>
      <p:sp>
        <p:nvSpPr>
          <p:cNvPr id="197638" name="Oval 7">
            <a:extLst>
              <a:ext uri="{FF2B5EF4-FFF2-40B4-BE49-F238E27FC236}">
                <a16:creationId xmlns:a16="http://schemas.microsoft.com/office/drawing/2014/main" id="{D53773C6-65B3-E148-8827-D45F15D3F60A}"/>
              </a:ext>
            </a:extLst>
          </p:cNvPr>
          <p:cNvSpPr>
            <a:spLocks noChangeArrowheads="1"/>
          </p:cNvSpPr>
          <p:nvPr/>
        </p:nvSpPr>
        <p:spPr bwMode="auto">
          <a:xfrm>
            <a:off x="2079625" y="4379913"/>
            <a:ext cx="1468438" cy="817562"/>
          </a:xfrm>
          <a:prstGeom prst="ellipse">
            <a:avLst/>
          </a:prstGeom>
          <a:solidFill>
            <a:srgbClr val="99CCFF"/>
          </a:solidFill>
          <a:ln w="9525">
            <a:solidFill>
              <a:srgbClr val="000000"/>
            </a:solidFill>
            <a:round/>
            <a:headEnd/>
            <a:tailEnd/>
          </a:ln>
        </p:spPr>
        <p:txBody>
          <a:bodyPr lIns="81639" tIns="55221" rIns="81639" bIns="40820" anchor="ctr" anchorCtr="1"/>
          <a:lstStyle>
            <a:lvl1pPr defTabSz="407988">
              <a:spcBef>
                <a:spcPct val="20000"/>
              </a:spcBef>
              <a:buChar char="•"/>
              <a:tabLst>
                <a:tab pos="657225" algn="l"/>
                <a:tab pos="1312863" algn="l"/>
              </a:tabLst>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407988">
              <a:spcBef>
                <a:spcPct val="20000"/>
              </a:spcBef>
              <a:buChar char="–"/>
              <a:tabLst>
                <a:tab pos="657225" algn="l"/>
                <a:tab pos="1312863" algn="l"/>
              </a:tabLst>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407988">
              <a:spcBef>
                <a:spcPct val="20000"/>
              </a:spcBef>
              <a:buChar char="•"/>
              <a:tabLst>
                <a:tab pos="657225" algn="l"/>
                <a:tab pos="1312863" algn="l"/>
              </a:tabLst>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407988">
              <a:spcBef>
                <a:spcPct val="20000"/>
              </a:spcBef>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407988">
              <a:spcBef>
                <a:spcPct val="20000"/>
              </a:spcBef>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07988" eaLnBrk="0" fontAlgn="base" hangingPunct="0">
              <a:spcBef>
                <a:spcPct val="20000"/>
              </a:spcBef>
              <a:spcAft>
                <a:spcPct val="0"/>
              </a:spcAft>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07988" eaLnBrk="0" fontAlgn="base" hangingPunct="0">
              <a:spcBef>
                <a:spcPct val="20000"/>
              </a:spcBef>
              <a:spcAft>
                <a:spcPct val="0"/>
              </a:spcAft>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07988" eaLnBrk="0" fontAlgn="base" hangingPunct="0">
              <a:spcBef>
                <a:spcPct val="20000"/>
              </a:spcBef>
              <a:spcAft>
                <a:spcPct val="0"/>
              </a:spcAft>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07988" eaLnBrk="0" fontAlgn="base" hangingPunct="0">
              <a:spcBef>
                <a:spcPct val="20000"/>
              </a:spcBef>
              <a:spcAft>
                <a:spcPct val="0"/>
              </a:spcAft>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lnSpc>
                <a:spcPct val="93000"/>
              </a:lnSpc>
              <a:spcBef>
                <a:spcPct val="0"/>
              </a:spcBef>
              <a:buClr>
                <a:srgbClr val="000000"/>
              </a:buClr>
              <a:buFont typeface="Times New Roman" panose="02020603050405020304" pitchFamily="18" charset="0"/>
              <a:buNone/>
            </a:pPr>
            <a:r>
              <a:rPr lang="fr-FR" altLang="fr-FR" sz="1200">
                <a:solidFill>
                  <a:srgbClr val="000000"/>
                </a:solidFill>
              </a:rPr>
              <a:t>Des attentes</a:t>
            </a:r>
          </a:p>
          <a:p>
            <a:pPr eaLnBrk="1" hangingPunct="1">
              <a:lnSpc>
                <a:spcPct val="93000"/>
              </a:lnSpc>
              <a:spcBef>
                <a:spcPct val="0"/>
              </a:spcBef>
              <a:buClr>
                <a:srgbClr val="000000"/>
              </a:buClr>
              <a:buFont typeface="Times New Roman" panose="02020603050405020304" pitchFamily="18" charset="0"/>
              <a:buNone/>
            </a:pPr>
            <a:r>
              <a:rPr lang="fr-FR" altLang="fr-FR" sz="1200">
                <a:solidFill>
                  <a:srgbClr val="000000"/>
                </a:solidFill>
              </a:rPr>
              <a:t>du « client »</a:t>
            </a:r>
          </a:p>
        </p:txBody>
      </p:sp>
      <p:sp>
        <p:nvSpPr>
          <p:cNvPr id="197639" name="Oval 8">
            <a:extLst>
              <a:ext uri="{FF2B5EF4-FFF2-40B4-BE49-F238E27FC236}">
                <a16:creationId xmlns:a16="http://schemas.microsoft.com/office/drawing/2014/main" id="{CDBFE452-9BC7-A04D-958C-CA71B6B8CE1E}"/>
              </a:ext>
            </a:extLst>
          </p:cNvPr>
          <p:cNvSpPr>
            <a:spLocks noChangeArrowheads="1"/>
          </p:cNvSpPr>
          <p:nvPr/>
        </p:nvSpPr>
        <p:spPr bwMode="auto">
          <a:xfrm>
            <a:off x="2079625" y="5360989"/>
            <a:ext cx="1468438" cy="815975"/>
          </a:xfrm>
          <a:prstGeom prst="ellipse">
            <a:avLst/>
          </a:prstGeom>
          <a:solidFill>
            <a:srgbClr val="99CCFF"/>
          </a:solidFill>
          <a:ln w="9525">
            <a:solidFill>
              <a:srgbClr val="000000"/>
            </a:solidFill>
            <a:round/>
            <a:headEnd/>
            <a:tailEnd/>
          </a:ln>
        </p:spPr>
        <p:txBody>
          <a:bodyPr lIns="81639" tIns="55221" rIns="81639" bIns="40820" anchor="ctr" anchorCtr="1"/>
          <a:lstStyle>
            <a:lvl1pPr defTabSz="407988">
              <a:spcBef>
                <a:spcPct val="20000"/>
              </a:spcBef>
              <a:buChar char="•"/>
              <a:tabLst>
                <a:tab pos="657225" algn="l"/>
                <a:tab pos="1312863" algn="l"/>
              </a:tabLst>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407988">
              <a:spcBef>
                <a:spcPct val="20000"/>
              </a:spcBef>
              <a:buChar char="–"/>
              <a:tabLst>
                <a:tab pos="657225" algn="l"/>
                <a:tab pos="1312863" algn="l"/>
              </a:tabLst>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407988">
              <a:spcBef>
                <a:spcPct val="20000"/>
              </a:spcBef>
              <a:buChar char="•"/>
              <a:tabLst>
                <a:tab pos="657225" algn="l"/>
                <a:tab pos="1312863" algn="l"/>
              </a:tabLst>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407988">
              <a:spcBef>
                <a:spcPct val="20000"/>
              </a:spcBef>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407988">
              <a:spcBef>
                <a:spcPct val="20000"/>
              </a:spcBef>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07988" eaLnBrk="0" fontAlgn="base" hangingPunct="0">
              <a:spcBef>
                <a:spcPct val="20000"/>
              </a:spcBef>
              <a:spcAft>
                <a:spcPct val="0"/>
              </a:spcAft>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07988" eaLnBrk="0" fontAlgn="base" hangingPunct="0">
              <a:spcBef>
                <a:spcPct val="20000"/>
              </a:spcBef>
              <a:spcAft>
                <a:spcPct val="0"/>
              </a:spcAft>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07988" eaLnBrk="0" fontAlgn="base" hangingPunct="0">
              <a:spcBef>
                <a:spcPct val="20000"/>
              </a:spcBef>
              <a:spcAft>
                <a:spcPct val="0"/>
              </a:spcAft>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07988" eaLnBrk="0" fontAlgn="base" hangingPunct="0">
              <a:spcBef>
                <a:spcPct val="20000"/>
              </a:spcBef>
              <a:spcAft>
                <a:spcPct val="0"/>
              </a:spcAft>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lnSpc>
                <a:spcPct val="93000"/>
              </a:lnSpc>
              <a:spcBef>
                <a:spcPct val="0"/>
              </a:spcBef>
              <a:buClr>
                <a:srgbClr val="000000"/>
              </a:buClr>
              <a:buFont typeface="Times New Roman" panose="02020603050405020304" pitchFamily="18" charset="0"/>
              <a:buNone/>
            </a:pPr>
            <a:r>
              <a:rPr lang="fr-FR" altLang="fr-FR" sz="1200">
                <a:solidFill>
                  <a:srgbClr val="000000"/>
                </a:solidFill>
              </a:rPr>
              <a:t>législatives</a:t>
            </a:r>
          </a:p>
        </p:txBody>
      </p:sp>
      <p:sp>
        <p:nvSpPr>
          <p:cNvPr id="197640" name="AutoShape 9">
            <a:extLst>
              <a:ext uri="{FF2B5EF4-FFF2-40B4-BE49-F238E27FC236}">
                <a16:creationId xmlns:a16="http://schemas.microsoft.com/office/drawing/2014/main" id="{183D90A1-8818-0A46-999B-1B3991C2C94A}"/>
              </a:ext>
            </a:extLst>
          </p:cNvPr>
          <p:cNvSpPr>
            <a:spLocks noChangeArrowheads="1"/>
          </p:cNvSpPr>
          <p:nvPr/>
        </p:nvSpPr>
        <p:spPr bwMode="auto">
          <a:xfrm>
            <a:off x="5508626" y="1441450"/>
            <a:ext cx="4244975" cy="654050"/>
          </a:xfrm>
          <a:prstGeom prst="roundRect">
            <a:avLst>
              <a:gd name="adj" fmla="val 218"/>
            </a:avLst>
          </a:prstGeom>
          <a:solidFill>
            <a:srgbClr val="99CCFF"/>
          </a:solidFill>
          <a:ln w="9525">
            <a:solidFill>
              <a:srgbClr val="000000"/>
            </a:solidFill>
            <a:round/>
            <a:headEnd/>
            <a:tailEnd/>
          </a:ln>
        </p:spPr>
        <p:txBody>
          <a:bodyPr lIns="81639" tIns="55221" rIns="81639" bIns="40820" anchor="ctr" anchorCtr="1"/>
          <a:lstStyle>
            <a:lvl1pPr defTabSz="407988">
              <a:spcBef>
                <a:spcPct val="20000"/>
              </a:spcBef>
              <a:buChar char="•"/>
              <a:tabLst>
                <a:tab pos="657225" algn="l"/>
                <a:tab pos="1312863" algn="l"/>
                <a:tab pos="1970088" algn="l"/>
                <a:tab pos="2627313" algn="l"/>
                <a:tab pos="3282950" algn="l"/>
                <a:tab pos="3940175" algn="l"/>
              </a:tabLst>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407988">
              <a:spcBef>
                <a:spcPct val="20000"/>
              </a:spcBef>
              <a:buChar char="–"/>
              <a:tabLst>
                <a:tab pos="657225" algn="l"/>
                <a:tab pos="1312863" algn="l"/>
                <a:tab pos="1970088" algn="l"/>
                <a:tab pos="2627313" algn="l"/>
                <a:tab pos="3282950" algn="l"/>
                <a:tab pos="3940175" algn="l"/>
              </a:tabLst>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407988">
              <a:spcBef>
                <a:spcPct val="20000"/>
              </a:spcBef>
              <a:buChar char="•"/>
              <a:tabLst>
                <a:tab pos="657225" algn="l"/>
                <a:tab pos="1312863" algn="l"/>
                <a:tab pos="1970088" algn="l"/>
                <a:tab pos="2627313" algn="l"/>
                <a:tab pos="3282950" algn="l"/>
                <a:tab pos="3940175" algn="l"/>
              </a:tabLst>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407988">
              <a:spcBef>
                <a:spcPct val="20000"/>
              </a:spcBef>
              <a:buChar char="–"/>
              <a:tabLst>
                <a:tab pos="657225" algn="l"/>
                <a:tab pos="1312863" algn="l"/>
                <a:tab pos="1970088" algn="l"/>
                <a:tab pos="2627313" algn="l"/>
                <a:tab pos="3282950" algn="l"/>
                <a:tab pos="3940175"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407988">
              <a:spcBef>
                <a:spcPct val="20000"/>
              </a:spcBef>
              <a:buChar char="»"/>
              <a:tabLst>
                <a:tab pos="657225" algn="l"/>
                <a:tab pos="1312863" algn="l"/>
                <a:tab pos="1970088" algn="l"/>
                <a:tab pos="2627313" algn="l"/>
                <a:tab pos="3282950" algn="l"/>
                <a:tab pos="3940175"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07988" eaLnBrk="0" fontAlgn="base" hangingPunct="0">
              <a:spcBef>
                <a:spcPct val="20000"/>
              </a:spcBef>
              <a:spcAft>
                <a:spcPct val="0"/>
              </a:spcAft>
              <a:buChar char="»"/>
              <a:tabLst>
                <a:tab pos="657225" algn="l"/>
                <a:tab pos="1312863" algn="l"/>
                <a:tab pos="1970088" algn="l"/>
                <a:tab pos="2627313" algn="l"/>
                <a:tab pos="3282950" algn="l"/>
                <a:tab pos="3940175"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07988" eaLnBrk="0" fontAlgn="base" hangingPunct="0">
              <a:spcBef>
                <a:spcPct val="20000"/>
              </a:spcBef>
              <a:spcAft>
                <a:spcPct val="0"/>
              </a:spcAft>
              <a:buChar char="»"/>
              <a:tabLst>
                <a:tab pos="657225" algn="l"/>
                <a:tab pos="1312863" algn="l"/>
                <a:tab pos="1970088" algn="l"/>
                <a:tab pos="2627313" algn="l"/>
                <a:tab pos="3282950" algn="l"/>
                <a:tab pos="3940175"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07988" eaLnBrk="0" fontAlgn="base" hangingPunct="0">
              <a:spcBef>
                <a:spcPct val="20000"/>
              </a:spcBef>
              <a:spcAft>
                <a:spcPct val="0"/>
              </a:spcAft>
              <a:buChar char="»"/>
              <a:tabLst>
                <a:tab pos="657225" algn="l"/>
                <a:tab pos="1312863" algn="l"/>
                <a:tab pos="1970088" algn="l"/>
                <a:tab pos="2627313" algn="l"/>
                <a:tab pos="3282950" algn="l"/>
                <a:tab pos="3940175"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07988" eaLnBrk="0" fontAlgn="base" hangingPunct="0">
              <a:spcBef>
                <a:spcPct val="20000"/>
              </a:spcBef>
              <a:spcAft>
                <a:spcPct val="0"/>
              </a:spcAft>
              <a:buChar char="»"/>
              <a:tabLst>
                <a:tab pos="657225" algn="l"/>
                <a:tab pos="1312863" algn="l"/>
                <a:tab pos="1970088" algn="l"/>
                <a:tab pos="2627313" algn="l"/>
                <a:tab pos="3282950" algn="l"/>
                <a:tab pos="3940175"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lnSpc>
                <a:spcPct val="93000"/>
              </a:lnSpc>
              <a:spcBef>
                <a:spcPct val="0"/>
              </a:spcBef>
              <a:buClr>
                <a:srgbClr val="000000"/>
              </a:buClr>
              <a:buFont typeface="Times New Roman" panose="02020603050405020304" pitchFamily="18" charset="0"/>
              <a:buNone/>
            </a:pPr>
            <a:r>
              <a:rPr lang="fr-FR" altLang="fr-FR" sz="1200">
                <a:solidFill>
                  <a:srgbClr val="000000"/>
                </a:solidFill>
              </a:rPr>
              <a:t>Evolutions « choisies »</a:t>
            </a:r>
          </a:p>
        </p:txBody>
      </p:sp>
      <p:sp>
        <p:nvSpPr>
          <p:cNvPr id="197641" name="AutoShape 10">
            <a:extLst>
              <a:ext uri="{FF2B5EF4-FFF2-40B4-BE49-F238E27FC236}">
                <a16:creationId xmlns:a16="http://schemas.microsoft.com/office/drawing/2014/main" id="{2C28A433-CBD4-684B-96DA-7BB9FE96253A}"/>
              </a:ext>
            </a:extLst>
          </p:cNvPr>
          <p:cNvSpPr>
            <a:spLocks noChangeArrowheads="1"/>
          </p:cNvSpPr>
          <p:nvPr/>
        </p:nvSpPr>
        <p:spPr bwMode="auto">
          <a:xfrm>
            <a:off x="4038601" y="2911475"/>
            <a:ext cx="1958975" cy="488950"/>
          </a:xfrm>
          <a:prstGeom prst="roundRect">
            <a:avLst>
              <a:gd name="adj" fmla="val 292"/>
            </a:avLst>
          </a:prstGeom>
          <a:solidFill>
            <a:srgbClr val="99CCFF"/>
          </a:solidFill>
          <a:ln w="9525">
            <a:solidFill>
              <a:srgbClr val="000000"/>
            </a:solidFill>
            <a:round/>
            <a:headEnd/>
            <a:tailEnd/>
          </a:ln>
        </p:spPr>
        <p:txBody>
          <a:bodyPr lIns="81639" tIns="55221" rIns="81639" bIns="40820" anchor="ctr" anchorCtr="1"/>
          <a:lstStyle>
            <a:lvl1pPr defTabSz="407988">
              <a:spcBef>
                <a:spcPct val="20000"/>
              </a:spcBef>
              <a:buChar char="•"/>
              <a:tabLst>
                <a:tab pos="657225" algn="l"/>
                <a:tab pos="1312863" algn="l"/>
              </a:tabLst>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407988">
              <a:spcBef>
                <a:spcPct val="20000"/>
              </a:spcBef>
              <a:buChar char="–"/>
              <a:tabLst>
                <a:tab pos="657225" algn="l"/>
                <a:tab pos="1312863" algn="l"/>
              </a:tabLst>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407988">
              <a:spcBef>
                <a:spcPct val="20000"/>
              </a:spcBef>
              <a:buChar char="•"/>
              <a:tabLst>
                <a:tab pos="657225" algn="l"/>
                <a:tab pos="1312863" algn="l"/>
              </a:tabLst>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407988">
              <a:spcBef>
                <a:spcPct val="20000"/>
              </a:spcBef>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407988">
              <a:spcBef>
                <a:spcPct val="20000"/>
              </a:spcBef>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07988" eaLnBrk="0" fontAlgn="base" hangingPunct="0">
              <a:spcBef>
                <a:spcPct val="20000"/>
              </a:spcBef>
              <a:spcAft>
                <a:spcPct val="0"/>
              </a:spcAft>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07988" eaLnBrk="0" fontAlgn="base" hangingPunct="0">
              <a:spcBef>
                <a:spcPct val="20000"/>
              </a:spcBef>
              <a:spcAft>
                <a:spcPct val="0"/>
              </a:spcAft>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07988" eaLnBrk="0" fontAlgn="base" hangingPunct="0">
              <a:spcBef>
                <a:spcPct val="20000"/>
              </a:spcBef>
              <a:spcAft>
                <a:spcPct val="0"/>
              </a:spcAft>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07988" eaLnBrk="0" fontAlgn="base" hangingPunct="0">
              <a:spcBef>
                <a:spcPct val="20000"/>
              </a:spcBef>
              <a:spcAft>
                <a:spcPct val="0"/>
              </a:spcAft>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lnSpc>
                <a:spcPct val="93000"/>
              </a:lnSpc>
              <a:spcBef>
                <a:spcPct val="0"/>
              </a:spcBef>
              <a:buClr>
                <a:srgbClr val="000000"/>
              </a:buClr>
              <a:buFont typeface="Times New Roman" panose="02020603050405020304" pitchFamily="18" charset="0"/>
              <a:buNone/>
            </a:pPr>
            <a:r>
              <a:rPr lang="fr-FR" altLang="fr-FR" sz="1200">
                <a:solidFill>
                  <a:srgbClr val="000000"/>
                </a:solidFill>
              </a:rPr>
              <a:t>Orientations</a:t>
            </a:r>
          </a:p>
          <a:p>
            <a:pPr eaLnBrk="1" hangingPunct="1">
              <a:lnSpc>
                <a:spcPct val="93000"/>
              </a:lnSpc>
              <a:spcBef>
                <a:spcPct val="0"/>
              </a:spcBef>
              <a:buClr>
                <a:srgbClr val="000000"/>
              </a:buClr>
              <a:buFont typeface="Times New Roman" panose="02020603050405020304" pitchFamily="18" charset="0"/>
              <a:buNone/>
            </a:pPr>
            <a:r>
              <a:rPr lang="fr-FR" altLang="fr-FR" sz="1200">
                <a:solidFill>
                  <a:srgbClr val="000000"/>
                </a:solidFill>
              </a:rPr>
              <a:t>stratégiques</a:t>
            </a:r>
          </a:p>
        </p:txBody>
      </p:sp>
      <p:sp>
        <p:nvSpPr>
          <p:cNvPr id="197642" name="Oval 11">
            <a:extLst>
              <a:ext uri="{FF2B5EF4-FFF2-40B4-BE49-F238E27FC236}">
                <a16:creationId xmlns:a16="http://schemas.microsoft.com/office/drawing/2014/main" id="{199337C3-98D3-EC48-92EF-82E86E7ABF48}"/>
              </a:ext>
            </a:extLst>
          </p:cNvPr>
          <p:cNvSpPr>
            <a:spLocks noChangeArrowheads="1"/>
          </p:cNvSpPr>
          <p:nvPr/>
        </p:nvSpPr>
        <p:spPr bwMode="auto">
          <a:xfrm>
            <a:off x="4038601" y="3727450"/>
            <a:ext cx="1958975" cy="654050"/>
          </a:xfrm>
          <a:prstGeom prst="ellipse">
            <a:avLst/>
          </a:prstGeom>
          <a:solidFill>
            <a:srgbClr val="99CCFF"/>
          </a:solidFill>
          <a:ln w="9525">
            <a:solidFill>
              <a:srgbClr val="000000"/>
            </a:solidFill>
            <a:round/>
            <a:headEnd/>
            <a:tailEnd/>
          </a:ln>
        </p:spPr>
        <p:txBody>
          <a:bodyPr lIns="81639" tIns="55221" rIns="81639" bIns="40820" anchor="ctr" anchorCtr="1"/>
          <a:lstStyle>
            <a:lvl1pPr defTabSz="407988">
              <a:spcBef>
                <a:spcPct val="20000"/>
              </a:spcBef>
              <a:buChar char="•"/>
              <a:tabLst>
                <a:tab pos="657225" algn="l"/>
                <a:tab pos="1312863" algn="l"/>
              </a:tabLst>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407988">
              <a:spcBef>
                <a:spcPct val="20000"/>
              </a:spcBef>
              <a:buChar char="–"/>
              <a:tabLst>
                <a:tab pos="657225" algn="l"/>
                <a:tab pos="1312863" algn="l"/>
              </a:tabLst>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407988">
              <a:spcBef>
                <a:spcPct val="20000"/>
              </a:spcBef>
              <a:buChar char="•"/>
              <a:tabLst>
                <a:tab pos="657225" algn="l"/>
                <a:tab pos="1312863" algn="l"/>
              </a:tabLst>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407988">
              <a:spcBef>
                <a:spcPct val="20000"/>
              </a:spcBef>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407988">
              <a:spcBef>
                <a:spcPct val="20000"/>
              </a:spcBef>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07988" eaLnBrk="0" fontAlgn="base" hangingPunct="0">
              <a:spcBef>
                <a:spcPct val="20000"/>
              </a:spcBef>
              <a:spcAft>
                <a:spcPct val="0"/>
              </a:spcAft>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07988" eaLnBrk="0" fontAlgn="base" hangingPunct="0">
              <a:spcBef>
                <a:spcPct val="20000"/>
              </a:spcBef>
              <a:spcAft>
                <a:spcPct val="0"/>
              </a:spcAft>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07988" eaLnBrk="0" fontAlgn="base" hangingPunct="0">
              <a:spcBef>
                <a:spcPct val="20000"/>
              </a:spcBef>
              <a:spcAft>
                <a:spcPct val="0"/>
              </a:spcAft>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07988" eaLnBrk="0" fontAlgn="base" hangingPunct="0">
              <a:spcBef>
                <a:spcPct val="20000"/>
              </a:spcBef>
              <a:spcAft>
                <a:spcPct val="0"/>
              </a:spcAft>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lnSpc>
                <a:spcPct val="93000"/>
              </a:lnSpc>
              <a:spcBef>
                <a:spcPct val="0"/>
              </a:spcBef>
              <a:buClr>
                <a:srgbClr val="000000"/>
              </a:buClr>
              <a:buFont typeface="Times New Roman" panose="02020603050405020304" pitchFamily="18" charset="0"/>
              <a:buNone/>
            </a:pPr>
            <a:r>
              <a:rPr lang="fr-FR" altLang="fr-FR" sz="1200">
                <a:solidFill>
                  <a:srgbClr val="000000"/>
                </a:solidFill>
                <a:ea typeface="Arial Unicode MS" panose="020B0604020202020204" pitchFamily="34" charset="-128"/>
                <a:cs typeface="Arial Unicode MS" panose="020B0604020202020204" pitchFamily="34" charset="-128"/>
              </a:rPr>
              <a:t>Objectif </a:t>
            </a:r>
          </a:p>
          <a:p>
            <a:pPr eaLnBrk="1" hangingPunct="1">
              <a:lnSpc>
                <a:spcPct val="93000"/>
              </a:lnSpc>
              <a:spcBef>
                <a:spcPct val="0"/>
              </a:spcBef>
              <a:buClr>
                <a:srgbClr val="000000"/>
              </a:buClr>
              <a:buFont typeface="Times New Roman" panose="02020603050405020304" pitchFamily="18" charset="0"/>
              <a:buNone/>
            </a:pPr>
            <a:r>
              <a:rPr lang="fr-FR" altLang="fr-FR" sz="1200">
                <a:solidFill>
                  <a:srgbClr val="000000"/>
                </a:solidFill>
                <a:ea typeface="Arial Unicode MS" panose="020B0604020202020204" pitchFamily="34" charset="-128"/>
                <a:cs typeface="Arial Unicode MS" panose="020B0604020202020204" pitchFamily="34" charset="-128"/>
              </a:rPr>
              <a:t>missions/usagers</a:t>
            </a:r>
          </a:p>
        </p:txBody>
      </p:sp>
      <p:sp>
        <p:nvSpPr>
          <p:cNvPr id="197643" name="Oval 12">
            <a:extLst>
              <a:ext uri="{FF2B5EF4-FFF2-40B4-BE49-F238E27FC236}">
                <a16:creationId xmlns:a16="http://schemas.microsoft.com/office/drawing/2014/main" id="{1DAA4351-E1B0-E146-BC29-A12DB3F4B276}"/>
              </a:ext>
            </a:extLst>
          </p:cNvPr>
          <p:cNvSpPr>
            <a:spLocks noChangeArrowheads="1"/>
          </p:cNvSpPr>
          <p:nvPr/>
        </p:nvSpPr>
        <p:spPr bwMode="auto">
          <a:xfrm>
            <a:off x="4202113" y="4706938"/>
            <a:ext cx="1795462" cy="654050"/>
          </a:xfrm>
          <a:prstGeom prst="ellipse">
            <a:avLst/>
          </a:prstGeom>
          <a:solidFill>
            <a:srgbClr val="99CCFF"/>
          </a:solidFill>
          <a:ln w="9525">
            <a:solidFill>
              <a:srgbClr val="000000"/>
            </a:solidFill>
            <a:round/>
            <a:headEnd/>
            <a:tailEnd/>
          </a:ln>
        </p:spPr>
        <p:txBody>
          <a:bodyPr lIns="81639" tIns="55221" rIns="81639" bIns="40820" anchor="ctr" anchorCtr="1"/>
          <a:lstStyle>
            <a:lvl1pPr defTabSz="407988">
              <a:spcBef>
                <a:spcPct val="20000"/>
              </a:spcBef>
              <a:buChar char="•"/>
              <a:tabLst>
                <a:tab pos="657225" algn="l"/>
                <a:tab pos="1312863" algn="l"/>
              </a:tabLst>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407988">
              <a:spcBef>
                <a:spcPct val="20000"/>
              </a:spcBef>
              <a:buChar char="–"/>
              <a:tabLst>
                <a:tab pos="657225" algn="l"/>
                <a:tab pos="1312863" algn="l"/>
              </a:tabLst>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407988">
              <a:spcBef>
                <a:spcPct val="20000"/>
              </a:spcBef>
              <a:buChar char="•"/>
              <a:tabLst>
                <a:tab pos="657225" algn="l"/>
                <a:tab pos="1312863" algn="l"/>
              </a:tabLst>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407988">
              <a:spcBef>
                <a:spcPct val="20000"/>
              </a:spcBef>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407988">
              <a:spcBef>
                <a:spcPct val="20000"/>
              </a:spcBef>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07988" eaLnBrk="0" fontAlgn="base" hangingPunct="0">
              <a:spcBef>
                <a:spcPct val="20000"/>
              </a:spcBef>
              <a:spcAft>
                <a:spcPct val="0"/>
              </a:spcAft>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07988" eaLnBrk="0" fontAlgn="base" hangingPunct="0">
              <a:spcBef>
                <a:spcPct val="20000"/>
              </a:spcBef>
              <a:spcAft>
                <a:spcPct val="0"/>
              </a:spcAft>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07988" eaLnBrk="0" fontAlgn="base" hangingPunct="0">
              <a:spcBef>
                <a:spcPct val="20000"/>
              </a:spcBef>
              <a:spcAft>
                <a:spcPct val="0"/>
              </a:spcAft>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07988" eaLnBrk="0" fontAlgn="base" hangingPunct="0">
              <a:spcBef>
                <a:spcPct val="20000"/>
              </a:spcBef>
              <a:spcAft>
                <a:spcPct val="0"/>
              </a:spcAft>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lnSpc>
                <a:spcPct val="93000"/>
              </a:lnSpc>
              <a:spcBef>
                <a:spcPct val="0"/>
              </a:spcBef>
              <a:buClr>
                <a:srgbClr val="000000"/>
              </a:buClr>
              <a:buFont typeface="Times New Roman" panose="02020603050405020304" pitchFamily="18" charset="0"/>
              <a:buNone/>
            </a:pPr>
            <a:r>
              <a:rPr lang="fr-FR" altLang="fr-FR" sz="1200">
                <a:solidFill>
                  <a:srgbClr val="000000"/>
                </a:solidFill>
              </a:rPr>
              <a:t>Décisions</a:t>
            </a:r>
          </a:p>
          <a:p>
            <a:pPr eaLnBrk="1" hangingPunct="1">
              <a:lnSpc>
                <a:spcPct val="93000"/>
              </a:lnSpc>
              <a:spcBef>
                <a:spcPct val="0"/>
              </a:spcBef>
              <a:buClr>
                <a:srgbClr val="000000"/>
              </a:buClr>
              <a:buFont typeface="Times New Roman" panose="02020603050405020304" pitchFamily="18" charset="0"/>
              <a:buNone/>
            </a:pPr>
            <a:r>
              <a:rPr lang="fr-FR" altLang="fr-FR" sz="1200">
                <a:solidFill>
                  <a:srgbClr val="000000"/>
                </a:solidFill>
              </a:rPr>
              <a:t>budgétaires</a:t>
            </a:r>
          </a:p>
        </p:txBody>
      </p:sp>
      <p:sp>
        <p:nvSpPr>
          <p:cNvPr id="197644" name="AutoShape 13">
            <a:extLst>
              <a:ext uri="{FF2B5EF4-FFF2-40B4-BE49-F238E27FC236}">
                <a16:creationId xmlns:a16="http://schemas.microsoft.com/office/drawing/2014/main" id="{405EEF4F-4DC7-F34F-BA0D-8C58477B25AA}"/>
              </a:ext>
            </a:extLst>
          </p:cNvPr>
          <p:cNvSpPr>
            <a:spLocks noChangeArrowheads="1"/>
          </p:cNvSpPr>
          <p:nvPr/>
        </p:nvSpPr>
        <p:spPr bwMode="auto">
          <a:xfrm>
            <a:off x="6324600" y="3073400"/>
            <a:ext cx="2122488" cy="490538"/>
          </a:xfrm>
          <a:prstGeom prst="roundRect">
            <a:avLst>
              <a:gd name="adj" fmla="val 292"/>
            </a:avLst>
          </a:prstGeom>
          <a:solidFill>
            <a:srgbClr val="99CCFF"/>
          </a:solidFill>
          <a:ln w="9525">
            <a:solidFill>
              <a:srgbClr val="000000"/>
            </a:solidFill>
            <a:round/>
            <a:headEnd/>
            <a:tailEnd/>
          </a:ln>
        </p:spPr>
        <p:txBody>
          <a:bodyPr lIns="81639" tIns="55221" rIns="81639" bIns="40820" anchor="ctr" anchorCtr="1"/>
          <a:lstStyle>
            <a:lvl1pPr defTabSz="407988">
              <a:spcBef>
                <a:spcPct val="20000"/>
              </a:spcBef>
              <a:buChar char="•"/>
              <a:tabLst>
                <a:tab pos="657225" algn="l"/>
                <a:tab pos="1312863" algn="l"/>
                <a:tab pos="1970088" algn="l"/>
              </a:tabLst>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407988">
              <a:spcBef>
                <a:spcPct val="20000"/>
              </a:spcBef>
              <a:buChar char="–"/>
              <a:tabLst>
                <a:tab pos="657225" algn="l"/>
                <a:tab pos="1312863" algn="l"/>
                <a:tab pos="1970088" algn="l"/>
              </a:tabLst>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407988">
              <a:spcBef>
                <a:spcPct val="20000"/>
              </a:spcBef>
              <a:buChar char="•"/>
              <a:tabLst>
                <a:tab pos="657225" algn="l"/>
                <a:tab pos="1312863" algn="l"/>
                <a:tab pos="1970088" algn="l"/>
              </a:tabLst>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407988">
              <a:spcBef>
                <a:spcPct val="20000"/>
              </a:spcBef>
              <a:buChar char="–"/>
              <a:tabLst>
                <a:tab pos="657225" algn="l"/>
                <a:tab pos="1312863" algn="l"/>
                <a:tab pos="1970088"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407988">
              <a:spcBef>
                <a:spcPct val="20000"/>
              </a:spcBef>
              <a:buChar char="»"/>
              <a:tabLst>
                <a:tab pos="657225" algn="l"/>
                <a:tab pos="1312863" algn="l"/>
                <a:tab pos="1970088"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07988" eaLnBrk="0" fontAlgn="base" hangingPunct="0">
              <a:spcBef>
                <a:spcPct val="20000"/>
              </a:spcBef>
              <a:spcAft>
                <a:spcPct val="0"/>
              </a:spcAft>
              <a:buChar char="»"/>
              <a:tabLst>
                <a:tab pos="657225" algn="l"/>
                <a:tab pos="1312863" algn="l"/>
                <a:tab pos="1970088"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07988" eaLnBrk="0" fontAlgn="base" hangingPunct="0">
              <a:spcBef>
                <a:spcPct val="20000"/>
              </a:spcBef>
              <a:spcAft>
                <a:spcPct val="0"/>
              </a:spcAft>
              <a:buChar char="»"/>
              <a:tabLst>
                <a:tab pos="657225" algn="l"/>
                <a:tab pos="1312863" algn="l"/>
                <a:tab pos="1970088"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07988" eaLnBrk="0" fontAlgn="base" hangingPunct="0">
              <a:spcBef>
                <a:spcPct val="20000"/>
              </a:spcBef>
              <a:spcAft>
                <a:spcPct val="0"/>
              </a:spcAft>
              <a:buChar char="»"/>
              <a:tabLst>
                <a:tab pos="657225" algn="l"/>
                <a:tab pos="1312863" algn="l"/>
                <a:tab pos="1970088"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07988" eaLnBrk="0" fontAlgn="base" hangingPunct="0">
              <a:spcBef>
                <a:spcPct val="20000"/>
              </a:spcBef>
              <a:spcAft>
                <a:spcPct val="0"/>
              </a:spcAft>
              <a:buChar char="»"/>
              <a:tabLst>
                <a:tab pos="657225" algn="l"/>
                <a:tab pos="1312863" algn="l"/>
                <a:tab pos="1970088"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lnSpc>
                <a:spcPct val="93000"/>
              </a:lnSpc>
              <a:spcBef>
                <a:spcPct val="0"/>
              </a:spcBef>
              <a:buClr>
                <a:srgbClr val="000000"/>
              </a:buClr>
              <a:buFont typeface="Times New Roman" panose="02020603050405020304" pitchFamily="18" charset="0"/>
              <a:buNone/>
            </a:pPr>
            <a:r>
              <a:rPr lang="fr-FR" altLang="fr-FR" sz="1200">
                <a:solidFill>
                  <a:srgbClr val="000000"/>
                </a:solidFill>
              </a:rPr>
              <a:t>Choix </a:t>
            </a:r>
          </a:p>
          <a:p>
            <a:pPr eaLnBrk="1" hangingPunct="1">
              <a:lnSpc>
                <a:spcPct val="93000"/>
              </a:lnSpc>
              <a:spcBef>
                <a:spcPct val="0"/>
              </a:spcBef>
              <a:buClr>
                <a:srgbClr val="000000"/>
              </a:buClr>
              <a:buFont typeface="Times New Roman" panose="02020603050405020304" pitchFamily="18" charset="0"/>
              <a:buNone/>
            </a:pPr>
            <a:r>
              <a:rPr lang="fr-FR" altLang="fr-FR" sz="1200">
                <a:solidFill>
                  <a:srgbClr val="000000"/>
                </a:solidFill>
              </a:rPr>
              <a:t>«  d'investissement »</a:t>
            </a:r>
          </a:p>
        </p:txBody>
      </p:sp>
      <p:sp>
        <p:nvSpPr>
          <p:cNvPr id="197645" name="Oval 14">
            <a:extLst>
              <a:ext uri="{FF2B5EF4-FFF2-40B4-BE49-F238E27FC236}">
                <a16:creationId xmlns:a16="http://schemas.microsoft.com/office/drawing/2014/main" id="{DB8DD339-A7EE-DE4A-B2D1-BFE8E1D7CA46}"/>
              </a:ext>
            </a:extLst>
          </p:cNvPr>
          <p:cNvSpPr>
            <a:spLocks noChangeArrowheads="1"/>
          </p:cNvSpPr>
          <p:nvPr/>
        </p:nvSpPr>
        <p:spPr bwMode="auto">
          <a:xfrm>
            <a:off x="6324600" y="4052888"/>
            <a:ext cx="2122488" cy="654050"/>
          </a:xfrm>
          <a:prstGeom prst="ellipse">
            <a:avLst/>
          </a:prstGeom>
          <a:solidFill>
            <a:srgbClr val="99CCFF"/>
          </a:solidFill>
          <a:ln w="9525">
            <a:solidFill>
              <a:srgbClr val="000000"/>
            </a:solidFill>
            <a:round/>
            <a:headEnd/>
            <a:tailEnd/>
          </a:ln>
        </p:spPr>
        <p:txBody>
          <a:bodyPr lIns="81639" tIns="55221" rIns="81639" bIns="40820" anchor="ctr" anchorCtr="1"/>
          <a:lstStyle>
            <a:lvl1pPr defTabSz="407988">
              <a:spcBef>
                <a:spcPct val="20000"/>
              </a:spcBef>
              <a:buChar char="•"/>
              <a:tabLst>
                <a:tab pos="657225" algn="l"/>
                <a:tab pos="1312863" algn="l"/>
                <a:tab pos="1970088" algn="l"/>
              </a:tabLst>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407988">
              <a:spcBef>
                <a:spcPct val="20000"/>
              </a:spcBef>
              <a:buChar char="–"/>
              <a:tabLst>
                <a:tab pos="657225" algn="l"/>
                <a:tab pos="1312863" algn="l"/>
                <a:tab pos="1970088" algn="l"/>
              </a:tabLst>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407988">
              <a:spcBef>
                <a:spcPct val="20000"/>
              </a:spcBef>
              <a:buChar char="•"/>
              <a:tabLst>
                <a:tab pos="657225" algn="l"/>
                <a:tab pos="1312863" algn="l"/>
                <a:tab pos="1970088" algn="l"/>
              </a:tabLst>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407988">
              <a:spcBef>
                <a:spcPct val="20000"/>
              </a:spcBef>
              <a:buChar char="–"/>
              <a:tabLst>
                <a:tab pos="657225" algn="l"/>
                <a:tab pos="1312863" algn="l"/>
                <a:tab pos="1970088"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407988">
              <a:spcBef>
                <a:spcPct val="20000"/>
              </a:spcBef>
              <a:buChar char="»"/>
              <a:tabLst>
                <a:tab pos="657225" algn="l"/>
                <a:tab pos="1312863" algn="l"/>
                <a:tab pos="1970088"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07988" eaLnBrk="0" fontAlgn="base" hangingPunct="0">
              <a:spcBef>
                <a:spcPct val="20000"/>
              </a:spcBef>
              <a:spcAft>
                <a:spcPct val="0"/>
              </a:spcAft>
              <a:buChar char="»"/>
              <a:tabLst>
                <a:tab pos="657225" algn="l"/>
                <a:tab pos="1312863" algn="l"/>
                <a:tab pos="1970088"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07988" eaLnBrk="0" fontAlgn="base" hangingPunct="0">
              <a:spcBef>
                <a:spcPct val="20000"/>
              </a:spcBef>
              <a:spcAft>
                <a:spcPct val="0"/>
              </a:spcAft>
              <a:buChar char="»"/>
              <a:tabLst>
                <a:tab pos="657225" algn="l"/>
                <a:tab pos="1312863" algn="l"/>
                <a:tab pos="1970088"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07988" eaLnBrk="0" fontAlgn="base" hangingPunct="0">
              <a:spcBef>
                <a:spcPct val="20000"/>
              </a:spcBef>
              <a:spcAft>
                <a:spcPct val="0"/>
              </a:spcAft>
              <a:buChar char="»"/>
              <a:tabLst>
                <a:tab pos="657225" algn="l"/>
                <a:tab pos="1312863" algn="l"/>
                <a:tab pos="1970088"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07988" eaLnBrk="0" fontAlgn="base" hangingPunct="0">
              <a:spcBef>
                <a:spcPct val="20000"/>
              </a:spcBef>
              <a:spcAft>
                <a:spcPct val="0"/>
              </a:spcAft>
              <a:buChar char="»"/>
              <a:tabLst>
                <a:tab pos="657225" algn="l"/>
                <a:tab pos="1312863" algn="l"/>
                <a:tab pos="1970088"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lnSpc>
                <a:spcPct val="93000"/>
              </a:lnSpc>
              <a:spcBef>
                <a:spcPct val="0"/>
              </a:spcBef>
              <a:buClr>
                <a:srgbClr val="000000"/>
              </a:buClr>
              <a:buFont typeface="Times New Roman" panose="02020603050405020304" pitchFamily="18" charset="0"/>
              <a:buNone/>
            </a:pPr>
            <a:r>
              <a:rPr lang="fr-FR" altLang="fr-FR" sz="1200">
                <a:solidFill>
                  <a:srgbClr val="000000"/>
                </a:solidFill>
                <a:ea typeface="Arial Unicode MS" panose="020B0604020202020204" pitchFamily="34" charset="-128"/>
                <a:cs typeface="Arial Unicode MS" panose="020B0604020202020204" pitchFamily="34" charset="-128"/>
              </a:rPr>
              <a:t>Choix d'organisation</a:t>
            </a:r>
          </a:p>
        </p:txBody>
      </p:sp>
      <p:sp>
        <p:nvSpPr>
          <p:cNvPr id="197646" name="Oval 15">
            <a:extLst>
              <a:ext uri="{FF2B5EF4-FFF2-40B4-BE49-F238E27FC236}">
                <a16:creationId xmlns:a16="http://schemas.microsoft.com/office/drawing/2014/main" id="{4948B18A-4414-8841-A18F-741231571E12}"/>
              </a:ext>
            </a:extLst>
          </p:cNvPr>
          <p:cNvSpPr>
            <a:spLocks noChangeArrowheads="1"/>
          </p:cNvSpPr>
          <p:nvPr/>
        </p:nvSpPr>
        <p:spPr bwMode="auto">
          <a:xfrm>
            <a:off x="6324600" y="5033964"/>
            <a:ext cx="2286000" cy="815975"/>
          </a:xfrm>
          <a:prstGeom prst="ellipse">
            <a:avLst/>
          </a:prstGeom>
          <a:solidFill>
            <a:srgbClr val="99CCFF"/>
          </a:solidFill>
          <a:ln w="9525">
            <a:solidFill>
              <a:srgbClr val="000000"/>
            </a:solidFill>
            <a:round/>
            <a:headEnd/>
            <a:tailEnd/>
          </a:ln>
        </p:spPr>
        <p:txBody>
          <a:bodyPr lIns="81639" tIns="55221" rIns="81639" bIns="40820" anchor="ctr" anchorCtr="1"/>
          <a:lstStyle>
            <a:lvl1pPr defTabSz="407988">
              <a:spcBef>
                <a:spcPct val="20000"/>
              </a:spcBef>
              <a:buChar char="•"/>
              <a:tabLst>
                <a:tab pos="657225" algn="l"/>
                <a:tab pos="1312863" algn="l"/>
                <a:tab pos="1970088" algn="l"/>
              </a:tabLst>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407988">
              <a:spcBef>
                <a:spcPct val="20000"/>
              </a:spcBef>
              <a:buChar char="–"/>
              <a:tabLst>
                <a:tab pos="657225" algn="l"/>
                <a:tab pos="1312863" algn="l"/>
                <a:tab pos="1970088" algn="l"/>
              </a:tabLst>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407988">
              <a:spcBef>
                <a:spcPct val="20000"/>
              </a:spcBef>
              <a:buChar char="•"/>
              <a:tabLst>
                <a:tab pos="657225" algn="l"/>
                <a:tab pos="1312863" algn="l"/>
                <a:tab pos="1970088" algn="l"/>
              </a:tabLst>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407988">
              <a:spcBef>
                <a:spcPct val="20000"/>
              </a:spcBef>
              <a:buChar char="–"/>
              <a:tabLst>
                <a:tab pos="657225" algn="l"/>
                <a:tab pos="1312863" algn="l"/>
                <a:tab pos="1970088"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407988">
              <a:spcBef>
                <a:spcPct val="20000"/>
              </a:spcBef>
              <a:buChar char="»"/>
              <a:tabLst>
                <a:tab pos="657225" algn="l"/>
                <a:tab pos="1312863" algn="l"/>
                <a:tab pos="1970088"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07988" eaLnBrk="0" fontAlgn="base" hangingPunct="0">
              <a:spcBef>
                <a:spcPct val="20000"/>
              </a:spcBef>
              <a:spcAft>
                <a:spcPct val="0"/>
              </a:spcAft>
              <a:buChar char="»"/>
              <a:tabLst>
                <a:tab pos="657225" algn="l"/>
                <a:tab pos="1312863" algn="l"/>
                <a:tab pos="1970088"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07988" eaLnBrk="0" fontAlgn="base" hangingPunct="0">
              <a:spcBef>
                <a:spcPct val="20000"/>
              </a:spcBef>
              <a:spcAft>
                <a:spcPct val="0"/>
              </a:spcAft>
              <a:buChar char="»"/>
              <a:tabLst>
                <a:tab pos="657225" algn="l"/>
                <a:tab pos="1312863" algn="l"/>
                <a:tab pos="1970088"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07988" eaLnBrk="0" fontAlgn="base" hangingPunct="0">
              <a:spcBef>
                <a:spcPct val="20000"/>
              </a:spcBef>
              <a:spcAft>
                <a:spcPct val="0"/>
              </a:spcAft>
              <a:buChar char="»"/>
              <a:tabLst>
                <a:tab pos="657225" algn="l"/>
                <a:tab pos="1312863" algn="l"/>
                <a:tab pos="1970088"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07988" eaLnBrk="0" fontAlgn="base" hangingPunct="0">
              <a:spcBef>
                <a:spcPct val="20000"/>
              </a:spcBef>
              <a:spcAft>
                <a:spcPct val="0"/>
              </a:spcAft>
              <a:buChar char="»"/>
              <a:tabLst>
                <a:tab pos="657225" algn="l"/>
                <a:tab pos="1312863" algn="l"/>
                <a:tab pos="1970088"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lnSpc>
                <a:spcPct val="93000"/>
              </a:lnSpc>
              <a:spcBef>
                <a:spcPct val="0"/>
              </a:spcBef>
              <a:buClr>
                <a:srgbClr val="000000"/>
              </a:buClr>
              <a:buFont typeface="Times New Roman" panose="02020603050405020304" pitchFamily="18" charset="0"/>
              <a:buNone/>
            </a:pPr>
            <a:r>
              <a:rPr lang="fr-FR" altLang="fr-FR" sz="1200">
                <a:solidFill>
                  <a:srgbClr val="000000"/>
                </a:solidFill>
                <a:ea typeface="Arial Unicode MS" panose="020B0604020202020204" pitchFamily="34" charset="-128"/>
                <a:cs typeface="Arial Unicode MS" panose="020B0604020202020204" pitchFamily="34" charset="-128"/>
              </a:rPr>
              <a:t>Investissement </a:t>
            </a:r>
          </a:p>
          <a:p>
            <a:pPr eaLnBrk="1" hangingPunct="1">
              <a:lnSpc>
                <a:spcPct val="93000"/>
              </a:lnSpc>
              <a:spcBef>
                <a:spcPct val="0"/>
              </a:spcBef>
              <a:buClr>
                <a:srgbClr val="000000"/>
              </a:buClr>
              <a:buFont typeface="Times New Roman" panose="02020603050405020304" pitchFamily="18" charset="0"/>
              <a:buNone/>
            </a:pPr>
            <a:r>
              <a:rPr lang="fr-FR" altLang="fr-FR" sz="1200">
                <a:solidFill>
                  <a:srgbClr val="000000"/>
                </a:solidFill>
                <a:ea typeface="Arial Unicode MS" panose="020B0604020202020204" pitchFamily="34" charset="-128"/>
                <a:cs typeface="Arial Unicode MS" panose="020B0604020202020204" pitchFamily="34" charset="-128"/>
              </a:rPr>
              <a:t>dans la</a:t>
            </a:r>
          </a:p>
          <a:p>
            <a:pPr eaLnBrk="1" hangingPunct="1">
              <a:lnSpc>
                <a:spcPct val="93000"/>
              </a:lnSpc>
              <a:spcBef>
                <a:spcPct val="0"/>
              </a:spcBef>
              <a:buClr>
                <a:srgbClr val="000000"/>
              </a:buClr>
              <a:buFont typeface="Times New Roman" panose="02020603050405020304" pitchFamily="18" charset="0"/>
              <a:buNone/>
            </a:pPr>
            <a:r>
              <a:rPr lang="fr-FR" altLang="fr-FR" sz="1200">
                <a:solidFill>
                  <a:srgbClr val="000000"/>
                </a:solidFill>
                <a:ea typeface="Arial Unicode MS" panose="020B0604020202020204" pitchFamily="34" charset="-128"/>
                <a:cs typeface="Arial Unicode MS" panose="020B0604020202020204" pitchFamily="34" charset="-128"/>
              </a:rPr>
              <a:t>technologie</a:t>
            </a:r>
          </a:p>
        </p:txBody>
      </p:sp>
      <p:sp>
        <p:nvSpPr>
          <p:cNvPr id="197647" name="AutoShape 16">
            <a:extLst>
              <a:ext uri="{FF2B5EF4-FFF2-40B4-BE49-F238E27FC236}">
                <a16:creationId xmlns:a16="http://schemas.microsoft.com/office/drawing/2014/main" id="{313DED9F-C32B-4847-8F7E-878BF9B5F81C}"/>
              </a:ext>
            </a:extLst>
          </p:cNvPr>
          <p:cNvSpPr>
            <a:spLocks noChangeArrowheads="1"/>
          </p:cNvSpPr>
          <p:nvPr/>
        </p:nvSpPr>
        <p:spPr bwMode="auto">
          <a:xfrm>
            <a:off x="8772525" y="3236914"/>
            <a:ext cx="1633538" cy="815975"/>
          </a:xfrm>
          <a:prstGeom prst="roundRect">
            <a:avLst>
              <a:gd name="adj" fmla="val 176"/>
            </a:avLst>
          </a:prstGeom>
          <a:solidFill>
            <a:srgbClr val="99CCFF"/>
          </a:solidFill>
          <a:ln w="9525">
            <a:solidFill>
              <a:srgbClr val="000000"/>
            </a:solidFill>
            <a:round/>
            <a:headEnd/>
            <a:tailEnd/>
          </a:ln>
        </p:spPr>
        <p:txBody>
          <a:bodyPr lIns="81639" tIns="55221" rIns="81639" bIns="40820" anchor="ctr" anchorCtr="1"/>
          <a:lstStyle>
            <a:lvl1pPr defTabSz="407988">
              <a:spcBef>
                <a:spcPct val="20000"/>
              </a:spcBef>
              <a:buChar char="•"/>
              <a:tabLst>
                <a:tab pos="657225" algn="l"/>
                <a:tab pos="1312863" algn="l"/>
              </a:tabLst>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407988">
              <a:spcBef>
                <a:spcPct val="20000"/>
              </a:spcBef>
              <a:buChar char="–"/>
              <a:tabLst>
                <a:tab pos="657225" algn="l"/>
                <a:tab pos="1312863" algn="l"/>
              </a:tabLst>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407988">
              <a:spcBef>
                <a:spcPct val="20000"/>
              </a:spcBef>
              <a:buChar char="•"/>
              <a:tabLst>
                <a:tab pos="657225" algn="l"/>
                <a:tab pos="1312863" algn="l"/>
              </a:tabLst>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407988">
              <a:spcBef>
                <a:spcPct val="20000"/>
              </a:spcBef>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407988">
              <a:spcBef>
                <a:spcPct val="20000"/>
              </a:spcBef>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07988" eaLnBrk="0" fontAlgn="base" hangingPunct="0">
              <a:spcBef>
                <a:spcPct val="20000"/>
              </a:spcBef>
              <a:spcAft>
                <a:spcPct val="0"/>
              </a:spcAft>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07988" eaLnBrk="0" fontAlgn="base" hangingPunct="0">
              <a:spcBef>
                <a:spcPct val="20000"/>
              </a:spcBef>
              <a:spcAft>
                <a:spcPct val="0"/>
              </a:spcAft>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07988" eaLnBrk="0" fontAlgn="base" hangingPunct="0">
              <a:spcBef>
                <a:spcPct val="20000"/>
              </a:spcBef>
              <a:spcAft>
                <a:spcPct val="0"/>
              </a:spcAft>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07988" eaLnBrk="0" fontAlgn="base" hangingPunct="0">
              <a:spcBef>
                <a:spcPct val="20000"/>
              </a:spcBef>
              <a:spcAft>
                <a:spcPct val="0"/>
              </a:spcAft>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lnSpc>
                <a:spcPct val="93000"/>
              </a:lnSpc>
              <a:spcBef>
                <a:spcPct val="0"/>
              </a:spcBef>
              <a:buClr>
                <a:srgbClr val="000000"/>
              </a:buClr>
              <a:buFont typeface="Times New Roman" panose="02020603050405020304" pitchFamily="18" charset="0"/>
              <a:buNone/>
            </a:pPr>
            <a:r>
              <a:rPr lang="fr-FR" altLang="fr-FR" sz="1200">
                <a:solidFill>
                  <a:srgbClr val="000000"/>
                </a:solidFill>
              </a:rPr>
              <a:t>Modalités de</a:t>
            </a:r>
          </a:p>
          <a:p>
            <a:pPr eaLnBrk="1" hangingPunct="1">
              <a:lnSpc>
                <a:spcPct val="93000"/>
              </a:lnSpc>
              <a:spcBef>
                <a:spcPct val="0"/>
              </a:spcBef>
              <a:buClr>
                <a:srgbClr val="000000"/>
              </a:buClr>
              <a:buFont typeface="Times New Roman" panose="02020603050405020304" pitchFamily="18" charset="0"/>
              <a:buNone/>
            </a:pPr>
            <a:r>
              <a:rPr lang="fr-FR" altLang="fr-FR" sz="1200">
                <a:solidFill>
                  <a:srgbClr val="000000"/>
                </a:solidFill>
              </a:rPr>
              <a:t>réalisation</a:t>
            </a:r>
          </a:p>
          <a:p>
            <a:pPr eaLnBrk="1" hangingPunct="1">
              <a:lnSpc>
                <a:spcPct val="93000"/>
              </a:lnSpc>
              <a:spcBef>
                <a:spcPct val="0"/>
              </a:spcBef>
              <a:buClr>
                <a:srgbClr val="000000"/>
              </a:buClr>
              <a:buFont typeface="Times New Roman" panose="02020603050405020304" pitchFamily="18" charset="0"/>
              <a:buNone/>
            </a:pPr>
            <a:r>
              <a:rPr lang="fr-FR" altLang="fr-FR" sz="1200">
                <a:solidFill>
                  <a:srgbClr val="000000"/>
                </a:solidFill>
              </a:rPr>
              <a:t>concrètes</a:t>
            </a:r>
          </a:p>
        </p:txBody>
      </p:sp>
      <p:sp>
        <p:nvSpPr>
          <p:cNvPr id="197648" name="Oval 17">
            <a:extLst>
              <a:ext uri="{FF2B5EF4-FFF2-40B4-BE49-F238E27FC236}">
                <a16:creationId xmlns:a16="http://schemas.microsoft.com/office/drawing/2014/main" id="{CC713520-DD81-BA4E-805C-93E52ED2DE4F}"/>
              </a:ext>
            </a:extLst>
          </p:cNvPr>
          <p:cNvSpPr>
            <a:spLocks noChangeArrowheads="1"/>
          </p:cNvSpPr>
          <p:nvPr/>
        </p:nvSpPr>
        <p:spPr bwMode="auto">
          <a:xfrm>
            <a:off x="9099550" y="4217988"/>
            <a:ext cx="1468438" cy="1143000"/>
          </a:xfrm>
          <a:prstGeom prst="ellipse">
            <a:avLst/>
          </a:prstGeom>
          <a:solidFill>
            <a:srgbClr val="99CCFF"/>
          </a:solidFill>
          <a:ln w="9525">
            <a:solidFill>
              <a:srgbClr val="000000"/>
            </a:solidFill>
            <a:round/>
            <a:headEnd/>
            <a:tailEnd/>
          </a:ln>
        </p:spPr>
        <p:txBody>
          <a:bodyPr lIns="81639" tIns="55221" rIns="81639" bIns="40820" anchor="ctr" anchorCtr="1"/>
          <a:lstStyle>
            <a:lvl1pPr defTabSz="407988">
              <a:spcBef>
                <a:spcPct val="20000"/>
              </a:spcBef>
              <a:buChar char="•"/>
              <a:tabLst>
                <a:tab pos="657225" algn="l"/>
                <a:tab pos="1312863" algn="l"/>
              </a:tabLst>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407988">
              <a:spcBef>
                <a:spcPct val="20000"/>
              </a:spcBef>
              <a:buChar char="–"/>
              <a:tabLst>
                <a:tab pos="657225" algn="l"/>
                <a:tab pos="1312863" algn="l"/>
              </a:tabLst>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407988">
              <a:spcBef>
                <a:spcPct val="20000"/>
              </a:spcBef>
              <a:buChar char="•"/>
              <a:tabLst>
                <a:tab pos="657225" algn="l"/>
                <a:tab pos="1312863" algn="l"/>
              </a:tabLst>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407988">
              <a:spcBef>
                <a:spcPct val="20000"/>
              </a:spcBef>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407988">
              <a:spcBef>
                <a:spcPct val="20000"/>
              </a:spcBef>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07988" eaLnBrk="0" fontAlgn="base" hangingPunct="0">
              <a:spcBef>
                <a:spcPct val="20000"/>
              </a:spcBef>
              <a:spcAft>
                <a:spcPct val="0"/>
              </a:spcAft>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07988" eaLnBrk="0" fontAlgn="base" hangingPunct="0">
              <a:spcBef>
                <a:spcPct val="20000"/>
              </a:spcBef>
              <a:spcAft>
                <a:spcPct val="0"/>
              </a:spcAft>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07988" eaLnBrk="0" fontAlgn="base" hangingPunct="0">
              <a:spcBef>
                <a:spcPct val="20000"/>
              </a:spcBef>
              <a:spcAft>
                <a:spcPct val="0"/>
              </a:spcAft>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07988" eaLnBrk="0" fontAlgn="base" hangingPunct="0">
              <a:spcBef>
                <a:spcPct val="20000"/>
              </a:spcBef>
              <a:spcAft>
                <a:spcPct val="0"/>
              </a:spcAft>
              <a:buChar char="»"/>
              <a:tabLst>
                <a:tab pos="657225" algn="l"/>
                <a:tab pos="1312863"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lnSpc>
                <a:spcPct val="93000"/>
              </a:lnSpc>
              <a:spcBef>
                <a:spcPct val="0"/>
              </a:spcBef>
              <a:buClr>
                <a:srgbClr val="000000"/>
              </a:buClr>
              <a:buFont typeface="Times New Roman" panose="02020603050405020304" pitchFamily="18" charset="0"/>
              <a:buNone/>
            </a:pPr>
            <a:r>
              <a:rPr lang="fr-FR" altLang="fr-FR" sz="1200">
                <a:solidFill>
                  <a:srgbClr val="000000"/>
                </a:solidFill>
              </a:rPr>
              <a:t>Modalités </a:t>
            </a:r>
          </a:p>
          <a:p>
            <a:pPr eaLnBrk="1" hangingPunct="1">
              <a:lnSpc>
                <a:spcPct val="93000"/>
              </a:lnSpc>
              <a:spcBef>
                <a:spcPct val="0"/>
              </a:spcBef>
              <a:buClr>
                <a:srgbClr val="000000"/>
              </a:buClr>
              <a:buFont typeface="Times New Roman" panose="02020603050405020304" pitchFamily="18" charset="0"/>
              <a:buNone/>
            </a:pPr>
            <a:r>
              <a:rPr lang="fr-FR" altLang="fr-FR" sz="1200">
                <a:solidFill>
                  <a:srgbClr val="000000"/>
                </a:solidFill>
              </a:rPr>
              <a:t>concrètes </a:t>
            </a:r>
          </a:p>
          <a:p>
            <a:pPr eaLnBrk="1" hangingPunct="1">
              <a:lnSpc>
                <a:spcPct val="93000"/>
              </a:lnSpc>
              <a:spcBef>
                <a:spcPct val="0"/>
              </a:spcBef>
              <a:buClr>
                <a:srgbClr val="000000"/>
              </a:buClr>
              <a:buFont typeface="Times New Roman" panose="02020603050405020304" pitchFamily="18" charset="0"/>
              <a:buNone/>
            </a:pPr>
            <a:r>
              <a:rPr lang="fr-FR" altLang="fr-FR" sz="1200">
                <a:solidFill>
                  <a:srgbClr val="000000"/>
                </a:solidFill>
              </a:rPr>
              <a:t>d'organisation </a:t>
            </a:r>
          </a:p>
          <a:p>
            <a:pPr eaLnBrk="1" hangingPunct="1">
              <a:lnSpc>
                <a:spcPct val="93000"/>
              </a:lnSpc>
              <a:spcBef>
                <a:spcPct val="0"/>
              </a:spcBef>
              <a:buClr>
                <a:srgbClr val="000000"/>
              </a:buClr>
              <a:buFont typeface="Times New Roman" panose="02020603050405020304" pitchFamily="18" charset="0"/>
              <a:buNone/>
            </a:pPr>
            <a:r>
              <a:rPr lang="fr-FR" altLang="fr-FR" sz="1200">
                <a:solidFill>
                  <a:srgbClr val="000000"/>
                </a:solidFill>
              </a:rPr>
              <a:t>du travail</a:t>
            </a:r>
          </a:p>
        </p:txBody>
      </p:sp>
      <p:sp>
        <p:nvSpPr>
          <p:cNvPr id="197649" name="Line 18">
            <a:extLst>
              <a:ext uri="{FF2B5EF4-FFF2-40B4-BE49-F238E27FC236}">
                <a16:creationId xmlns:a16="http://schemas.microsoft.com/office/drawing/2014/main" id="{BC3B95D8-51BE-AB40-A48D-68649D2BBBFD}"/>
              </a:ext>
            </a:extLst>
          </p:cNvPr>
          <p:cNvSpPr>
            <a:spLocks noChangeShapeType="1"/>
          </p:cNvSpPr>
          <p:nvPr/>
        </p:nvSpPr>
        <p:spPr bwMode="auto">
          <a:xfrm flipH="1">
            <a:off x="5507039" y="2095501"/>
            <a:ext cx="1798637" cy="8159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97650" name="Line 19">
            <a:extLst>
              <a:ext uri="{FF2B5EF4-FFF2-40B4-BE49-F238E27FC236}">
                <a16:creationId xmlns:a16="http://schemas.microsoft.com/office/drawing/2014/main" id="{F9D02551-FA1F-7B44-86EE-22FC885095F0}"/>
              </a:ext>
            </a:extLst>
          </p:cNvPr>
          <p:cNvSpPr>
            <a:spLocks noChangeShapeType="1"/>
          </p:cNvSpPr>
          <p:nvPr/>
        </p:nvSpPr>
        <p:spPr bwMode="auto">
          <a:xfrm>
            <a:off x="7304089" y="2095500"/>
            <a:ext cx="1587" cy="977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97651" name="Line 20">
            <a:extLst>
              <a:ext uri="{FF2B5EF4-FFF2-40B4-BE49-F238E27FC236}">
                <a16:creationId xmlns:a16="http://schemas.microsoft.com/office/drawing/2014/main" id="{82C85A81-EA82-BC47-87CB-B3F40D6FBE18}"/>
              </a:ext>
            </a:extLst>
          </p:cNvPr>
          <p:cNvSpPr>
            <a:spLocks noChangeShapeType="1"/>
          </p:cNvSpPr>
          <p:nvPr/>
        </p:nvSpPr>
        <p:spPr bwMode="auto">
          <a:xfrm>
            <a:off x="7304089" y="2095500"/>
            <a:ext cx="2122487" cy="1143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97652" name="AutoShape 21">
            <a:extLst>
              <a:ext uri="{FF2B5EF4-FFF2-40B4-BE49-F238E27FC236}">
                <a16:creationId xmlns:a16="http://schemas.microsoft.com/office/drawing/2014/main" id="{4C44A691-35BC-4049-B72D-7D2AEBCA6A35}"/>
              </a:ext>
            </a:extLst>
          </p:cNvPr>
          <p:cNvSpPr>
            <a:spLocks noChangeArrowheads="1"/>
          </p:cNvSpPr>
          <p:nvPr/>
        </p:nvSpPr>
        <p:spPr bwMode="auto">
          <a:xfrm>
            <a:off x="4854575" y="6013450"/>
            <a:ext cx="5715000" cy="488950"/>
          </a:xfrm>
          <a:prstGeom prst="roundRect">
            <a:avLst>
              <a:gd name="adj" fmla="val 292"/>
            </a:avLst>
          </a:prstGeom>
          <a:solidFill>
            <a:srgbClr val="99CCFF"/>
          </a:solidFill>
          <a:ln w="9525">
            <a:solidFill>
              <a:srgbClr val="000000"/>
            </a:solidFill>
            <a:round/>
            <a:headEnd/>
            <a:tailEnd/>
          </a:ln>
        </p:spPr>
        <p:txBody>
          <a:bodyPr lIns="81639" tIns="55221" rIns="81639" bIns="40820" anchor="ctr" anchorCtr="1"/>
          <a:lstStyle>
            <a:lvl1pPr defTabSz="407988">
              <a:spcBef>
                <a:spcPct val="20000"/>
              </a:spcBef>
              <a:buChar char="•"/>
              <a:tabLst>
                <a:tab pos="657225" algn="l"/>
                <a:tab pos="1312863" algn="l"/>
                <a:tab pos="1970088" algn="l"/>
                <a:tab pos="2627313" algn="l"/>
                <a:tab pos="3282950" algn="l"/>
                <a:tab pos="3940175" algn="l"/>
                <a:tab pos="4595813" algn="l"/>
                <a:tab pos="5253038" algn="l"/>
              </a:tabLst>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407988">
              <a:spcBef>
                <a:spcPct val="20000"/>
              </a:spcBef>
              <a:buChar char="–"/>
              <a:tabLst>
                <a:tab pos="657225" algn="l"/>
                <a:tab pos="1312863" algn="l"/>
                <a:tab pos="1970088" algn="l"/>
                <a:tab pos="2627313" algn="l"/>
                <a:tab pos="3282950" algn="l"/>
                <a:tab pos="3940175" algn="l"/>
                <a:tab pos="4595813" algn="l"/>
                <a:tab pos="5253038" algn="l"/>
              </a:tabLst>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407988">
              <a:spcBef>
                <a:spcPct val="20000"/>
              </a:spcBef>
              <a:buChar char="•"/>
              <a:tabLst>
                <a:tab pos="657225" algn="l"/>
                <a:tab pos="1312863" algn="l"/>
                <a:tab pos="1970088" algn="l"/>
                <a:tab pos="2627313" algn="l"/>
                <a:tab pos="3282950" algn="l"/>
                <a:tab pos="3940175" algn="l"/>
                <a:tab pos="4595813" algn="l"/>
                <a:tab pos="5253038" algn="l"/>
              </a:tabLst>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407988">
              <a:spcBef>
                <a:spcPct val="20000"/>
              </a:spcBef>
              <a:buChar char="–"/>
              <a:tabLst>
                <a:tab pos="657225" algn="l"/>
                <a:tab pos="1312863" algn="l"/>
                <a:tab pos="1970088" algn="l"/>
                <a:tab pos="2627313" algn="l"/>
                <a:tab pos="3282950" algn="l"/>
                <a:tab pos="3940175" algn="l"/>
                <a:tab pos="4595813" algn="l"/>
                <a:tab pos="5253038"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407988">
              <a:spcBef>
                <a:spcPct val="20000"/>
              </a:spcBef>
              <a:buChar char="»"/>
              <a:tabLst>
                <a:tab pos="657225" algn="l"/>
                <a:tab pos="1312863" algn="l"/>
                <a:tab pos="1970088" algn="l"/>
                <a:tab pos="2627313" algn="l"/>
                <a:tab pos="3282950" algn="l"/>
                <a:tab pos="3940175" algn="l"/>
                <a:tab pos="4595813" algn="l"/>
                <a:tab pos="5253038"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07988" eaLnBrk="0" fontAlgn="base" hangingPunct="0">
              <a:spcBef>
                <a:spcPct val="20000"/>
              </a:spcBef>
              <a:spcAft>
                <a:spcPct val="0"/>
              </a:spcAft>
              <a:buChar char="»"/>
              <a:tabLst>
                <a:tab pos="657225" algn="l"/>
                <a:tab pos="1312863" algn="l"/>
                <a:tab pos="1970088" algn="l"/>
                <a:tab pos="2627313" algn="l"/>
                <a:tab pos="3282950" algn="l"/>
                <a:tab pos="3940175" algn="l"/>
                <a:tab pos="4595813" algn="l"/>
                <a:tab pos="5253038"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07988" eaLnBrk="0" fontAlgn="base" hangingPunct="0">
              <a:spcBef>
                <a:spcPct val="20000"/>
              </a:spcBef>
              <a:spcAft>
                <a:spcPct val="0"/>
              </a:spcAft>
              <a:buChar char="»"/>
              <a:tabLst>
                <a:tab pos="657225" algn="l"/>
                <a:tab pos="1312863" algn="l"/>
                <a:tab pos="1970088" algn="l"/>
                <a:tab pos="2627313" algn="l"/>
                <a:tab pos="3282950" algn="l"/>
                <a:tab pos="3940175" algn="l"/>
                <a:tab pos="4595813" algn="l"/>
                <a:tab pos="5253038"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07988" eaLnBrk="0" fontAlgn="base" hangingPunct="0">
              <a:spcBef>
                <a:spcPct val="20000"/>
              </a:spcBef>
              <a:spcAft>
                <a:spcPct val="0"/>
              </a:spcAft>
              <a:buChar char="»"/>
              <a:tabLst>
                <a:tab pos="657225" algn="l"/>
                <a:tab pos="1312863" algn="l"/>
                <a:tab pos="1970088" algn="l"/>
                <a:tab pos="2627313" algn="l"/>
                <a:tab pos="3282950" algn="l"/>
                <a:tab pos="3940175" algn="l"/>
                <a:tab pos="4595813" algn="l"/>
                <a:tab pos="5253038"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07988" eaLnBrk="0" fontAlgn="base" hangingPunct="0">
              <a:spcBef>
                <a:spcPct val="20000"/>
              </a:spcBef>
              <a:spcAft>
                <a:spcPct val="0"/>
              </a:spcAft>
              <a:buChar char="»"/>
              <a:tabLst>
                <a:tab pos="657225" algn="l"/>
                <a:tab pos="1312863" algn="l"/>
                <a:tab pos="1970088" algn="l"/>
                <a:tab pos="2627313" algn="l"/>
                <a:tab pos="3282950" algn="l"/>
                <a:tab pos="3940175" algn="l"/>
                <a:tab pos="4595813" algn="l"/>
                <a:tab pos="5253038"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lnSpc>
                <a:spcPct val="93000"/>
              </a:lnSpc>
              <a:spcBef>
                <a:spcPct val="0"/>
              </a:spcBef>
              <a:buClr>
                <a:srgbClr val="000000"/>
              </a:buClr>
              <a:buFont typeface="Times New Roman" panose="02020603050405020304" pitchFamily="18" charset="0"/>
              <a:buNone/>
            </a:pPr>
            <a:r>
              <a:rPr lang="fr-FR" altLang="fr-FR" sz="1200">
                <a:solidFill>
                  <a:srgbClr val="000000"/>
                </a:solidFill>
                <a:ea typeface="Arial Unicode MS" panose="020B0604020202020204" pitchFamily="34" charset="-128"/>
                <a:cs typeface="Arial Unicode MS" panose="020B0604020202020204" pitchFamily="34" charset="-128"/>
              </a:rPr>
              <a:t>Les besoins en Emploi/RH de demain</a:t>
            </a:r>
          </a:p>
        </p:txBody>
      </p:sp>
      <p:sp>
        <p:nvSpPr>
          <p:cNvPr id="197653" name="Line 22">
            <a:extLst>
              <a:ext uri="{FF2B5EF4-FFF2-40B4-BE49-F238E27FC236}">
                <a16:creationId xmlns:a16="http://schemas.microsoft.com/office/drawing/2014/main" id="{5BCC3ADA-923B-3C47-B441-D7F45AE1A65D}"/>
              </a:ext>
            </a:extLst>
          </p:cNvPr>
          <p:cNvSpPr>
            <a:spLocks noChangeShapeType="1"/>
          </p:cNvSpPr>
          <p:nvPr/>
        </p:nvSpPr>
        <p:spPr bwMode="auto">
          <a:xfrm>
            <a:off x="3548063" y="3400426"/>
            <a:ext cx="654050" cy="3270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97654" name="Line 23">
            <a:extLst>
              <a:ext uri="{FF2B5EF4-FFF2-40B4-BE49-F238E27FC236}">
                <a16:creationId xmlns:a16="http://schemas.microsoft.com/office/drawing/2014/main" id="{5B7E20A0-D4FF-EB42-8ADC-1E1E608E0E59}"/>
              </a:ext>
            </a:extLst>
          </p:cNvPr>
          <p:cNvSpPr>
            <a:spLocks noChangeShapeType="1"/>
          </p:cNvSpPr>
          <p:nvPr/>
        </p:nvSpPr>
        <p:spPr bwMode="auto">
          <a:xfrm>
            <a:off x="5997575" y="3563939"/>
            <a:ext cx="654050" cy="3270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97655" name="Line 24">
            <a:extLst>
              <a:ext uri="{FF2B5EF4-FFF2-40B4-BE49-F238E27FC236}">
                <a16:creationId xmlns:a16="http://schemas.microsoft.com/office/drawing/2014/main" id="{BCCC5204-DCA6-5446-8540-9303CC920481}"/>
              </a:ext>
            </a:extLst>
          </p:cNvPr>
          <p:cNvSpPr>
            <a:spLocks noChangeShapeType="1"/>
          </p:cNvSpPr>
          <p:nvPr/>
        </p:nvSpPr>
        <p:spPr bwMode="auto">
          <a:xfrm>
            <a:off x="8610600" y="4217989"/>
            <a:ext cx="488950" cy="3270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97656" name="Line 25">
            <a:extLst>
              <a:ext uri="{FF2B5EF4-FFF2-40B4-BE49-F238E27FC236}">
                <a16:creationId xmlns:a16="http://schemas.microsoft.com/office/drawing/2014/main" id="{786E30C4-2A75-4644-A7A9-8D41ACEF0859}"/>
              </a:ext>
            </a:extLst>
          </p:cNvPr>
          <p:cNvSpPr>
            <a:spLocks noChangeShapeType="1"/>
          </p:cNvSpPr>
          <p:nvPr/>
        </p:nvSpPr>
        <p:spPr bwMode="auto">
          <a:xfrm>
            <a:off x="9917113" y="5360988"/>
            <a:ext cx="0" cy="6540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97657" name="Line 26">
            <a:extLst>
              <a:ext uri="{FF2B5EF4-FFF2-40B4-BE49-F238E27FC236}">
                <a16:creationId xmlns:a16="http://schemas.microsoft.com/office/drawing/2014/main" id="{AFD39B21-FE5E-494C-A7F6-B0388D5F510E}"/>
              </a:ext>
            </a:extLst>
          </p:cNvPr>
          <p:cNvSpPr>
            <a:spLocks noChangeShapeType="1"/>
          </p:cNvSpPr>
          <p:nvPr/>
        </p:nvSpPr>
        <p:spPr bwMode="auto">
          <a:xfrm flipV="1">
            <a:off x="5018088" y="5357814"/>
            <a:ext cx="0" cy="6572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 name="Espace réservé de la date 1">
            <a:extLst>
              <a:ext uri="{FF2B5EF4-FFF2-40B4-BE49-F238E27FC236}">
                <a16:creationId xmlns:a16="http://schemas.microsoft.com/office/drawing/2014/main" id="{FBC25C21-3C2C-C143-8A16-7929DE03FE84}"/>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46B54B79-035F-9343-84C6-1ACC24B448DD}"/>
              </a:ext>
            </a:extLst>
          </p:cNvPr>
          <p:cNvSpPr>
            <a:spLocks noGrp="1"/>
          </p:cNvSpPr>
          <p:nvPr>
            <p:ph type="sldNum" sz="quarter" idx="12"/>
          </p:nvPr>
        </p:nvSpPr>
        <p:spPr/>
        <p:txBody>
          <a:bodyPr/>
          <a:lstStyle/>
          <a:p>
            <a:fld id="{6D1A6996-9A38-354D-9398-FBE9F4077E8B}" type="slidenum">
              <a:rPr lang="fr-FR" smtClean="0"/>
              <a:t>205</a:t>
            </a:fld>
            <a:endParaRPr lang="fr-FR"/>
          </a:p>
        </p:txBody>
      </p:sp>
    </p:spTree>
    <p:extLst>
      <p:ext uri="{BB962C8B-B14F-4D97-AF65-F5344CB8AC3E}">
        <p14:creationId xmlns:p14="http://schemas.microsoft.com/office/powerpoint/2010/main" val="18330896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a:extLst>
              <a:ext uri="{FF2B5EF4-FFF2-40B4-BE49-F238E27FC236}">
                <a16:creationId xmlns:a16="http://schemas.microsoft.com/office/drawing/2014/main" id="{0B2858E1-F285-6F4B-98D6-884EBCE53C7D}"/>
              </a:ext>
            </a:extLst>
          </p:cNvPr>
          <p:cNvSpPr>
            <a:spLocks noGrp="1" noChangeArrowheads="1"/>
          </p:cNvSpPr>
          <p:nvPr>
            <p:ph type="title"/>
          </p:nvPr>
        </p:nvSpPr>
        <p:spPr>
          <a:xfrm>
            <a:off x="2209800" y="188914"/>
            <a:ext cx="7773988" cy="1144587"/>
          </a:xfrm>
          <a:extLst>
            <a:ext uri="{91240B29-F687-4F45-9708-019B960494DF}">
              <a14:hiddenLine xmlns:a14="http://schemas.microsoft.com/office/drawing/2010/main" w="9525">
                <a:solidFill>
                  <a:srgbClr val="000000"/>
                </a:solidFill>
                <a:round/>
                <a:headEnd/>
                <a:tailEnd/>
              </a14:hiddenLine>
            </a:ext>
          </a:extLst>
        </p:spPr>
        <p:txBody>
          <a:bodyPr vert="horz" lIns="0" tIns="25602" rIns="0" bIns="0" rtlCol="0" anchor="ctr">
            <a:normAutofit/>
          </a:bodyPr>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sz="4000">
                <a:ea typeface="ＭＳ Ｐゴシック" panose="020B0600070205080204" pitchFamily="34" charset="-128"/>
              </a:rPr>
              <a:t>Analyse des évolutions subies et choisies</a:t>
            </a:r>
          </a:p>
        </p:txBody>
      </p:sp>
      <p:sp>
        <p:nvSpPr>
          <p:cNvPr id="199682" name="Rectangle 3">
            <a:extLst>
              <a:ext uri="{FF2B5EF4-FFF2-40B4-BE49-F238E27FC236}">
                <a16:creationId xmlns:a16="http://schemas.microsoft.com/office/drawing/2014/main" id="{278DBADD-4478-764C-9871-2773C74CA6CF}"/>
              </a:ext>
            </a:extLst>
          </p:cNvPr>
          <p:cNvSpPr>
            <a:spLocks noGrp="1" noChangeArrowheads="1"/>
          </p:cNvSpPr>
          <p:nvPr>
            <p:ph type="body" idx="1"/>
          </p:nvPr>
        </p:nvSpPr>
        <p:spPr>
          <a:xfrm>
            <a:off x="2209800" y="1828800"/>
            <a:ext cx="7773988" cy="4116388"/>
          </a:xfrm>
          <a:extLst>
            <a:ext uri="{91240B29-F687-4F45-9708-019B960494DF}">
              <a14:hiddenLine xmlns:a14="http://schemas.microsoft.com/office/drawing/2010/main" w="9525">
                <a:solidFill>
                  <a:srgbClr val="000000"/>
                </a:solidFill>
                <a:round/>
                <a:headEnd/>
                <a:tailEnd/>
              </a14:hiddenLine>
            </a:ext>
          </a:extLst>
        </p:spPr>
        <p:txBody>
          <a:bodyPr vert="horz" lIns="0" tIns="19201" rIns="0" bIns="0" rtlCol="0">
            <a:normAutofit/>
          </a:bodyPr>
          <a:lstStyle/>
          <a:p>
            <a:pPr marL="431800" indent="-323850" defTabSz="449263">
              <a:lnSpc>
                <a:spcPct val="83000"/>
              </a:lnSpc>
              <a:buClr>
                <a:srgbClr val="0E594D"/>
              </a:buClr>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sz="2400" b="1">
                <a:ea typeface="ＭＳ Ｐゴシック" panose="020B0600070205080204" pitchFamily="34" charset="-128"/>
              </a:rPr>
              <a:t>Exemples « d'évolution subie »</a:t>
            </a:r>
          </a:p>
          <a:p>
            <a:pPr marL="863600" lvl="1" indent="-287338" defTabSz="449263">
              <a:lnSpc>
                <a:spcPct val="83000"/>
              </a:lnSpc>
              <a:buSzPct val="75000"/>
              <a:buFont typeface="Symbol"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a:t>Lois européennes</a:t>
            </a:r>
          </a:p>
          <a:p>
            <a:pPr marL="863600" lvl="1" indent="-287338" defTabSz="449263">
              <a:lnSpc>
                <a:spcPct val="83000"/>
              </a:lnSpc>
              <a:buSzPct val="75000"/>
              <a:buFont typeface="Symbol"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a:t>Lois nationales</a:t>
            </a:r>
          </a:p>
          <a:p>
            <a:pPr marL="863600" lvl="1" indent="-287338" defTabSz="449263">
              <a:lnSpc>
                <a:spcPct val="83000"/>
              </a:lnSpc>
              <a:buSzPct val="75000"/>
              <a:buFont typeface="Symbol"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a:t>Code du travail</a:t>
            </a:r>
          </a:p>
          <a:p>
            <a:pPr marL="863600" lvl="1" indent="-287338" defTabSz="449263">
              <a:lnSpc>
                <a:spcPct val="83000"/>
              </a:lnSpc>
              <a:buSzPct val="75000"/>
              <a:buFont typeface="Symbol"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a:t>….</a:t>
            </a:r>
          </a:p>
          <a:p>
            <a:pPr marL="431800" indent="-323850" defTabSz="449263">
              <a:lnSpc>
                <a:spcPct val="83000"/>
              </a:lnSpc>
              <a:buClr>
                <a:srgbClr val="0E594D"/>
              </a:buClr>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sz="2400" b="1">
                <a:ea typeface="ＭＳ Ｐゴシック" panose="020B0600070205080204" pitchFamily="34" charset="-128"/>
              </a:rPr>
              <a:t>Exemples « d'évolution choisie »</a:t>
            </a:r>
          </a:p>
          <a:p>
            <a:pPr marL="863600" lvl="1" indent="-287338" defTabSz="449263">
              <a:lnSpc>
                <a:spcPct val="83000"/>
              </a:lnSpc>
              <a:buSzPct val="75000"/>
              <a:buFont typeface="Symbol"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a:t>Pilotage de la masse salariale par le SRH</a:t>
            </a:r>
          </a:p>
          <a:p>
            <a:pPr marL="863600" lvl="1" indent="-287338" defTabSz="449263">
              <a:lnSpc>
                <a:spcPct val="83000"/>
              </a:lnSpc>
              <a:buSzPct val="75000"/>
              <a:buFont typeface="Symbol"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a:t>Réduction des budgets en terme de formation</a:t>
            </a:r>
          </a:p>
          <a:p>
            <a:pPr marL="863600" lvl="1" indent="-287338" defTabSz="449263">
              <a:lnSpc>
                <a:spcPct val="83000"/>
              </a:lnSpc>
              <a:buSzPct val="75000"/>
              <a:buFont typeface="Symbol"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a:t>La création des communautés de brigades </a:t>
            </a:r>
          </a:p>
          <a:p>
            <a:pPr marL="863600" lvl="1" indent="-287338" defTabSz="449263">
              <a:lnSpc>
                <a:spcPct val="83000"/>
              </a:lnSpc>
              <a:buSzPct val="75000"/>
              <a:buFont typeface="Symbol"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a:t>La création des nouvelles directions</a:t>
            </a:r>
          </a:p>
        </p:txBody>
      </p:sp>
      <p:sp>
        <p:nvSpPr>
          <p:cNvPr id="2" name="Espace réservé de la date 1">
            <a:extLst>
              <a:ext uri="{FF2B5EF4-FFF2-40B4-BE49-F238E27FC236}">
                <a16:creationId xmlns:a16="http://schemas.microsoft.com/office/drawing/2014/main" id="{9C840EEA-FA81-834B-98C3-0C8C753DE080}"/>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D4510DF5-5F16-6843-B845-C960DC514247}"/>
              </a:ext>
            </a:extLst>
          </p:cNvPr>
          <p:cNvSpPr>
            <a:spLocks noGrp="1"/>
          </p:cNvSpPr>
          <p:nvPr>
            <p:ph type="sldNum" sz="quarter" idx="12"/>
          </p:nvPr>
        </p:nvSpPr>
        <p:spPr/>
        <p:txBody>
          <a:bodyPr/>
          <a:lstStyle/>
          <a:p>
            <a:fld id="{6D1A6996-9A38-354D-9398-FBE9F4077E8B}" type="slidenum">
              <a:rPr lang="fr-FR" smtClean="0"/>
              <a:t>206</a:t>
            </a:fld>
            <a:endParaRPr lang="fr-FR"/>
          </a:p>
        </p:txBody>
      </p:sp>
    </p:spTree>
    <p:extLst>
      <p:ext uri="{BB962C8B-B14F-4D97-AF65-F5344CB8AC3E}">
        <p14:creationId xmlns:p14="http://schemas.microsoft.com/office/powerpoint/2010/main" val="40865188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a:extLst>
              <a:ext uri="{FF2B5EF4-FFF2-40B4-BE49-F238E27FC236}">
                <a16:creationId xmlns:a16="http://schemas.microsoft.com/office/drawing/2014/main" id="{BBDB2753-BAB8-2342-8C47-AF389974F64C}"/>
              </a:ext>
            </a:extLst>
          </p:cNvPr>
          <p:cNvSpPr>
            <a:spLocks noGrp="1" noChangeArrowheads="1"/>
          </p:cNvSpPr>
          <p:nvPr>
            <p:ph type="title"/>
          </p:nvPr>
        </p:nvSpPr>
        <p:spPr>
          <a:xfrm>
            <a:off x="2178051" y="228601"/>
            <a:ext cx="7807325" cy="1241425"/>
          </a:xfrm>
          <a:extLst>
            <a:ext uri="{91240B29-F687-4F45-9708-019B960494DF}">
              <a14:hiddenLine xmlns:a14="http://schemas.microsoft.com/office/drawing/2010/main" w="9525">
                <a:solidFill>
                  <a:srgbClr val="000000"/>
                </a:solidFill>
                <a:round/>
                <a:headEnd/>
                <a:tailEnd/>
              </a14:hiddenLine>
            </a:ext>
          </a:extLst>
        </p:spPr>
        <p:txBody>
          <a:bodyPr vert="horz" lIns="0" tIns="25602" rIns="0" bIns="0" rtlCol="0" anchor="ctr">
            <a:normAutofit/>
          </a:bodyPr>
          <a:lstStyle/>
          <a:p>
            <a:pPr algn="just" defTabSz="449263">
              <a:spcBef>
                <a:spcPts val="11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sz="2800">
                <a:ea typeface="ＭＳ Ｐゴシック" panose="020B0600070205080204" pitchFamily="34" charset="-128"/>
              </a:rPr>
              <a:t>Etape 4: traduire les scénarii d'évolution prévisibles en besoins de ressources humaines en quantité et qualité</a:t>
            </a:r>
          </a:p>
        </p:txBody>
      </p:sp>
      <p:sp>
        <p:nvSpPr>
          <p:cNvPr id="201730" name="Rectangle 3">
            <a:extLst>
              <a:ext uri="{FF2B5EF4-FFF2-40B4-BE49-F238E27FC236}">
                <a16:creationId xmlns:a16="http://schemas.microsoft.com/office/drawing/2014/main" id="{950D735C-EB82-C145-9857-CFEF22879773}"/>
              </a:ext>
            </a:extLst>
          </p:cNvPr>
          <p:cNvSpPr>
            <a:spLocks noGrp="1" noChangeArrowheads="1"/>
          </p:cNvSpPr>
          <p:nvPr>
            <p:ph type="body" idx="1"/>
          </p:nvPr>
        </p:nvSpPr>
        <p:spPr>
          <a:xfrm>
            <a:off x="2195514" y="1773238"/>
            <a:ext cx="7807325" cy="4406900"/>
          </a:xfrm>
          <a:extLst>
            <a:ext uri="{91240B29-F687-4F45-9708-019B960494DF}">
              <a14:hiddenLine xmlns:a14="http://schemas.microsoft.com/office/drawing/2010/main" w="9525">
                <a:solidFill>
                  <a:srgbClr val="000000"/>
                </a:solidFill>
                <a:round/>
                <a:headEnd/>
                <a:tailEnd/>
              </a14:hiddenLine>
            </a:ext>
          </a:extLst>
        </p:spPr>
        <p:txBody>
          <a:bodyPr vert="horz" lIns="0" tIns="19201" rIns="0" bIns="0" rtlCol="0">
            <a:normAutofit/>
          </a:bodyPr>
          <a:lstStyle/>
          <a:p>
            <a:pPr marL="431800" indent="-323850" defTabSz="449263">
              <a:spcBef>
                <a:spcPts val="4250"/>
              </a:spcBef>
              <a:buClr>
                <a:srgbClr val="0E594D"/>
              </a:buClr>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sz="2400" b="1">
                <a:ea typeface="ＭＳ Ｐゴシック" panose="020B0600070205080204" pitchFamily="34" charset="-128"/>
              </a:rPr>
              <a:t>Définition du contenu futur de chaque emploi</a:t>
            </a:r>
          </a:p>
          <a:p>
            <a:pPr marL="863600" lvl="1" indent="-287338" defTabSz="449263">
              <a:buSzPct val="75000"/>
              <a:buFont typeface="Symbol"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a:t>Décrire les missions, activités et les compétences nécessaires, compte tenu des évolutions de la structure</a:t>
            </a:r>
          </a:p>
          <a:p>
            <a:pPr marL="863600" lvl="1" indent="-287338" defTabSz="449263">
              <a:buSzPct val="75000"/>
              <a:buFont typeface="Symbol"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a:t>Exemples :redéfinition du contenu des formations </a:t>
            </a:r>
          </a:p>
          <a:p>
            <a:pPr marL="863600" lvl="1" indent="-287338" defTabSz="449263">
              <a:buSzPct val="75000"/>
              <a:buFont typeface="Symbol"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a:t>Travaux menés par les équipes projet concernant le lancement de nouveaux produits</a:t>
            </a:r>
          </a:p>
          <a:p>
            <a:pPr marL="431800" indent="-323850" defTabSz="449263">
              <a:buClr>
                <a:srgbClr val="0E594D"/>
              </a:buClr>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sz="2400" b="1">
                <a:ea typeface="ＭＳ Ｐゴシック" panose="020B0600070205080204" pitchFamily="34" charset="-128"/>
              </a:rPr>
              <a:t>Identification des individus qui devraient occuper ces emplois:</a:t>
            </a:r>
          </a:p>
          <a:p>
            <a:pPr marL="863600" lvl="1" indent="-287338" defTabSz="449263">
              <a:buSzPct val="75000"/>
              <a:buFont typeface="Symbol"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a:t>Définir le nombre de personnels nécessaire</a:t>
            </a:r>
          </a:p>
          <a:p>
            <a:pPr marL="863600" lvl="1" indent="-287338" defTabSz="449263">
              <a:buSzPct val="75000"/>
              <a:buFont typeface="Symbol"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a:t>Définir les caractéristiques de ces personnels: compétences, statut, grade...</a:t>
            </a:r>
          </a:p>
        </p:txBody>
      </p:sp>
      <p:sp>
        <p:nvSpPr>
          <p:cNvPr id="2" name="Espace réservé de la date 1">
            <a:extLst>
              <a:ext uri="{FF2B5EF4-FFF2-40B4-BE49-F238E27FC236}">
                <a16:creationId xmlns:a16="http://schemas.microsoft.com/office/drawing/2014/main" id="{646911E9-A392-EA4F-A624-CFFC51AC0A4A}"/>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B9C1D49F-34E8-9446-B316-FCABC51E512C}"/>
              </a:ext>
            </a:extLst>
          </p:cNvPr>
          <p:cNvSpPr>
            <a:spLocks noGrp="1"/>
          </p:cNvSpPr>
          <p:nvPr>
            <p:ph type="sldNum" sz="quarter" idx="12"/>
          </p:nvPr>
        </p:nvSpPr>
        <p:spPr/>
        <p:txBody>
          <a:bodyPr/>
          <a:lstStyle/>
          <a:p>
            <a:fld id="{6D1A6996-9A38-354D-9398-FBE9F4077E8B}" type="slidenum">
              <a:rPr lang="fr-FR" smtClean="0"/>
              <a:t>207</a:t>
            </a:fld>
            <a:endParaRPr lang="fr-FR"/>
          </a:p>
        </p:txBody>
      </p:sp>
    </p:spTree>
    <p:extLst>
      <p:ext uri="{BB962C8B-B14F-4D97-AF65-F5344CB8AC3E}">
        <p14:creationId xmlns:p14="http://schemas.microsoft.com/office/powerpoint/2010/main" val="25598333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a:extLst>
              <a:ext uri="{FF2B5EF4-FFF2-40B4-BE49-F238E27FC236}">
                <a16:creationId xmlns:a16="http://schemas.microsoft.com/office/drawing/2014/main" id="{06B82147-EB1A-BD45-878A-DF1A2821CF6D}"/>
              </a:ext>
            </a:extLst>
          </p:cNvPr>
          <p:cNvSpPr>
            <a:spLocks noGrp="1" noChangeArrowheads="1"/>
          </p:cNvSpPr>
          <p:nvPr>
            <p:ph type="title"/>
          </p:nvPr>
        </p:nvSpPr>
        <p:spPr>
          <a:xfrm>
            <a:off x="2178051" y="228601"/>
            <a:ext cx="7807325" cy="1241425"/>
          </a:xfrm>
          <a:extLst>
            <a:ext uri="{91240B29-F687-4F45-9708-019B960494DF}">
              <a14:hiddenLine xmlns:a14="http://schemas.microsoft.com/office/drawing/2010/main" w="9525">
                <a:solidFill>
                  <a:srgbClr val="000000"/>
                </a:solidFill>
                <a:round/>
                <a:headEnd/>
                <a:tailEnd/>
              </a14:hiddenLine>
            </a:ext>
          </a:extLst>
        </p:spPr>
        <p:txBody>
          <a:bodyPr vert="horz" lIns="0" tIns="25602" rIns="0" bIns="0" rtlCol="0" anchor="ctr">
            <a:normAutofit/>
          </a:bodyPr>
          <a:lstStyle/>
          <a:p>
            <a:pPr algn="just" defTabSz="449263">
              <a:spcBef>
                <a:spcPts val="11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sz="2800">
                <a:ea typeface="ＭＳ Ｐゴシック" panose="020B0600070205080204" pitchFamily="34" charset="-128"/>
              </a:rPr>
              <a:t>Etape 5: l'identification des écarts futurs entre les ressources humaines et les besoins prévus</a:t>
            </a:r>
          </a:p>
        </p:txBody>
      </p:sp>
      <p:sp>
        <p:nvSpPr>
          <p:cNvPr id="203778" name="Rectangle 3">
            <a:extLst>
              <a:ext uri="{FF2B5EF4-FFF2-40B4-BE49-F238E27FC236}">
                <a16:creationId xmlns:a16="http://schemas.microsoft.com/office/drawing/2014/main" id="{51ABE117-52E9-9340-9B26-D6D60CF10857}"/>
              </a:ext>
            </a:extLst>
          </p:cNvPr>
          <p:cNvSpPr>
            <a:spLocks noGrp="1" noChangeArrowheads="1"/>
          </p:cNvSpPr>
          <p:nvPr>
            <p:ph type="body" idx="1"/>
          </p:nvPr>
        </p:nvSpPr>
        <p:spPr>
          <a:xfrm>
            <a:off x="2339976" y="1884364"/>
            <a:ext cx="7808913" cy="4319587"/>
          </a:xfrm>
          <a:extLst>
            <a:ext uri="{91240B29-F687-4F45-9708-019B960494DF}">
              <a14:hiddenLine xmlns:a14="http://schemas.microsoft.com/office/drawing/2010/main" w="9525">
                <a:solidFill>
                  <a:srgbClr val="000000"/>
                </a:solidFill>
                <a:round/>
                <a:headEnd/>
                <a:tailEnd/>
              </a14:hiddenLine>
            </a:ext>
          </a:extLst>
        </p:spPr>
        <p:txBody>
          <a:bodyPr vert="horz" lIns="0" tIns="19201" rIns="0" bIns="0" rtlCol="0">
            <a:normAutofit/>
          </a:bodyPr>
          <a:lstStyle/>
          <a:p>
            <a:pPr marL="431800" indent="-323850" defTabSz="449263">
              <a:spcBef>
                <a:spcPts val="2838"/>
              </a:spcBef>
              <a:buClr>
                <a:srgbClr val="0E594D"/>
              </a:buClr>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sz="2000" b="1">
                <a:ea typeface="ＭＳ Ｐゴシック" panose="020B0600070205080204" pitchFamily="34" charset="-128"/>
              </a:rPr>
              <a:t>Repérage des écarts quantitatifs</a:t>
            </a:r>
          </a:p>
          <a:p>
            <a:pPr marL="863600" lvl="1" indent="-287338" defTabSz="449263">
              <a:spcBef>
                <a:spcPts val="2838"/>
              </a:spcBef>
              <a:buSzPct val="75000"/>
              <a:buFont typeface="Symbol"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a:t>Sur-effectifs ou sous-effectifs dans un emploi</a:t>
            </a:r>
          </a:p>
          <a:p>
            <a:pPr marL="431800" indent="-323850" defTabSz="449263">
              <a:spcBef>
                <a:spcPts val="2838"/>
              </a:spcBef>
              <a:buClr>
                <a:srgbClr val="0E594D"/>
              </a:buClr>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sz="2000" b="1">
                <a:ea typeface="ＭＳ Ｐゴシック" panose="020B0600070205080204" pitchFamily="34" charset="-128"/>
              </a:rPr>
              <a:t>Repérage des écarts qualitatifs</a:t>
            </a:r>
          </a:p>
          <a:p>
            <a:pPr marL="863600" lvl="1" indent="-287338" defTabSz="449263">
              <a:spcBef>
                <a:spcPts val="2838"/>
              </a:spcBef>
              <a:buSzPct val="75000"/>
              <a:buFont typeface="Symbol"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a:t>Sur-qualification ou sous-qualification </a:t>
            </a:r>
          </a:p>
          <a:p>
            <a:pPr marL="863600" lvl="1" indent="-287338" defTabSz="449263">
              <a:spcBef>
                <a:spcPts val="2838"/>
              </a:spcBef>
              <a:buSzPct val="75000"/>
              <a:buFont typeface="Symbol"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a:t>besoin de compétences nouvelles</a:t>
            </a:r>
          </a:p>
          <a:p>
            <a:pPr marL="431800" indent="-323850" defTabSz="449263">
              <a:spcBef>
                <a:spcPts val="2838"/>
              </a:spcBef>
              <a:buClr>
                <a:srgbClr val="0E594D"/>
              </a:buClr>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sz="2000" b="1">
                <a:ea typeface="ＭＳ Ｐゴシック" panose="020B0600070205080204" pitchFamily="34" charset="-128"/>
              </a:rPr>
              <a:t>Identification des emplois nouveaux et/ou des emplois qui vont disparaître</a:t>
            </a:r>
          </a:p>
        </p:txBody>
      </p:sp>
      <p:sp>
        <p:nvSpPr>
          <p:cNvPr id="2" name="Espace réservé de la date 1">
            <a:extLst>
              <a:ext uri="{FF2B5EF4-FFF2-40B4-BE49-F238E27FC236}">
                <a16:creationId xmlns:a16="http://schemas.microsoft.com/office/drawing/2014/main" id="{1EDF0A62-079E-E245-8C17-E8937744D263}"/>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E8A09912-9FD6-684B-9718-EF1359FEAD70}"/>
              </a:ext>
            </a:extLst>
          </p:cNvPr>
          <p:cNvSpPr>
            <a:spLocks noGrp="1"/>
          </p:cNvSpPr>
          <p:nvPr>
            <p:ph type="sldNum" sz="quarter" idx="12"/>
          </p:nvPr>
        </p:nvSpPr>
        <p:spPr/>
        <p:txBody>
          <a:bodyPr/>
          <a:lstStyle/>
          <a:p>
            <a:fld id="{6D1A6996-9A38-354D-9398-FBE9F4077E8B}" type="slidenum">
              <a:rPr lang="fr-FR" smtClean="0"/>
              <a:t>208</a:t>
            </a:fld>
            <a:endParaRPr lang="fr-FR"/>
          </a:p>
        </p:txBody>
      </p:sp>
    </p:spTree>
    <p:extLst>
      <p:ext uri="{BB962C8B-B14F-4D97-AF65-F5344CB8AC3E}">
        <p14:creationId xmlns:p14="http://schemas.microsoft.com/office/powerpoint/2010/main" val="23350237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a:extLst>
              <a:ext uri="{FF2B5EF4-FFF2-40B4-BE49-F238E27FC236}">
                <a16:creationId xmlns:a16="http://schemas.microsoft.com/office/drawing/2014/main" id="{8014C7D1-5D9C-744A-A009-D8BB7409DC0B}"/>
              </a:ext>
            </a:extLst>
          </p:cNvPr>
          <p:cNvSpPr>
            <a:spLocks noGrp="1" noChangeArrowheads="1"/>
          </p:cNvSpPr>
          <p:nvPr>
            <p:ph type="title"/>
          </p:nvPr>
        </p:nvSpPr>
        <p:spPr>
          <a:xfrm>
            <a:off x="2178051" y="276225"/>
            <a:ext cx="7807325" cy="1144588"/>
          </a:xfrm>
          <a:extLst>
            <a:ext uri="{91240B29-F687-4F45-9708-019B960494DF}">
              <a14:hiddenLine xmlns:a14="http://schemas.microsoft.com/office/drawing/2010/main" w="9525">
                <a:solidFill>
                  <a:srgbClr val="000000"/>
                </a:solidFill>
                <a:round/>
                <a:headEnd/>
                <a:tailEnd/>
              </a14:hiddenLine>
            </a:ext>
          </a:extLst>
        </p:spPr>
        <p:txBody>
          <a:bodyPr vert="horz" lIns="0" tIns="25602" rIns="0" bIns="0" rtlCol="0" anchor="ctr">
            <a:normAutofit/>
          </a:bodyPr>
          <a:lstStyle/>
          <a:p>
            <a:pPr algn="just" defTabSz="449263">
              <a:spcBef>
                <a:spcPts val="11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sz="3200">
                <a:ea typeface="ＭＳ Ｐゴシック" panose="020B0600070205080204" pitchFamily="34" charset="-128"/>
              </a:rPr>
              <a:t>Etape 6: l'élaboration d'une politique pour annuler ou réduire les écarts</a:t>
            </a:r>
          </a:p>
        </p:txBody>
      </p:sp>
      <p:sp>
        <p:nvSpPr>
          <p:cNvPr id="205826" name="Rectangle 3">
            <a:extLst>
              <a:ext uri="{FF2B5EF4-FFF2-40B4-BE49-F238E27FC236}">
                <a16:creationId xmlns:a16="http://schemas.microsoft.com/office/drawing/2014/main" id="{D43BD1F1-DAA6-BB47-A429-AF751D5C7B7B}"/>
              </a:ext>
            </a:extLst>
          </p:cNvPr>
          <p:cNvSpPr>
            <a:spLocks noGrp="1" noChangeArrowheads="1"/>
          </p:cNvSpPr>
          <p:nvPr>
            <p:ph type="body" idx="1"/>
          </p:nvPr>
        </p:nvSpPr>
        <p:spPr>
          <a:xfrm>
            <a:off x="2339976" y="1884364"/>
            <a:ext cx="7808913" cy="4319587"/>
          </a:xfrm>
          <a:extLst>
            <a:ext uri="{91240B29-F687-4F45-9708-019B960494DF}">
              <a14:hiddenLine xmlns:a14="http://schemas.microsoft.com/office/drawing/2010/main" w="9525">
                <a:solidFill>
                  <a:srgbClr val="000000"/>
                </a:solidFill>
                <a:round/>
                <a:headEnd/>
                <a:tailEnd/>
              </a14:hiddenLine>
            </a:ext>
          </a:extLst>
        </p:spPr>
        <p:txBody>
          <a:bodyPr vert="horz" lIns="0" tIns="22401" rIns="0" bIns="0" rtlCol="0">
            <a:normAutofit/>
          </a:bodyPr>
          <a:lstStyle/>
          <a:p>
            <a:pPr marL="431800" indent="-323850" defTabSz="449263">
              <a:spcBef>
                <a:spcPts val="2838"/>
              </a:spcBef>
              <a:buClr>
                <a:srgbClr val="0E594D"/>
              </a:buClr>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sz="2400" b="1">
                <a:ea typeface="ＭＳ Ｐゴシック" panose="020B0600070205080204" pitchFamily="34" charset="-128"/>
              </a:rPr>
              <a:t>Analyse des écarts et définition des grandes orientations de la gestion des ressources humaines pour gérer les changements</a:t>
            </a:r>
          </a:p>
          <a:p>
            <a:pPr marL="431800" indent="-323850" defTabSz="449263">
              <a:spcBef>
                <a:spcPts val="2838"/>
              </a:spcBef>
              <a:buClr>
                <a:srgbClr val="0E594D"/>
              </a:buClr>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sz="2400" b="1">
                <a:ea typeface="ＭＳ Ｐゴシック" panose="020B0600070205080204" pitchFamily="34" charset="-128"/>
              </a:rPr>
              <a:t>Déclinaison de ces orientations en plan d'action:</a:t>
            </a:r>
          </a:p>
          <a:p>
            <a:pPr marL="863600" lvl="1" indent="-287338" defTabSz="449263">
              <a:spcBef>
                <a:spcPts val="1988"/>
              </a:spcBef>
              <a:buSzPct val="75000"/>
              <a:buFont typeface="Symbol"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a:t>Plan de recrutement</a:t>
            </a:r>
          </a:p>
          <a:p>
            <a:pPr marL="863600" lvl="1" indent="-287338" defTabSz="449263">
              <a:spcBef>
                <a:spcPts val="1988"/>
              </a:spcBef>
              <a:buSzPct val="75000"/>
              <a:buFont typeface="Symbol"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a:t>Plan de formation</a:t>
            </a:r>
          </a:p>
          <a:p>
            <a:pPr marL="863600" lvl="1" indent="-287338" defTabSz="449263">
              <a:spcBef>
                <a:spcPts val="1988"/>
              </a:spcBef>
              <a:buSzPct val="75000"/>
              <a:buFont typeface="Symbol"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a:t>Plan de mobilité</a:t>
            </a:r>
          </a:p>
          <a:p>
            <a:pPr marL="863600" lvl="1" indent="-287338" defTabSz="449263">
              <a:spcBef>
                <a:spcPts val="1988"/>
              </a:spcBef>
              <a:buSzPct val="75000"/>
              <a:buFont typeface="Symbol"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a:t>Plan de communication</a:t>
            </a:r>
          </a:p>
        </p:txBody>
      </p:sp>
      <p:sp>
        <p:nvSpPr>
          <p:cNvPr id="2" name="Espace réservé de la date 1">
            <a:extLst>
              <a:ext uri="{FF2B5EF4-FFF2-40B4-BE49-F238E27FC236}">
                <a16:creationId xmlns:a16="http://schemas.microsoft.com/office/drawing/2014/main" id="{FA696E56-7CCD-8A4D-A2D5-F68F19AA9858}"/>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B5BE4EBD-1071-3043-8B06-AD27F89D5E4F}"/>
              </a:ext>
            </a:extLst>
          </p:cNvPr>
          <p:cNvSpPr>
            <a:spLocks noGrp="1"/>
          </p:cNvSpPr>
          <p:nvPr>
            <p:ph type="sldNum" sz="quarter" idx="12"/>
          </p:nvPr>
        </p:nvSpPr>
        <p:spPr/>
        <p:txBody>
          <a:bodyPr/>
          <a:lstStyle/>
          <a:p>
            <a:fld id="{6D1A6996-9A38-354D-9398-FBE9F4077E8B}" type="slidenum">
              <a:rPr lang="fr-FR" smtClean="0"/>
              <a:t>209</a:t>
            </a:fld>
            <a:endParaRPr lang="fr-FR"/>
          </a:p>
        </p:txBody>
      </p:sp>
    </p:spTree>
    <p:extLst>
      <p:ext uri="{BB962C8B-B14F-4D97-AF65-F5344CB8AC3E}">
        <p14:creationId xmlns:p14="http://schemas.microsoft.com/office/powerpoint/2010/main" val="11328649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re 1">
            <a:extLst>
              <a:ext uri="{FF2B5EF4-FFF2-40B4-BE49-F238E27FC236}">
                <a16:creationId xmlns:a16="http://schemas.microsoft.com/office/drawing/2014/main" id="{490B6678-60D1-4E4D-B48E-187CE584332D}"/>
              </a:ext>
            </a:extLst>
          </p:cNvPr>
          <p:cNvSpPr>
            <a:spLocks noGrp="1" noChangeArrowheads="1"/>
          </p:cNvSpPr>
          <p:nvPr>
            <p:ph type="title"/>
          </p:nvPr>
        </p:nvSpPr>
        <p:spPr/>
        <p:txBody>
          <a:bodyPr/>
          <a:lstStyle/>
          <a:p>
            <a:pPr algn="ctr" eaLnBrk="1" hangingPunct="1"/>
            <a:r>
              <a:rPr lang="fr-FR" altLang="fr-FR" b="1" dirty="0">
                <a:solidFill>
                  <a:srgbClr val="000000"/>
                </a:solidFill>
                <a:ea typeface="ＭＳ Ｐゴシック" panose="020B0600070205080204" pitchFamily="34" charset="-128"/>
              </a:rPr>
              <a:t>Définition de Structure</a:t>
            </a:r>
          </a:p>
        </p:txBody>
      </p:sp>
      <p:sp>
        <p:nvSpPr>
          <p:cNvPr id="27650" name="Espace réservé du contenu 2">
            <a:extLst>
              <a:ext uri="{FF2B5EF4-FFF2-40B4-BE49-F238E27FC236}">
                <a16:creationId xmlns:a16="http://schemas.microsoft.com/office/drawing/2014/main" id="{338FC7B3-433F-EA45-B6C8-C3E280BEBF5E}"/>
              </a:ext>
            </a:extLst>
          </p:cNvPr>
          <p:cNvSpPr>
            <a:spLocks noGrp="1" noChangeArrowheads="1"/>
          </p:cNvSpPr>
          <p:nvPr>
            <p:ph idx="1"/>
          </p:nvPr>
        </p:nvSpPr>
        <p:spPr/>
        <p:txBody>
          <a:bodyPr>
            <a:normAutofit/>
          </a:bodyPr>
          <a:lstStyle/>
          <a:p>
            <a:pPr eaLnBrk="1" hangingPunct="1">
              <a:buFontTx/>
              <a:buNone/>
            </a:pPr>
            <a:r>
              <a:rPr lang="fr-FR" altLang="fr-FR" sz="2400" dirty="0">
                <a:ea typeface="ＭＳ Ｐゴシック" panose="020B0600070205080204" pitchFamily="34" charset="-128"/>
              </a:rPr>
              <a:t>La structure d'une entreprise s'étudie en prenant en compte  les liens qui existent </a:t>
            </a:r>
          </a:p>
          <a:p>
            <a:pPr eaLnBrk="1" hangingPunct="1">
              <a:buFontTx/>
              <a:buNone/>
            </a:pPr>
            <a:r>
              <a:rPr lang="fr-FR" altLang="fr-FR" sz="2400" dirty="0">
                <a:ea typeface="ＭＳ Ｐゴシック" panose="020B0600070205080204" pitchFamily="34" charset="-128"/>
              </a:rPr>
              <a:t>entre les différents acteurs de l'entreprise. </a:t>
            </a:r>
          </a:p>
          <a:p>
            <a:pPr eaLnBrk="1" hangingPunct="1">
              <a:buFontTx/>
              <a:buNone/>
            </a:pPr>
            <a:r>
              <a:rPr lang="fr-FR" altLang="fr-FR" sz="2400" dirty="0">
                <a:ea typeface="ＭＳ Ｐゴシック" panose="020B0600070205080204" pitchFamily="34" charset="-128"/>
              </a:rPr>
              <a:t> </a:t>
            </a:r>
          </a:p>
          <a:p>
            <a:pPr eaLnBrk="1" hangingPunct="1">
              <a:buFontTx/>
              <a:buNone/>
            </a:pPr>
            <a:r>
              <a:rPr lang="fr-FR" altLang="fr-FR" sz="2400" dirty="0">
                <a:ea typeface="ＭＳ Ｐゴシック" panose="020B0600070205080204" pitchFamily="34" charset="-128"/>
              </a:rPr>
              <a:t>Ces liens nous font aussi comprendre quel </a:t>
            </a:r>
            <a:r>
              <a:rPr lang="fr-FR" altLang="fr-FR" sz="2400" b="1" dirty="0">
                <a:ea typeface="ＭＳ Ｐゴシック" panose="020B0600070205080204" pitchFamily="34" charset="-128"/>
              </a:rPr>
              <a:t>type</a:t>
            </a:r>
            <a:r>
              <a:rPr lang="fr-FR" altLang="fr-FR" sz="2400" dirty="0">
                <a:ea typeface="ＭＳ Ｐゴシック" panose="020B0600070205080204" pitchFamily="34" charset="-128"/>
              </a:rPr>
              <a:t> de relation existe  entre les acteurs </a:t>
            </a:r>
          </a:p>
          <a:p>
            <a:pPr eaLnBrk="1" hangingPunct="1">
              <a:buFontTx/>
              <a:buNone/>
            </a:pPr>
            <a:r>
              <a:rPr lang="fr-FR" altLang="fr-FR" sz="2400" dirty="0">
                <a:ea typeface="ＭＳ Ｐゴシック" panose="020B0600070205080204" pitchFamily="34" charset="-128"/>
              </a:rPr>
              <a:t>de l’</a:t>
            </a:r>
            <a:r>
              <a:rPr lang="fr-FR" altLang="ja-JP" sz="2400" dirty="0">
                <a:ea typeface="ＭＳ Ｐゴシック" panose="020B0600070205080204" pitchFamily="34" charset="-128"/>
              </a:rPr>
              <a:t>organisation.</a:t>
            </a:r>
          </a:p>
          <a:p>
            <a:pPr eaLnBrk="1" hangingPunct="1">
              <a:buFontTx/>
              <a:buNone/>
            </a:pPr>
            <a:r>
              <a:rPr lang="fr-FR" altLang="fr-FR" sz="2400" dirty="0">
                <a:ea typeface="ＭＳ Ｐゴシック" panose="020B0600070205080204" pitchFamily="34" charset="-128"/>
              </a:rPr>
              <a:t>Nous les définissons comme :</a:t>
            </a:r>
          </a:p>
          <a:p>
            <a:pPr eaLnBrk="1" hangingPunct="1"/>
            <a:r>
              <a:rPr lang="fr-FR" altLang="fr-FR" sz="2400" dirty="0">
                <a:ea typeface="ＭＳ Ｐゴシック" panose="020B0600070205080204" pitchFamily="34" charset="-128"/>
              </a:rPr>
              <a:t>Hiérarchiques</a:t>
            </a:r>
            <a:endParaRPr lang="fr-FR" altLang="fr-FR" sz="2400" u="sng" dirty="0">
              <a:ea typeface="ＭＳ Ｐゴシック" panose="020B0600070205080204" pitchFamily="34" charset="-128"/>
            </a:endParaRPr>
          </a:p>
          <a:p>
            <a:pPr eaLnBrk="1" hangingPunct="1"/>
            <a:r>
              <a:rPr lang="fr-FR" altLang="fr-FR" sz="2400" dirty="0">
                <a:ea typeface="ＭＳ Ｐゴシック" panose="020B0600070205080204" pitchFamily="34" charset="-128"/>
              </a:rPr>
              <a:t>Fonctionnels</a:t>
            </a:r>
          </a:p>
          <a:p>
            <a:pPr eaLnBrk="1" hangingPunct="1"/>
            <a:r>
              <a:rPr lang="fr-FR" altLang="fr-FR" sz="2400" dirty="0">
                <a:ea typeface="ＭＳ Ｐゴシック" panose="020B0600070205080204" pitchFamily="34" charset="-128"/>
              </a:rPr>
              <a:t>Divisionnelle</a:t>
            </a:r>
          </a:p>
          <a:p>
            <a:pPr eaLnBrk="1" hangingPunct="1">
              <a:buFontTx/>
              <a:buNone/>
            </a:pPr>
            <a:endParaRPr lang="fr-FR" altLang="fr-FR" sz="2400"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221BF043-1283-C041-A78E-9EAFF8DD69EC}"/>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80421DF9-F80A-0F4F-8F03-51C6B4ECA22C}"/>
              </a:ext>
            </a:extLst>
          </p:cNvPr>
          <p:cNvSpPr>
            <a:spLocks noGrp="1"/>
          </p:cNvSpPr>
          <p:nvPr>
            <p:ph type="sldNum" sz="quarter" idx="12"/>
          </p:nvPr>
        </p:nvSpPr>
        <p:spPr/>
        <p:txBody>
          <a:bodyPr/>
          <a:lstStyle/>
          <a:p>
            <a:fld id="{6D1A6996-9A38-354D-9398-FBE9F4077E8B}" type="slidenum">
              <a:rPr lang="fr-FR" smtClean="0"/>
              <a:t>21</a:t>
            </a:fld>
            <a:endParaRPr lang="fr-FR"/>
          </a:p>
        </p:txBody>
      </p:sp>
    </p:spTree>
    <p:extLst>
      <p:ext uri="{BB962C8B-B14F-4D97-AF65-F5344CB8AC3E}">
        <p14:creationId xmlns:p14="http://schemas.microsoft.com/office/powerpoint/2010/main" val="94918906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Titre 1">
            <a:extLst>
              <a:ext uri="{FF2B5EF4-FFF2-40B4-BE49-F238E27FC236}">
                <a16:creationId xmlns:a16="http://schemas.microsoft.com/office/drawing/2014/main" id="{0A28F12B-19A0-EB4B-B465-C98D58F47069}"/>
              </a:ext>
            </a:extLst>
          </p:cNvPr>
          <p:cNvSpPr>
            <a:spLocks noGrp="1" noChangeArrowheads="1"/>
          </p:cNvSpPr>
          <p:nvPr>
            <p:ph type="title"/>
          </p:nvPr>
        </p:nvSpPr>
        <p:spPr/>
        <p:txBody>
          <a:bodyPr/>
          <a:lstStyle/>
          <a:p>
            <a:r>
              <a:rPr lang="fr-FR" altLang="fr-FR" sz="4000" b="1" baseline="30000" dirty="0">
                <a:ea typeface="ＭＳ Ｐゴシック" panose="020B0600070205080204" pitchFamily="34" charset="-128"/>
              </a:rPr>
              <a:t>Construire une identité employeur cohérente avec la stratégie</a:t>
            </a:r>
            <a:endParaRPr lang="fr-FR" altLang="fr-FR" sz="4000" b="1" dirty="0">
              <a:ea typeface="ＭＳ Ｐゴシック" panose="020B0600070205080204" pitchFamily="34" charset="-128"/>
            </a:endParaRPr>
          </a:p>
        </p:txBody>
      </p:sp>
      <p:sp>
        <p:nvSpPr>
          <p:cNvPr id="207874" name="Espace réservé du contenu 2">
            <a:extLst>
              <a:ext uri="{FF2B5EF4-FFF2-40B4-BE49-F238E27FC236}">
                <a16:creationId xmlns:a16="http://schemas.microsoft.com/office/drawing/2014/main" id="{26519004-D0CF-9B45-A7F8-D8F0BC90CB6B}"/>
              </a:ext>
            </a:extLst>
          </p:cNvPr>
          <p:cNvSpPr>
            <a:spLocks noGrp="1" noChangeArrowheads="1"/>
          </p:cNvSpPr>
          <p:nvPr>
            <p:ph idx="1"/>
          </p:nvPr>
        </p:nvSpPr>
        <p:spPr/>
        <p:txBody>
          <a:bodyPr/>
          <a:lstStyle/>
          <a:p>
            <a:pPr algn="ctr">
              <a:buFontTx/>
              <a:buNone/>
            </a:pPr>
            <a:endParaRPr lang="fr-FR" altLang="fr-FR" sz="5400" b="1">
              <a:ea typeface="ＭＳ Ｐゴシック" panose="020B0600070205080204" pitchFamily="34" charset="-128"/>
            </a:endParaRPr>
          </a:p>
          <a:p>
            <a:pPr algn="ctr">
              <a:buFontTx/>
              <a:buNone/>
            </a:pPr>
            <a:r>
              <a:rPr lang="fr-FR" altLang="fr-FR" sz="5400" b="1">
                <a:ea typeface="ＭＳ Ｐゴシック" panose="020B0600070205080204" pitchFamily="34" charset="-128"/>
              </a:rPr>
              <a:t>La Marque Employeur</a:t>
            </a:r>
          </a:p>
          <a:p>
            <a:pPr algn="ctr">
              <a:buFontTx/>
              <a:buNone/>
            </a:pPr>
            <a:endParaRPr lang="fr-FR" altLang="fr-FR" sz="5400" b="1">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24DCF0E0-2485-7743-AC53-CFC232F0FDF0}"/>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68AE55FD-AEF6-9549-A206-6BF3D7618A64}"/>
              </a:ext>
            </a:extLst>
          </p:cNvPr>
          <p:cNvSpPr>
            <a:spLocks noGrp="1"/>
          </p:cNvSpPr>
          <p:nvPr>
            <p:ph type="sldNum" sz="quarter" idx="12"/>
          </p:nvPr>
        </p:nvSpPr>
        <p:spPr/>
        <p:txBody>
          <a:bodyPr/>
          <a:lstStyle/>
          <a:p>
            <a:fld id="{6D1A6996-9A38-354D-9398-FBE9F4077E8B}" type="slidenum">
              <a:rPr lang="fr-FR" smtClean="0"/>
              <a:t>210</a:t>
            </a:fld>
            <a:endParaRPr lang="fr-FR"/>
          </a:p>
        </p:txBody>
      </p:sp>
    </p:spTree>
    <p:extLst>
      <p:ext uri="{BB962C8B-B14F-4D97-AF65-F5344CB8AC3E}">
        <p14:creationId xmlns:p14="http://schemas.microsoft.com/office/powerpoint/2010/main" val="204366055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re 1">
            <a:extLst>
              <a:ext uri="{FF2B5EF4-FFF2-40B4-BE49-F238E27FC236}">
                <a16:creationId xmlns:a16="http://schemas.microsoft.com/office/drawing/2014/main" id="{77E485DA-19BA-0F44-A0AC-0E17E044D1E6}"/>
              </a:ext>
            </a:extLst>
          </p:cNvPr>
          <p:cNvSpPr>
            <a:spLocks noGrp="1" noChangeArrowheads="1"/>
          </p:cNvSpPr>
          <p:nvPr>
            <p:ph type="title"/>
          </p:nvPr>
        </p:nvSpPr>
        <p:spPr/>
        <p:txBody>
          <a:bodyPr/>
          <a:lstStyle/>
          <a:p>
            <a:r>
              <a:rPr lang="fr-FR" altLang="fr-FR" sz="4000" b="1" baseline="30000" dirty="0">
                <a:ea typeface="ＭＳ Ｐゴシック" panose="020B0600070205080204" pitchFamily="34" charset="-128"/>
              </a:rPr>
              <a:t>Construire une identité employeur cohérente avec la stratégie</a:t>
            </a:r>
            <a:endParaRPr lang="fr-FR" altLang="fr-FR" sz="4000" b="1" dirty="0">
              <a:ea typeface="ＭＳ Ｐゴシック" panose="020B0600070205080204" pitchFamily="34" charset="-128"/>
            </a:endParaRPr>
          </a:p>
        </p:txBody>
      </p:sp>
      <p:sp>
        <p:nvSpPr>
          <p:cNvPr id="208898" name="Espace réservé du contenu 2">
            <a:extLst>
              <a:ext uri="{FF2B5EF4-FFF2-40B4-BE49-F238E27FC236}">
                <a16:creationId xmlns:a16="http://schemas.microsoft.com/office/drawing/2014/main" id="{2A4F58A6-74B6-FB4E-8B8F-06D587E16314}"/>
              </a:ext>
            </a:extLst>
          </p:cNvPr>
          <p:cNvSpPr>
            <a:spLocks noGrp="1" noChangeArrowheads="1"/>
          </p:cNvSpPr>
          <p:nvPr>
            <p:ph idx="1"/>
          </p:nvPr>
        </p:nvSpPr>
        <p:spPr>
          <a:xfrm>
            <a:off x="1981200" y="990600"/>
            <a:ext cx="8229600" cy="609600"/>
          </a:xfrm>
        </p:spPr>
        <p:txBody>
          <a:bodyPr/>
          <a:lstStyle/>
          <a:p>
            <a:pPr algn="ctr">
              <a:buFontTx/>
              <a:buNone/>
            </a:pPr>
            <a:r>
              <a:rPr lang="fr-FR" altLang="fr-FR" sz="2400" b="1">
                <a:ea typeface="ＭＳ Ｐゴシック" panose="020B0600070205080204" pitchFamily="34" charset="-128"/>
              </a:rPr>
              <a:t>Qu</a:t>
            </a:r>
            <a:r>
              <a:rPr lang="ja-JP" altLang="fr-FR" sz="2400" b="1">
                <a:ea typeface="ＭＳ Ｐゴシック" panose="020B0600070205080204" pitchFamily="34" charset="-128"/>
              </a:rPr>
              <a:t>’</a:t>
            </a:r>
            <a:r>
              <a:rPr lang="fr-FR" altLang="ja-JP" sz="2400" b="1">
                <a:ea typeface="ＭＳ Ｐゴシック" panose="020B0600070205080204" pitchFamily="34" charset="-128"/>
              </a:rPr>
              <a:t>est-ce que l</a:t>
            </a:r>
            <a:r>
              <a:rPr lang="ja-JP" altLang="fr-FR" sz="2400" b="1">
                <a:ea typeface="ＭＳ Ｐゴシック" panose="020B0600070205080204" pitchFamily="34" charset="-128"/>
              </a:rPr>
              <a:t>’</a:t>
            </a:r>
            <a:r>
              <a:rPr lang="fr-FR" altLang="ja-JP" sz="2400" b="1">
                <a:ea typeface="ＭＳ Ｐゴシック" panose="020B0600070205080204" pitchFamily="34" charset="-128"/>
              </a:rPr>
              <a:t>identité employeur d</a:t>
            </a:r>
            <a:r>
              <a:rPr lang="ja-JP" altLang="fr-FR" sz="2400" b="1">
                <a:ea typeface="ＭＳ Ｐゴシック" panose="020B0600070205080204" pitchFamily="34" charset="-128"/>
              </a:rPr>
              <a:t>’</a:t>
            </a:r>
            <a:r>
              <a:rPr lang="fr-FR" altLang="ja-JP" sz="2400" b="1">
                <a:ea typeface="ＭＳ Ｐゴシック" panose="020B0600070205080204" pitchFamily="34" charset="-128"/>
              </a:rPr>
              <a:t>une entreprise ? </a:t>
            </a:r>
          </a:p>
          <a:p>
            <a:pPr>
              <a:buFontTx/>
              <a:buNone/>
            </a:pPr>
            <a:endParaRPr lang="fr-FR" altLang="fr-FR" sz="2400" b="1">
              <a:ea typeface="ＭＳ Ｐゴシック" panose="020B0600070205080204" pitchFamily="34" charset="-128"/>
            </a:endParaRPr>
          </a:p>
        </p:txBody>
      </p:sp>
      <p:sp>
        <p:nvSpPr>
          <p:cNvPr id="11" name="Ellipse 10">
            <a:extLst>
              <a:ext uri="{FF2B5EF4-FFF2-40B4-BE49-F238E27FC236}">
                <a16:creationId xmlns:a16="http://schemas.microsoft.com/office/drawing/2014/main" id="{681321B1-B85D-A242-85A1-B6056C442876}"/>
              </a:ext>
            </a:extLst>
          </p:cNvPr>
          <p:cNvSpPr/>
          <p:nvPr/>
        </p:nvSpPr>
        <p:spPr bwMode="auto">
          <a:xfrm>
            <a:off x="3962400" y="2209800"/>
            <a:ext cx="4267200" cy="4114800"/>
          </a:xfrm>
          <a:prstGeom prst="ellipse">
            <a:avLst/>
          </a:prstGeom>
          <a:solidFill>
            <a:srgbClr val="008000"/>
          </a:solidFill>
          <a:ln w="9525" cap="flat" cmpd="sng" algn="ctr">
            <a:gradFill flip="none" rotWithShape="1">
              <a:gsLst>
                <a:gs pos="52000">
                  <a:srgbClr val="008000"/>
                </a:gs>
                <a:gs pos="100000">
                  <a:srgbClr val="FFFFFF"/>
                </a:gs>
              </a:gsLst>
              <a:lin ang="0" scaled="1"/>
              <a:tileRect/>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defRPr/>
            </a:pPr>
            <a:endParaRPr lang="fr-FR" sz="1800"/>
          </a:p>
        </p:txBody>
      </p:sp>
      <p:sp>
        <p:nvSpPr>
          <p:cNvPr id="208902" name="Ellipse 11">
            <a:extLst>
              <a:ext uri="{FF2B5EF4-FFF2-40B4-BE49-F238E27FC236}">
                <a16:creationId xmlns:a16="http://schemas.microsoft.com/office/drawing/2014/main" id="{965D6174-4379-1048-8877-AC9D74EC3DE6}"/>
              </a:ext>
            </a:extLst>
          </p:cNvPr>
          <p:cNvSpPr>
            <a:spLocks noChangeArrowheads="1"/>
          </p:cNvSpPr>
          <p:nvPr/>
        </p:nvSpPr>
        <p:spPr bwMode="auto">
          <a:xfrm>
            <a:off x="4648200" y="2895600"/>
            <a:ext cx="2895600" cy="2819400"/>
          </a:xfrm>
          <a:prstGeom prst="ellipse">
            <a:avLst/>
          </a:prstGeom>
          <a:solidFill>
            <a:srgbClr val="FFFF66">
              <a:alpha val="78038"/>
            </a:srgbClr>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
        <p:nvSpPr>
          <p:cNvPr id="208903" name="Ellipse 12">
            <a:extLst>
              <a:ext uri="{FF2B5EF4-FFF2-40B4-BE49-F238E27FC236}">
                <a16:creationId xmlns:a16="http://schemas.microsoft.com/office/drawing/2014/main" id="{E7722C1E-7428-034C-AEDF-14DCA97BD593}"/>
              </a:ext>
            </a:extLst>
          </p:cNvPr>
          <p:cNvSpPr>
            <a:spLocks noChangeArrowheads="1"/>
          </p:cNvSpPr>
          <p:nvPr/>
        </p:nvSpPr>
        <p:spPr bwMode="auto">
          <a:xfrm>
            <a:off x="5257800" y="3505200"/>
            <a:ext cx="1600200" cy="1524000"/>
          </a:xfrm>
          <a:prstGeom prst="ellipse">
            <a:avLst/>
          </a:prstGeom>
          <a:solidFill>
            <a:srgbClr val="FF0000"/>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cxnSp>
        <p:nvCxnSpPr>
          <p:cNvPr id="208904" name="Connecteur droit avec flèche 15">
            <a:extLst>
              <a:ext uri="{FF2B5EF4-FFF2-40B4-BE49-F238E27FC236}">
                <a16:creationId xmlns:a16="http://schemas.microsoft.com/office/drawing/2014/main" id="{E9F8B963-8CFC-0044-9E99-34C9BADF9319}"/>
              </a:ext>
            </a:extLst>
          </p:cNvPr>
          <p:cNvCxnSpPr>
            <a:cxnSpLocks noChangeShapeType="1"/>
          </p:cNvCxnSpPr>
          <p:nvPr/>
        </p:nvCxnSpPr>
        <p:spPr bwMode="auto">
          <a:xfrm rot="10800000" flipH="1">
            <a:off x="3962400" y="4267200"/>
            <a:ext cx="4267200" cy="1588"/>
          </a:xfrm>
          <a:prstGeom prst="straightConnector1">
            <a:avLst/>
          </a:prstGeom>
          <a:noFill/>
          <a:ln w="3810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208905" name="Connecteur droit avec flèche 16">
            <a:extLst>
              <a:ext uri="{FF2B5EF4-FFF2-40B4-BE49-F238E27FC236}">
                <a16:creationId xmlns:a16="http://schemas.microsoft.com/office/drawing/2014/main" id="{BD5FB558-46E2-EC44-A89B-BA1AC273D716}"/>
              </a:ext>
            </a:extLst>
          </p:cNvPr>
          <p:cNvCxnSpPr>
            <a:cxnSpLocks noChangeShapeType="1"/>
          </p:cNvCxnSpPr>
          <p:nvPr/>
        </p:nvCxnSpPr>
        <p:spPr bwMode="auto">
          <a:xfrm flipV="1">
            <a:off x="4343400" y="3200400"/>
            <a:ext cx="3429000" cy="2209800"/>
          </a:xfrm>
          <a:prstGeom prst="straightConnector1">
            <a:avLst/>
          </a:prstGeom>
          <a:noFill/>
          <a:ln w="3810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208906" name="Connecteur droit avec flèche 21">
            <a:extLst>
              <a:ext uri="{FF2B5EF4-FFF2-40B4-BE49-F238E27FC236}">
                <a16:creationId xmlns:a16="http://schemas.microsoft.com/office/drawing/2014/main" id="{FC062427-20BC-574E-B4CD-28CCA775423B}"/>
              </a:ext>
            </a:extLst>
          </p:cNvPr>
          <p:cNvCxnSpPr>
            <a:cxnSpLocks noChangeShapeType="1"/>
          </p:cNvCxnSpPr>
          <p:nvPr/>
        </p:nvCxnSpPr>
        <p:spPr bwMode="auto">
          <a:xfrm rot="5400000" flipH="1" flipV="1">
            <a:off x="4037807" y="4267995"/>
            <a:ext cx="4114800" cy="1587"/>
          </a:xfrm>
          <a:prstGeom prst="straightConnector1">
            <a:avLst/>
          </a:prstGeom>
          <a:noFill/>
          <a:ln w="3810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208907" name="Connecteur droit avec flèche 24">
            <a:extLst>
              <a:ext uri="{FF2B5EF4-FFF2-40B4-BE49-F238E27FC236}">
                <a16:creationId xmlns:a16="http://schemas.microsoft.com/office/drawing/2014/main" id="{B5EA9F15-282F-D946-A8BE-CF61BF884ECF}"/>
              </a:ext>
            </a:extLst>
          </p:cNvPr>
          <p:cNvCxnSpPr>
            <a:cxnSpLocks noChangeShapeType="1"/>
          </p:cNvCxnSpPr>
          <p:nvPr/>
        </p:nvCxnSpPr>
        <p:spPr bwMode="auto">
          <a:xfrm>
            <a:off x="4495800" y="2971800"/>
            <a:ext cx="3200400" cy="2667000"/>
          </a:xfrm>
          <a:prstGeom prst="straightConnector1">
            <a:avLst/>
          </a:prstGeom>
          <a:noFill/>
          <a:ln w="3810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sp>
        <p:nvSpPr>
          <p:cNvPr id="208908" name="ZoneTexte 44">
            <a:extLst>
              <a:ext uri="{FF2B5EF4-FFF2-40B4-BE49-F238E27FC236}">
                <a16:creationId xmlns:a16="http://schemas.microsoft.com/office/drawing/2014/main" id="{9EE7893A-45C0-414D-B5D4-888E01E8F3C5}"/>
              </a:ext>
            </a:extLst>
          </p:cNvPr>
          <p:cNvSpPr txBox="1">
            <a:spLocks noChangeArrowheads="1"/>
          </p:cNvSpPr>
          <p:nvPr/>
        </p:nvSpPr>
        <p:spPr bwMode="auto">
          <a:xfrm>
            <a:off x="5562600" y="1676401"/>
            <a:ext cx="102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u="sng">
                <a:solidFill>
                  <a:srgbClr val="FF0000"/>
                </a:solidFill>
              </a:rPr>
              <a:t>SENS</a:t>
            </a:r>
          </a:p>
        </p:txBody>
      </p:sp>
      <p:sp>
        <p:nvSpPr>
          <p:cNvPr id="208909" name="ZoneTexte 45">
            <a:extLst>
              <a:ext uri="{FF2B5EF4-FFF2-40B4-BE49-F238E27FC236}">
                <a16:creationId xmlns:a16="http://schemas.microsoft.com/office/drawing/2014/main" id="{C1984860-C3DA-964B-B314-DECB6F0AB904}"/>
              </a:ext>
            </a:extLst>
          </p:cNvPr>
          <p:cNvSpPr txBox="1">
            <a:spLocks noChangeArrowheads="1"/>
          </p:cNvSpPr>
          <p:nvPr/>
        </p:nvSpPr>
        <p:spPr bwMode="auto">
          <a:xfrm>
            <a:off x="5334000" y="6319839"/>
            <a:ext cx="1447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600"/>
              <a:t>AMBIANCE DE TRAVAIL</a:t>
            </a:r>
          </a:p>
        </p:txBody>
      </p:sp>
      <p:sp>
        <p:nvSpPr>
          <p:cNvPr id="208910" name="ZoneTexte 46">
            <a:extLst>
              <a:ext uri="{FF2B5EF4-FFF2-40B4-BE49-F238E27FC236}">
                <a16:creationId xmlns:a16="http://schemas.microsoft.com/office/drawing/2014/main" id="{E16EE91F-200F-3347-A6D4-EAFED75785CB}"/>
              </a:ext>
            </a:extLst>
          </p:cNvPr>
          <p:cNvSpPr txBox="1">
            <a:spLocks noChangeArrowheads="1"/>
          </p:cNvSpPr>
          <p:nvPr/>
        </p:nvSpPr>
        <p:spPr bwMode="auto">
          <a:xfrm>
            <a:off x="2921001" y="2362201"/>
            <a:ext cx="18549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t>OPPORTUNITES </a:t>
            </a:r>
          </a:p>
          <a:p>
            <a:pPr eaLnBrk="1" hangingPunct="1">
              <a:spcBef>
                <a:spcPct val="0"/>
              </a:spcBef>
              <a:buFontTx/>
              <a:buNone/>
            </a:pPr>
            <a:r>
              <a:rPr lang="fr-FR" altLang="fr-FR" sz="1600"/>
              <a:t>D</a:t>
            </a:r>
            <a:r>
              <a:rPr lang="ja-JP" altLang="fr-FR" sz="1600"/>
              <a:t>’</a:t>
            </a:r>
            <a:r>
              <a:rPr lang="fr-FR" altLang="ja-JP" sz="1600"/>
              <a:t>EVOLUTION </a:t>
            </a:r>
          </a:p>
          <a:p>
            <a:pPr eaLnBrk="1" hangingPunct="1">
              <a:spcBef>
                <a:spcPct val="0"/>
              </a:spcBef>
              <a:buFontTx/>
              <a:buNone/>
            </a:pPr>
            <a:endParaRPr lang="fr-FR" altLang="fr-FR" sz="1600"/>
          </a:p>
        </p:txBody>
      </p:sp>
      <p:sp>
        <p:nvSpPr>
          <p:cNvPr id="208911" name="ZoneTexte 47">
            <a:extLst>
              <a:ext uri="{FF2B5EF4-FFF2-40B4-BE49-F238E27FC236}">
                <a16:creationId xmlns:a16="http://schemas.microsoft.com/office/drawing/2014/main" id="{C9C16870-54B1-DF4F-BB4C-AFFA226EB0B9}"/>
              </a:ext>
            </a:extLst>
          </p:cNvPr>
          <p:cNvSpPr txBox="1">
            <a:spLocks noChangeArrowheads="1"/>
          </p:cNvSpPr>
          <p:nvPr/>
        </p:nvSpPr>
        <p:spPr bwMode="auto">
          <a:xfrm>
            <a:off x="2134199" y="4140201"/>
            <a:ext cx="1813317"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600"/>
              <a:t>CONDITIONS DE</a:t>
            </a:r>
          </a:p>
          <a:p>
            <a:pPr algn="ctr" eaLnBrk="1" hangingPunct="1">
              <a:spcBef>
                <a:spcPct val="0"/>
              </a:spcBef>
              <a:buFontTx/>
              <a:buNone/>
            </a:pPr>
            <a:r>
              <a:rPr lang="fr-FR" altLang="fr-FR" sz="1600"/>
              <a:t> TRAVAIL </a:t>
            </a:r>
          </a:p>
          <a:p>
            <a:pPr algn="ctr" eaLnBrk="1" hangingPunct="1">
              <a:spcBef>
                <a:spcPct val="0"/>
              </a:spcBef>
              <a:buFontTx/>
              <a:buNone/>
            </a:pPr>
            <a:endParaRPr lang="fr-FR" altLang="fr-FR" sz="1400"/>
          </a:p>
        </p:txBody>
      </p:sp>
      <p:sp>
        <p:nvSpPr>
          <p:cNvPr id="208912" name="ZoneTexte 48">
            <a:extLst>
              <a:ext uri="{FF2B5EF4-FFF2-40B4-BE49-F238E27FC236}">
                <a16:creationId xmlns:a16="http://schemas.microsoft.com/office/drawing/2014/main" id="{EE445A73-FF26-7140-863E-225C5D42207F}"/>
              </a:ext>
            </a:extLst>
          </p:cNvPr>
          <p:cNvSpPr txBox="1">
            <a:spLocks noChangeArrowheads="1"/>
          </p:cNvSpPr>
          <p:nvPr/>
        </p:nvSpPr>
        <p:spPr bwMode="auto">
          <a:xfrm>
            <a:off x="7706282" y="5511801"/>
            <a:ext cx="24785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600"/>
              <a:t>DEVELOPPEMENT DES</a:t>
            </a:r>
          </a:p>
          <a:p>
            <a:pPr algn="ctr" eaLnBrk="1" hangingPunct="1">
              <a:spcBef>
                <a:spcPct val="0"/>
              </a:spcBef>
              <a:buFontTx/>
              <a:buNone/>
            </a:pPr>
            <a:r>
              <a:rPr lang="fr-FR" altLang="fr-FR" sz="1600"/>
              <a:t> COMPETENCES </a:t>
            </a:r>
          </a:p>
          <a:p>
            <a:pPr algn="ctr" eaLnBrk="1" hangingPunct="1">
              <a:spcBef>
                <a:spcPct val="0"/>
              </a:spcBef>
              <a:buFontTx/>
              <a:buNone/>
            </a:pPr>
            <a:endParaRPr lang="fr-FR" altLang="fr-FR" sz="1600"/>
          </a:p>
        </p:txBody>
      </p:sp>
      <p:sp>
        <p:nvSpPr>
          <p:cNvPr id="208913" name="ZoneTexte 49">
            <a:extLst>
              <a:ext uri="{FF2B5EF4-FFF2-40B4-BE49-F238E27FC236}">
                <a16:creationId xmlns:a16="http://schemas.microsoft.com/office/drawing/2014/main" id="{E426B4BD-37C5-4941-AE61-F35756492A53}"/>
              </a:ext>
            </a:extLst>
          </p:cNvPr>
          <p:cNvSpPr txBox="1">
            <a:spLocks noChangeArrowheads="1"/>
          </p:cNvSpPr>
          <p:nvPr/>
        </p:nvSpPr>
        <p:spPr bwMode="auto">
          <a:xfrm>
            <a:off x="8382001" y="4114801"/>
            <a:ext cx="17652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t>PRATIQUES DE</a:t>
            </a:r>
          </a:p>
          <a:p>
            <a:pPr eaLnBrk="1" hangingPunct="1">
              <a:spcBef>
                <a:spcPct val="0"/>
              </a:spcBef>
              <a:buFontTx/>
              <a:buNone/>
            </a:pPr>
            <a:r>
              <a:rPr lang="fr-FR" altLang="fr-FR" sz="1600"/>
              <a:t> MANAGEMENT </a:t>
            </a:r>
          </a:p>
          <a:p>
            <a:pPr eaLnBrk="1" hangingPunct="1">
              <a:spcBef>
                <a:spcPct val="0"/>
              </a:spcBef>
              <a:buFontTx/>
              <a:buNone/>
            </a:pPr>
            <a:endParaRPr lang="fr-FR" altLang="fr-FR" sz="1600"/>
          </a:p>
        </p:txBody>
      </p:sp>
      <p:sp>
        <p:nvSpPr>
          <p:cNvPr id="208914" name="ZoneTexte 50">
            <a:extLst>
              <a:ext uri="{FF2B5EF4-FFF2-40B4-BE49-F238E27FC236}">
                <a16:creationId xmlns:a16="http://schemas.microsoft.com/office/drawing/2014/main" id="{D2E9B560-6F75-CC4D-857C-AA59E93BC616}"/>
              </a:ext>
            </a:extLst>
          </p:cNvPr>
          <p:cNvSpPr txBox="1">
            <a:spLocks noChangeArrowheads="1"/>
          </p:cNvSpPr>
          <p:nvPr/>
        </p:nvSpPr>
        <p:spPr bwMode="auto">
          <a:xfrm>
            <a:off x="8067344" y="2844801"/>
            <a:ext cx="20056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600"/>
              <a:t>RESPONSABILITE </a:t>
            </a:r>
          </a:p>
          <a:p>
            <a:pPr algn="ctr" eaLnBrk="1" hangingPunct="1">
              <a:spcBef>
                <a:spcPct val="0"/>
              </a:spcBef>
              <a:buFontTx/>
              <a:buNone/>
            </a:pPr>
            <a:r>
              <a:rPr lang="fr-FR" altLang="fr-FR" sz="1600"/>
              <a:t>CONFIEE </a:t>
            </a:r>
          </a:p>
          <a:p>
            <a:pPr algn="ctr" eaLnBrk="1" hangingPunct="1">
              <a:spcBef>
                <a:spcPct val="0"/>
              </a:spcBef>
              <a:buFontTx/>
              <a:buNone/>
            </a:pPr>
            <a:endParaRPr lang="fr-FR" altLang="fr-FR" sz="1600"/>
          </a:p>
        </p:txBody>
      </p:sp>
      <p:sp>
        <p:nvSpPr>
          <p:cNvPr id="208915" name="ZoneTexte 51">
            <a:extLst>
              <a:ext uri="{FF2B5EF4-FFF2-40B4-BE49-F238E27FC236}">
                <a16:creationId xmlns:a16="http://schemas.microsoft.com/office/drawing/2014/main" id="{E2DC4D0C-695C-644C-B0DE-FE35D8608D1A}"/>
              </a:ext>
            </a:extLst>
          </p:cNvPr>
          <p:cNvSpPr txBox="1">
            <a:spLocks noChangeArrowheads="1"/>
          </p:cNvSpPr>
          <p:nvPr/>
        </p:nvSpPr>
        <p:spPr bwMode="auto">
          <a:xfrm>
            <a:off x="6934200" y="4614864"/>
            <a:ext cx="228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solidFill>
                  <a:srgbClr val="FF0000"/>
                </a:solidFill>
              </a:rPr>
              <a:t>Zone de démotivation </a:t>
            </a:r>
          </a:p>
          <a:p>
            <a:pPr eaLnBrk="1" hangingPunct="1">
              <a:spcBef>
                <a:spcPct val="0"/>
              </a:spcBef>
              <a:buFontTx/>
              <a:buNone/>
            </a:pPr>
            <a:endParaRPr lang="fr-FR" altLang="fr-FR" sz="1600">
              <a:solidFill>
                <a:srgbClr val="FF0000"/>
              </a:solidFill>
            </a:endParaRPr>
          </a:p>
        </p:txBody>
      </p:sp>
      <p:sp>
        <p:nvSpPr>
          <p:cNvPr id="208916" name="ZoneTexte 52">
            <a:extLst>
              <a:ext uri="{FF2B5EF4-FFF2-40B4-BE49-F238E27FC236}">
                <a16:creationId xmlns:a16="http://schemas.microsoft.com/office/drawing/2014/main" id="{9B58224C-26D6-3041-B3C4-5C8D53F64BC8}"/>
              </a:ext>
            </a:extLst>
          </p:cNvPr>
          <p:cNvSpPr txBox="1">
            <a:spLocks noChangeArrowheads="1"/>
          </p:cNvSpPr>
          <p:nvPr/>
        </p:nvSpPr>
        <p:spPr bwMode="auto">
          <a:xfrm>
            <a:off x="6248400" y="5148264"/>
            <a:ext cx="21916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solidFill>
                  <a:srgbClr val="FF0000"/>
                </a:solidFill>
              </a:rPr>
              <a:t>Zone de compétitivité </a:t>
            </a:r>
          </a:p>
          <a:p>
            <a:pPr eaLnBrk="1" hangingPunct="1">
              <a:spcBef>
                <a:spcPct val="0"/>
              </a:spcBef>
              <a:buFontTx/>
              <a:buNone/>
            </a:pPr>
            <a:endParaRPr lang="fr-FR" altLang="fr-FR" sz="1600">
              <a:solidFill>
                <a:srgbClr val="FF0000"/>
              </a:solidFill>
            </a:endParaRPr>
          </a:p>
        </p:txBody>
      </p:sp>
      <p:sp>
        <p:nvSpPr>
          <p:cNvPr id="208917" name="ZoneTexte 53">
            <a:extLst>
              <a:ext uri="{FF2B5EF4-FFF2-40B4-BE49-F238E27FC236}">
                <a16:creationId xmlns:a16="http://schemas.microsoft.com/office/drawing/2014/main" id="{94063E08-C1B8-9C46-822F-8DB3E3A0D4EB}"/>
              </a:ext>
            </a:extLst>
          </p:cNvPr>
          <p:cNvSpPr txBox="1">
            <a:spLocks noChangeArrowheads="1"/>
          </p:cNvSpPr>
          <p:nvPr/>
        </p:nvSpPr>
        <p:spPr bwMode="auto">
          <a:xfrm>
            <a:off x="2590801" y="5334001"/>
            <a:ext cx="1630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t>RETRIBUTION </a:t>
            </a:r>
          </a:p>
          <a:p>
            <a:pPr eaLnBrk="1" hangingPunct="1">
              <a:spcBef>
                <a:spcPct val="0"/>
              </a:spcBef>
              <a:buFontTx/>
              <a:buNone/>
            </a:pPr>
            <a:endParaRPr lang="fr-FR" altLang="fr-FR" sz="1600"/>
          </a:p>
        </p:txBody>
      </p:sp>
      <p:sp>
        <p:nvSpPr>
          <p:cNvPr id="208918" name="ZoneTexte 55">
            <a:extLst>
              <a:ext uri="{FF2B5EF4-FFF2-40B4-BE49-F238E27FC236}">
                <a16:creationId xmlns:a16="http://schemas.microsoft.com/office/drawing/2014/main" id="{F7DB3897-F53F-3A4C-A55C-29DACE4D3C13}"/>
              </a:ext>
            </a:extLst>
          </p:cNvPr>
          <p:cNvSpPr txBox="1">
            <a:spLocks noChangeArrowheads="1"/>
          </p:cNvSpPr>
          <p:nvPr/>
        </p:nvSpPr>
        <p:spPr bwMode="auto">
          <a:xfrm>
            <a:off x="6324601" y="5715001"/>
            <a:ext cx="365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a:t>
            </a:r>
          </a:p>
        </p:txBody>
      </p:sp>
      <p:sp>
        <p:nvSpPr>
          <p:cNvPr id="208919" name="ZoneTexte 56">
            <a:extLst>
              <a:ext uri="{FF2B5EF4-FFF2-40B4-BE49-F238E27FC236}">
                <a16:creationId xmlns:a16="http://schemas.microsoft.com/office/drawing/2014/main" id="{224C3EF2-D4EA-8141-B826-3B764F37F785}"/>
              </a:ext>
            </a:extLst>
          </p:cNvPr>
          <p:cNvSpPr txBox="1">
            <a:spLocks noChangeArrowheads="1"/>
          </p:cNvSpPr>
          <p:nvPr/>
        </p:nvSpPr>
        <p:spPr bwMode="auto">
          <a:xfrm>
            <a:off x="6340476" y="4876801"/>
            <a:ext cx="365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a:t>
            </a:r>
          </a:p>
        </p:txBody>
      </p:sp>
      <p:sp>
        <p:nvSpPr>
          <p:cNvPr id="208920" name="ZoneTexte 57">
            <a:extLst>
              <a:ext uri="{FF2B5EF4-FFF2-40B4-BE49-F238E27FC236}">
                <a16:creationId xmlns:a16="http://schemas.microsoft.com/office/drawing/2014/main" id="{1311602F-989F-2745-9D47-D51A8DE44DA3}"/>
              </a:ext>
            </a:extLst>
          </p:cNvPr>
          <p:cNvSpPr txBox="1">
            <a:spLocks noChangeArrowheads="1"/>
          </p:cNvSpPr>
          <p:nvPr/>
        </p:nvSpPr>
        <p:spPr bwMode="auto">
          <a:xfrm>
            <a:off x="6189664" y="3652838"/>
            <a:ext cx="2873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a:t>
            </a:r>
          </a:p>
        </p:txBody>
      </p:sp>
      <p:sp>
        <p:nvSpPr>
          <p:cNvPr id="208921" name="ZoneTexte 58">
            <a:extLst>
              <a:ext uri="{FF2B5EF4-FFF2-40B4-BE49-F238E27FC236}">
                <a16:creationId xmlns:a16="http://schemas.microsoft.com/office/drawing/2014/main" id="{9058CF1E-AA53-D844-96A5-7D9E7D4B385B}"/>
              </a:ext>
            </a:extLst>
          </p:cNvPr>
          <p:cNvSpPr txBox="1">
            <a:spLocks noChangeArrowheads="1"/>
          </p:cNvSpPr>
          <p:nvPr/>
        </p:nvSpPr>
        <p:spPr bwMode="auto">
          <a:xfrm>
            <a:off x="6934200" y="6096001"/>
            <a:ext cx="23230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solidFill>
                  <a:srgbClr val="008000"/>
                </a:solidFill>
              </a:rPr>
              <a:t>Zone de différenciation </a:t>
            </a:r>
          </a:p>
          <a:p>
            <a:pPr eaLnBrk="1" hangingPunct="1">
              <a:spcBef>
                <a:spcPct val="0"/>
              </a:spcBef>
              <a:buFontTx/>
              <a:buNone/>
            </a:pPr>
            <a:endParaRPr lang="fr-FR" altLang="fr-FR" sz="1600">
              <a:solidFill>
                <a:srgbClr val="008000"/>
              </a:solidFill>
            </a:endParaRPr>
          </a:p>
        </p:txBody>
      </p:sp>
      <p:sp>
        <p:nvSpPr>
          <p:cNvPr id="2" name="Espace réservé de la date 1">
            <a:extLst>
              <a:ext uri="{FF2B5EF4-FFF2-40B4-BE49-F238E27FC236}">
                <a16:creationId xmlns:a16="http://schemas.microsoft.com/office/drawing/2014/main" id="{2E8B7D50-54E6-554E-BFC4-0AD37ABFD0E6}"/>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22BA3E7F-0FEE-EB4E-9796-53062FE20EA5}"/>
              </a:ext>
            </a:extLst>
          </p:cNvPr>
          <p:cNvSpPr>
            <a:spLocks noGrp="1"/>
          </p:cNvSpPr>
          <p:nvPr>
            <p:ph type="sldNum" sz="quarter" idx="12"/>
          </p:nvPr>
        </p:nvSpPr>
        <p:spPr/>
        <p:txBody>
          <a:bodyPr/>
          <a:lstStyle/>
          <a:p>
            <a:fld id="{6D1A6996-9A38-354D-9398-FBE9F4077E8B}" type="slidenum">
              <a:rPr lang="fr-FR" smtClean="0"/>
              <a:t>211</a:t>
            </a:fld>
            <a:endParaRPr lang="fr-FR"/>
          </a:p>
        </p:txBody>
      </p:sp>
    </p:spTree>
    <p:extLst>
      <p:ext uri="{BB962C8B-B14F-4D97-AF65-F5344CB8AC3E}">
        <p14:creationId xmlns:p14="http://schemas.microsoft.com/office/powerpoint/2010/main" val="232091210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Espace réservé du contenu 2">
            <a:extLst>
              <a:ext uri="{FF2B5EF4-FFF2-40B4-BE49-F238E27FC236}">
                <a16:creationId xmlns:a16="http://schemas.microsoft.com/office/drawing/2014/main" id="{84F70049-BB56-8B48-81E4-6460F7C69AB0}"/>
              </a:ext>
            </a:extLst>
          </p:cNvPr>
          <p:cNvSpPr>
            <a:spLocks noGrp="1" noChangeArrowheads="1"/>
          </p:cNvSpPr>
          <p:nvPr>
            <p:ph idx="1"/>
          </p:nvPr>
        </p:nvSpPr>
        <p:spPr>
          <a:xfrm>
            <a:off x="655320" y="1265237"/>
            <a:ext cx="10881360" cy="5273675"/>
          </a:xfrm>
        </p:spPr>
        <p:txBody>
          <a:bodyPr>
            <a:noAutofit/>
          </a:bodyPr>
          <a:lstStyle/>
          <a:p>
            <a:pPr algn="ctr">
              <a:buFontTx/>
              <a:buNone/>
            </a:pPr>
            <a:r>
              <a:rPr lang="fr-FR" altLang="fr-FR" sz="2000" b="1" dirty="0">
                <a:ea typeface="ＭＳ Ｐゴシック" panose="020B0600070205080204" pitchFamily="34" charset="-128"/>
              </a:rPr>
              <a:t>Les caractéristiques de l'</a:t>
            </a:r>
            <a:r>
              <a:rPr lang="fr-FR" altLang="ja-JP" sz="2000" b="1" dirty="0" err="1">
                <a:ea typeface="ＭＳ Ｐゴシック" panose="020B0600070205080204" pitchFamily="34" charset="-128"/>
              </a:rPr>
              <a:t>identite</a:t>
            </a:r>
            <a:r>
              <a:rPr lang="fr-FR" altLang="ja-JP" sz="2000" b="1" dirty="0">
                <a:ea typeface="ＭＳ Ｐゴシック" panose="020B0600070205080204" pitchFamily="34" charset="-128"/>
              </a:rPr>
              <a:t>́ employeur</a:t>
            </a:r>
          </a:p>
          <a:p>
            <a:pPr algn="ctr">
              <a:buFontTx/>
              <a:buNone/>
            </a:pPr>
            <a:endParaRPr lang="fr-FR" altLang="fr-FR" sz="2000" b="1" dirty="0">
              <a:ea typeface="ＭＳ Ｐゴシック" panose="020B0600070205080204" pitchFamily="34" charset="-128"/>
            </a:endParaRPr>
          </a:p>
          <a:p>
            <a:pPr>
              <a:buFontTx/>
              <a:buNone/>
            </a:pPr>
            <a:r>
              <a:rPr lang="fr-FR" altLang="fr-FR" sz="2000" b="1" u="sng" dirty="0">
                <a:ea typeface="ＭＳ Ｐゴシック" panose="020B0600070205080204" pitchFamily="34" charset="-128"/>
              </a:rPr>
              <a:t>L'</a:t>
            </a:r>
            <a:r>
              <a:rPr lang="fr-FR" altLang="ja-JP" sz="2000" b="1" u="sng" dirty="0" err="1">
                <a:ea typeface="ＭＳ Ｐゴシック" panose="020B0600070205080204" pitchFamily="34" charset="-128"/>
              </a:rPr>
              <a:t>identite</a:t>
            </a:r>
            <a:r>
              <a:rPr lang="fr-FR" altLang="ja-JP" sz="2000" b="1" u="sng" dirty="0">
                <a:ea typeface="ＭＳ Ｐゴシック" panose="020B0600070205080204" pitchFamily="34" charset="-128"/>
              </a:rPr>
              <a:t>́ employeur d'une entreprise lui est </a:t>
            </a:r>
            <a:r>
              <a:rPr lang="fr-FR" altLang="ja-JP" sz="2000" b="1" u="sng" dirty="0" err="1">
                <a:ea typeface="ＭＳ Ｐゴシック" panose="020B0600070205080204" pitchFamily="34" charset="-128"/>
              </a:rPr>
              <a:t>spécifique</a:t>
            </a:r>
            <a:r>
              <a:rPr lang="fr-FR" altLang="ja-JP" sz="2000" b="1" u="sng" dirty="0">
                <a:ea typeface="ＭＳ Ｐゴシック" panose="020B0600070205080204" pitchFamily="34" charset="-128"/>
              </a:rPr>
              <a:t> </a:t>
            </a:r>
            <a:r>
              <a:rPr lang="fr-FR" altLang="ja-JP" sz="2000" dirty="0">
                <a:ea typeface="ＭＳ Ｐゴシック" panose="020B0600070205080204" pitchFamily="34" charset="-128"/>
              </a:rPr>
              <a:t>puisque </a:t>
            </a:r>
            <a:r>
              <a:rPr lang="fr-FR" altLang="fr-FR" sz="2000" dirty="0" err="1">
                <a:ea typeface="ＭＳ Ｐゴシック" panose="020B0600070205080204" pitchFamily="34" charset="-128"/>
              </a:rPr>
              <a:t>découlant</a:t>
            </a:r>
            <a:r>
              <a:rPr lang="fr-FR" altLang="fr-FR" sz="2000" dirty="0">
                <a:ea typeface="ＭＳ Ｐゴシック" panose="020B0600070205080204" pitchFamily="34" charset="-128"/>
              </a:rPr>
              <a:t> de sa culture et de ses </a:t>
            </a:r>
          </a:p>
          <a:p>
            <a:pPr>
              <a:buFontTx/>
              <a:buNone/>
            </a:pPr>
            <a:r>
              <a:rPr lang="fr-FR" altLang="fr-FR" sz="2000" dirty="0">
                <a:ea typeface="ＭＳ Ｐゴシック" panose="020B0600070205080204" pitchFamily="34" charset="-128"/>
              </a:rPr>
              <a:t>pratiques </a:t>
            </a:r>
            <a:r>
              <a:rPr lang="fr-FR" altLang="fr-FR" sz="2000" dirty="0" err="1">
                <a:ea typeface="ＭＳ Ｐゴシック" panose="020B0600070205080204" pitchFamily="34" charset="-128"/>
              </a:rPr>
              <a:t>spécifiques</a:t>
            </a:r>
            <a:r>
              <a:rPr lang="fr-FR" altLang="fr-FR" sz="2000" dirty="0">
                <a:ea typeface="ＭＳ Ｐゴシック" panose="020B0600070205080204" pitchFamily="34" charset="-128"/>
              </a:rPr>
              <a:t>.</a:t>
            </a:r>
          </a:p>
          <a:p>
            <a:pPr>
              <a:buFontTx/>
              <a:buNone/>
            </a:pPr>
            <a:r>
              <a:rPr lang="fr-FR" altLang="fr-FR" sz="2000" dirty="0">
                <a:ea typeface="ＭＳ Ｐゴシック" panose="020B0600070205080204" pitchFamily="34" charset="-128"/>
              </a:rPr>
              <a:t> </a:t>
            </a:r>
          </a:p>
          <a:p>
            <a:pPr>
              <a:buFontTx/>
              <a:buNone/>
            </a:pPr>
            <a:r>
              <a:rPr lang="fr-FR" altLang="fr-FR" sz="2000" b="1" u="sng" dirty="0">
                <a:ea typeface="ＭＳ Ｐゴシック" panose="020B0600070205080204" pitchFamily="34" charset="-128"/>
              </a:rPr>
              <a:t>Ce sont les perceptions des </a:t>
            </a:r>
            <a:r>
              <a:rPr lang="fr-FR" altLang="fr-FR" sz="2000" b="1" u="sng" dirty="0" err="1">
                <a:ea typeface="ＭＳ Ｐゴシック" panose="020B0600070205080204" pitchFamily="34" charset="-128"/>
              </a:rPr>
              <a:t>salariés</a:t>
            </a:r>
            <a:r>
              <a:rPr lang="fr-FR" altLang="fr-FR" sz="2000" b="1" u="sng" dirty="0">
                <a:ea typeface="ＭＳ Ｐゴシック" panose="020B0600070205080204" pitchFamily="34" charset="-128"/>
              </a:rPr>
              <a:t> qui comptent</a:t>
            </a:r>
            <a:r>
              <a:rPr lang="fr-FR" altLang="fr-FR" sz="2000" dirty="0">
                <a:ea typeface="ＭＳ Ｐゴシック" panose="020B0600070205080204" pitchFamily="34" charset="-128"/>
              </a:rPr>
              <a:t>, plus que les faits. L'</a:t>
            </a:r>
            <a:r>
              <a:rPr lang="fr-FR" altLang="ja-JP" sz="2000" dirty="0" err="1">
                <a:ea typeface="ＭＳ Ｐゴシック" panose="020B0600070205080204" pitchFamily="34" charset="-128"/>
              </a:rPr>
              <a:t>identite</a:t>
            </a:r>
            <a:r>
              <a:rPr lang="fr-FR" altLang="ja-JP" sz="2000" dirty="0">
                <a:ea typeface="ＭＳ Ｐゴシック" panose="020B0600070205080204" pitchFamily="34" charset="-128"/>
              </a:rPr>
              <a:t>́ employeur actuelle peut </a:t>
            </a:r>
          </a:p>
          <a:p>
            <a:pPr>
              <a:buFontTx/>
              <a:buNone/>
            </a:pPr>
            <a:r>
              <a:rPr lang="fr-FR" altLang="ja-JP" sz="2000" dirty="0" err="1">
                <a:ea typeface="ＭＳ Ｐゴシック" panose="020B0600070205080204" pitchFamily="34" charset="-128"/>
              </a:rPr>
              <a:t>être</a:t>
            </a:r>
            <a:r>
              <a:rPr lang="fr-FR" altLang="ja-JP" sz="2000" dirty="0">
                <a:ea typeface="ＭＳ Ｐゴシック" panose="020B0600070205080204" pitchFamily="34" charset="-128"/>
              </a:rPr>
              <a:t> </a:t>
            </a:r>
            <a:r>
              <a:rPr lang="fr-FR" altLang="ja-JP" sz="2000" dirty="0" err="1">
                <a:ea typeface="ＭＳ Ｐゴシック" panose="020B0600070205080204" pitchFamily="34" charset="-128"/>
              </a:rPr>
              <a:t>mesurée</a:t>
            </a:r>
            <a:r>
              <a:rPr lang="fr-FR" altLang="ja-JP" sz="2000" dirty="0">
                <a:ea typeface="ＭＳ Ｐゴシック" panose="020B0600070205080204" pitchFamily="34" charset="-128"/>
              </a:rPr>
              <a:t> lors d'</a:t>
            </a:r>
            <a:r>
              <a:rPr lang="fr-FR" altLang="ja-JP" sz="2000" dirty="0" err="1">
                <a:ea typeface="ＭＳ Ｐゴシック" panose="020B0600070205080204" pitchFamily="34" charset="-128"/>
              </a:rPr>
              <a:t>enquêtes</a:t>
            </a:r>
            <a:r>
              <a:rPr lang="fr-FR" altLang="ja-JP" sz="2000" dirty="0">
                <a:ea typeface="ＭＳ Ｐゴシック" panose="020B0600070205080204" pitchFamily="34" charset="-128"/>
              </a:rPr>
              <a:t> d'opinion des </a:t>
            </a:r>
            <a:r>
              <a:rPr lang="fr-FR" altLang="ja-JP" sz="2000" dirty="0" err="1">
                <a:ea typeface="ＭＳ Ｐゴシック" panose="020B0600070205080204" pitchFamily="34" charset="-128"/>
              </a:rPr>
              <a:t>salariés</a:t>
            </a:r>
            <a:r>
              <a:rPr lang="fr-FR" altLang="ja-JP" sz="2000" dirty="0">
                <a:ea typeface="ＭＳ Ｐゴシック" panose="020B0600070205080204" pitchFamily="34" charset="-128"/>
              </a:rPr>
              <a:t> ou à travers des approches de type qualitatif </a:t>
            </a:r>
          </a:p>
          <a:p>
            <a:pPr>
              <a:buFontTx/>
              <a:buNone/>
            </a:pPr>
            <a:r>
              <a:rPr lang="fr-FR" altLang="fr-FR" sz="2000" dirty="0">
                <a:ea typeface="ＭＳ Ｐゴシック" panose="020B0600070205080204" pitchFamily="34" charset="-128"/>
              </a:rPr>
              <a:t>(interviews.)</a:t>
            </a:r>
          </a:p>
          <a:p>
            <a:pPr>
              <a:buFontTx/>
              <a:buNone/>
            </a:pPr>
            <a:r>
              <a:rPr lang="fr-FR" altLang="fr-FR" sz="2000" dirty="0">
                <a:ea typeface="ＭＳ Ｐゴシック" panose="020B0600070205080204" pitchFamily="34" charset="-128"/>
              </a:rPr>
              <a:t> </a:t>
            </a:r>
          </a:p>
          <a:p>
            <a:pPr algn="ctr">
              <a:buFontTx/>
              <a:buNone/>
            </a:pPr>
            <a:r>
              <a:rPr lang="fr-FR" altLang="fr-FR" sz="2000" b="1" dirty="0" err="1">
                <a:ea typeface="ＭＳ Ｐゴシック" panose="020B0600070205080204" pitchFamily="34" charset="-128"/>
              </a:rPr>
              <a:t>Nécessite</a:t>
            </a:r>
            <a:r>
              <a:rPr lang="fr-FR" altLang="fr-FR" sz="2000" b="1" dirty="0">
                <a:ea typeface="ＭＳ Ｐゴシック" panose="020B0600070205080204" pitchFamily="34" charset="-128"/>
              </a:rPr>
              <a:t>́ d</a:t>
            </a:r>
            <a:r>
              <a:rPr lang="ja-JP" altLang="fr-FR" sz="2000" b="1">
                <a:ea typeface="ＭＳ Ｐゴシック" panose="020B0600070205080204" pitchFamily="34" charset="-128"/>
              </a:rPr>
              <a:t>’</a:t>
            </a:r>
            <a:r>
              <a:rPr lang="fr-FR" altLang="ja-JP" sz="2000" b="1" dirty="0">
                <a:ea typeface="ＭＳ Ｐゴシック" panose="020B0600070205080204" pitchFamily="34" charset="-128"/>
              </a:rPr>
              <a:t>objectiver la </a:t>
            </a:r>
            <a:r>
              <a:rPr lang="fr-FR" altLang="ja-JP" sz="2000" b="1" dirty="0" err="1">
                <a:ea typeface="ＭＳ Ｐゴシック" panose="020B0600070205080204" pitchFamily="34" charset="-128"/>
              </a:rPr>
              <a:t>démarche</a:t>
            </a:r>
            <a:r>
              <a:rPr lang="fr-FR" altLang="ja-JP" sz="2000" b="1" dirty="0">
                <a:ea typeface="ＭＳ Ｐゴシック" panose="020B0600070205080204" pitchFamily="34" charset="-128"/>
              </a:rPr>
              <a:t>. </a:t>
            </a:r>
          </a:p>
          <a:p>
            <a:pPr>
              <a:buFontTx/>
              <a:buNone/>
            </a:pPr>
            <a:r>
              <a:rPr lang="fr-FR" altLang="fr-FR" sz="2000" dirty="0">
                <a:ea typeface="ＭＳ Ｐゴシック" panose="020B0600070205080204" pitchFamily="34" charset="-128"/>
              </a:rPr>
              <a:t>Il ne s'</a:t>
            </a:r>
            <a:r>
              <a:rPr lang="fr-FR" altLang="ja-JP" sz="2000" dirty="0">
                <a:ea typeface="ＭＳ Ｐゴシック" panose="020B0600070205080204" pitchFamily="34" charset="-128"/>
              </a:rPr>
              <a:t>agit pas de travailler le discours (approche communication type </a:t>
            </a:r>
            <a:r>
              <a:rPr lang="fr-FR" altLang="fr-FR" sz="2000" dirty="0">
                <a:ea typeface="ＭＳ Ｐゴシック" panose="020B0600070205080204" pitchFamily="34" charset="-128"/>
              </a:rPr>
              <a:t>"marque employeur"), mais ce </a:t>
            </a:r>
          </a:p>
          <a:p>
            <a:pPr>
              <a:buFontTx/>
              <a:buNone/>
            </a:pPr>
            <a:r>
              <a:rPr lang="fr-FR" altLang="fr-FR" sz="2000" dirty="0">
                <a:ea typeface="ＭＳ Ｐゴシック" panose="020B0600070205080204" pitchFamily="34" charset="-128"/>
              </a:rPr>
              <a:t>qui est effectivement </a:t>
            </a:r>
            <a:r>
              <a:rPr lang="fr-FR" altLang="fr-FR" sz="2000" dirty="0" err="1">
                <a:ea typeface="ＭＳ Ｐゴシック" panose="020B0600070205080204" pitchFamily="34" charset="-128"/>
              </a:rPr>
              <a:t>vécu</a:t>
            </a:r>
            <a:r>
              <a:rPr lang="fr-FR" altLang="fr-FR" sz="2000" dirty="0">
                <a:ea typeface="ＭＳ Ｐゴシック" panose="020B0600070205080204" pitchFamily="34" charset="-128"/>
              </a:rPr>
              <a:t> par les collaborateurs, à partir des pratiques RH effectives de l</a:t>
            </a:r>
            <a:r>
              <a:rPr lang="ja-JP" altLang="fr-FR" sz="2000">
                <a:ea typeface="ＭＳ Ｐゴシック" panose="020B0600070205080204" pitchFamily="34" charset="-128"/>
              </a:rPr>
              <a:t>’</a:t>
            </a:r>
            <a:r>
              <a:rPr lang="fr-FR" altLang="ja-JP" sz="2000" dirty="0">
                <a:ea typeface="ＭＳ Ｐゴシック" panose="020B0600070205080204" pitchFamily="34" charset="-128"/>
              </a:rPr>
              <a:t>entreprise. </a:t>
            </a:r>
          </a:p>
          <a:p>
            <a:pPr>
              <a:buFontTx/>
              <a:buNone/>
            </a:pPr>
            <a:r>
              <a:rPr lang="fr-FR" altLang="fr-FR" sz="2000" b="1" dirty="0">
                <a:ea typeface="ＭＳ Ｐゴシック" panose="020B0600070205080204" pitchFamily="34" charset="-128"/>
              </a:rPr>
              <a:t> </a:t>
            </a:r>
          </a:p>
          <a:p>
            <a:pPr>
              <a:buFontTx/>
              <a:buNone/>
            </a:pPr>
            <a:endParaRPr lang="fr-FR" altLang="fr-FR" sz="2000" dirty="0">
              <a:ea typeface="ＭＳ Ｐゴシック" panose="020B0600070205080204" pitchFamily="34" charset="-128"/>
            </a:endParaRPr>
          </a:p>
        </p:txBody>
      </p:sp>
      <p:sp>
        <p:nvSpPr>
          <p:cNvPr id="209922" name="Titre 1">
            <a:extLst>
              <a:ext uri="{FF2B5EF4-FFF2-40B4-BE49-F238E27FC236}">
                <a16:creationId xmlns:a16="http://schemas.microsoft.com/office/drawing/2014/main" id="{D2D774ED-9EDA-554D-9491-DDC39B9F4E23}"/>
              </a:ext>
            </a:extLst>
          </p:cNvPr>
          <p:cNvSpPr>
            <a:spLocks noGrp="1" noChangeArrowheads="1"/>
          </p:cNvSpPr>
          <p:nvPr>
            <p:ph type="title"/>
          </p:nvPr>
        </p:nvSpPr>
        <p:spPr/>
        <p:txBody>
          <a:bodyPr/>
          <a:lstStyle/>
          <a:p>
            <a:r>
              <a:rPr lang="fr-FR" altLang="fr-FR" sz="4000" b="1" baseline="30000" dirty="0">
                <a:ea typeface="ＭＳ Ｐゴシック" panose="020B0600070205080204" pitchFamily="34" charset="-128"/>
              </a:rPr>
              <a:t>Construire une identité employeur cohérente avec la stratégie</a:t>
            </a:r>
            <a:endParaRPr lang="fr-FR" altLang="fr-FR" sz="4000" b="1"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A9D16F25-C2A3-F649-9416-2D9166643E64}"/>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80BA06F6-E37A-AE4C-BF49-F43CA3BA2CD8}"/>
              </a:ext>
            </a:extLst>
          </p:cNvPr>
          <p:cNvSpPr>
            <a:spLocks noGrp="1"/>
          </p:cNvSpPr>
          <p:nvPr>
            <p:ph type="sldNum" sz="quarter" idx="12"/>
          </p:nvPr>
        </p:nvSpPr>
        <p:spPr/>
        <p:txBody>
          <a:bodyPr/>
          <a:lstStyle/>
          <a:p>
            <a:fld id="{6D1A6996-9A38-354D-9398-FBE9F4077E8B}" type="slidenum">
              <a:rPr lang="fr-FR" smtClean="0"/>
              <a:t>212</a:t>
            </a:fld>
            <a:endParaRPr lang="fr-FR"/>
          </a:p>
        </p:txBody>
      </p:sp>
    </p:spTree>
    <p:extLst>
      <p:ext uri="{BB962C8B-B14F-4D97-AF65-F5344CB8AC3E}">
        <p14:creationId xmlns:p14="http://schemas.microsoft.com/office/powerpoint/2010/main" val="1769665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7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71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571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571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5714">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15714">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15714">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571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Espace réservé du contenu 2">
            <a:extLst>
              <a:ext uri="{FF2B5EF4-FFF2-40B4-BE49-F238E27FC236}">
                <a16:creationId xmlns:a16="http://schemas.microsoft.com/office/drawing/2014/main" id="{E88A9908-502E-F142-A266-8FA119502389}"/>
              </a:ext>
            </a:extLst>
          </p:cNvPr>
          <p:cNvSpPr>
            <a:spLocks noGrp="1" noChangeArrowheads="1"/>
          </p:cNvSpPr>
          <p:nvPr>
            <p:ph idx="1"/>
          </p:nvPr>
        </p:nvSpPr>
        <p:spPr>
          <a:xfrm>
            <a:off x="1981200" y="1219200"/>
            <a:ext cx="8229600" cy="1143000"/>
          </a:xfrm>
        </p:spPr>
        <p:txBody>
          <a:bodyPr/>
          <a:lstStyle/>
          <a:p>
            <a:pPr algn="ctr">
              <a:buFontTx/>
              <a:buNone/>
            </a:pPr>
            <a:r>
              <a:rPr lang="fr-FR" altLang="fr-FR" b="1">
                <a:ea typeface="ＭＳ Ｐゴシック" panose="020B0600070205080204" pitchFamily="34" charset="-128"/>
              </a:rPr>
              <a:t>Les caractéristiques de l</a:t>
            </a:r>
            <a:r>
              <a:rPr lang="ja-JP" altLang="fr-FR" b="1">
                <a:ea typeface="ＭＳ Ｐゴシック" panose="020B0600070205080204" pitchFamily="34" charset="-128"/>
              </a:rPr>
              <a:t>’</a:t>
            </a:r>
            <a:r>
              <a:rPr lang="fr-FR" altLang="ja-JP" b="1">
                <a:ea typeface="ＭＳ Ｐゴシック" panose="020B0600070205080204" pitchFamily="34" charset="-128"/>
              </a:rPr>
              <a:t>identité employeur</a:t>
            </a:r>
          </a:p>
          <a:p>
            <a:pPr algn="ctr">
              <a:buFontTx/>
              <a:buNone/>
            </a:pPr>
            <a:r>
              <a:rPr lang="fr-FR" altLang="fr-FR">
                <a:ea typeface="ＭＳ Ｐゴシック" panose="020B0600070205080204" pitchFamily="34" charset="-128"/>
              </a:rPr>
              <a:t>Quelques exemples</a:t>
            </a:r>
          </a:p>
        </p:txBody>
      </p:sp>
      <p:sp>
        <p:nvSpPr>
          <p:cNvPr id="210946" name="Titre 1">
            <a:extLst>
              <a:ext uri="{FF2B5EF4-FFF2-40B4-BE49-F238E27FC236}">
                <a16:creationId xmlns:a16="http://schemas.microsoft.com/office/drawing/2014/main" id="{ABD705EC-1E28-EA4C-BDBC-94FE9775A249}"/>
              </a:ext>
            </a:extLst>
          </p:cNvPr>
          <p:cNvSpPr>
            <a:spLocks noGrp="1" noChangeArrowheads="1"/>
          </p:cNvSpPr>
          <p:nvPr>
            <p:ph type="title"/>
          </p:nvPr>
        </p:nvSpPr>
        <p:spPr/>
        <p:txBody>
          <a:bodyPr/>
          <a:lstStyle/>
          <a:p>
            <a:r>
              <a:rPr lang="fr-FR" altLang="fr-FR" sz="4000" b="1" baseline="30000" dirty="0">
                <a:ea typeface="ＭＳ Ｐゴシック" panose="020B0600070205080204" pitchFamily="34" charset="-128"/>
              </a:rPr>
              <a:t>Construire une identité employeur cohérente avec la stratégie</a:t>
            </a:r>
            <a:endParaRPr lang="fr-FR" altLang="fr-FR" sz="4000" b="1" dirty="0">
              <a:ea typeface="ＭＳ Ｐゴシック" panose="020B0600070205080204" pitchFamily="34" charset="-128"/>
            </a:endParaRPr>
          </a:p>
        </p:txBody>
      </p:sp>
      <p:sp>
        <p:nvSpPr>
          <p:cNvPr id="116743" name="ZoneTexte 10">
            <a:extLst>
              <a:ext uri="{FF2B5EF4-FFF2-40B4-BE49-F238E27FC236}">
                <a16:creationId xmlns:a16="http://schemas.microsoft.com/office/drawing/2014/main" id="{CFC29D40-EF2B-EC4B-9A5A-512DD953996F}"/>
              </a:ext>
            </a:extLst>
          </p:cNvPr>
          <p:cNvSpPr txBox="1">
            <a:spLocks noChangeArrowheads="1"/>
          </p:cNvSpPr>
          <p:nvPr/>
        </p:nvSpPr>
        <p:spPr bwMode="auto">
          <a:xfrm>
            <a:off x="2581276" y="6172200"/>
            <a:ext cx="632256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000"/>
              <a:t>Danone, différenciant sur les responsabilités confiées </a:t>
            </a:r>
          </a:p>
          <a:p>
            <a:pPr eaLnBrk="1" hangingPunct="1">
              <a:spcBef>
                <a:spcPct val="0"/>
              </a:spcBef>
              <a:buFontTx/>
              <a:buNone/>
            </a:pPr>
            <a:endParaRPr lang="fr-FR" altLang="fr-FR" sz="2000"/>
          </a:p>
        </p:txBody>
      </p:sp>
      <p:grpSp>
        <p:nvGrpSpPr>
          <p:cNvPr id="2" name="Group 9">
            <a:extLst>
              <a:ext uri="{FF2B5EF4-FFF2-40B4-BE49-F238E27FC236}">
                <a16:creationId xmlns:a16="http://schemas.microsoft.com/office/drawing/2014/main" id="{FE631154-3886-A94F-9227-11BC4B1E17D6}"/>
              </a:ext>
            </a:extLst>
          </p:cNvPr>
          <p:cNvGrpSpPr>
            <a:grpSpLocks/>
          </p:cNvGrpSpPr>
          <p:nvPr/>
        </p:nvGrpSpPr>
        <p:grpSpPr bwMode="auto">
          <a:xfrm>
            <a:off x="2209800" y="2057400"/>
            <a:ext cx="8001000" cy="4121150"/>
            <a:chOff x="432" y="1296"/>
            <a:chExt cx="5040" cy="2596"/>
          </a:xfrm>
        </p:grpSpPr>
        <p:pic>
          <p:nvPicPr>
            <p:cNvPr id="210949" name="Image 9">
              <a:extLst>
                <a:ext uri="{FF2B5EF4-FFF2-40B4-BE49-F238E27FC236}">
                  <a16:creationId xmlns:a16="http://schemas.microsoft.com/office/drawing/2014/main" id="{F9E89782-957C-4A4F-929C-7ACAFE6EFF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2" y="1392"/>
              <a:ext cx="2688" cy="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50" name="Bulle ronde 13">
              <a:extLst>
                <a:ext uri="{FF2B5EF4-FFF2-40B4-BE49-F238E27FC236}">
                  <a16:creationId xmlns:a16="http://schemas.microsoft.com/office/drawing/2014/main" id="{997E8C80-51BA-6343-B705-BA32D36A47C2}"/>
                </a:ext>
              </a:extLst>
            </p:cNvPr>
            <p:cNvSpPr>
              <a:spLocks noChangeArrowheads="1"/>
            </p:cNvSpPr>
            <p:nvPr/>
          </p:nvSpPr>
          <p:spPr bwMode="auto">
            <a:xfrm>
              <a:off x="3600" y="1296"/>
              <a:ext cx="1872" cy="960"/>
            </a:xfrm>
            <a:prstGeom prst="wedgeEllipseCallout">
              <a:avLst>
                <a:gd name="adj1" fmla="val -83843"/>
                <a:gd name="adj2" fmla="val 32611"/>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400"/>
                <a:t>Chez Danone j</a:t>
              </a:r>
              <a:r>
                <a:rPr lang="ja-JP" altLang="fr-FR" sz="1400"/>
                <a:t>’</a:t>
              </a:r>
              <a:r>
                <a:rPr lang="fr-FR" altLang="ja-JP" sz="1400"/>
                <a:t>ai une autonomie que je n</a:t>
              </a:r>
              <a:r>
                <a:rPr lang="ja-JP" altLang="fr-FR" sz="1400"/>
                <a:t>’</a:t>
              </a:r>
              <a:r>
                <a:rPr lang="fr-FR" altLang="ja-JP" sz="1400"/>
                <a:t>aurais pas dans une autre entreprise , avec des valeurs fortes!</a:t>
              </a:r>
              <a:endParaRPr lang="fr-FR" altLang="fr-FR" sz="1400"/>
            </a:p>
          </p:txBody>
        </p:sp>
      </p:grpSp>
      <p:sp>
        <p:nvSpPr>
          <p:cNvPr id="3" name="Espace réservé de la date 2">
            <a:extLst>
              <a:ext uri="{FF2B5EF4-FFF2-40B4-BE49-F238E27FC236}">
                <a16:creationId xmlns:a16="http://schemas.microsoft.com/office/drawing/2014/main" id="{914C0FDB-8BEE-9E43-A68E-310B59143936}"/>
              </a:ext>
            </a:extLst>
          </p:cNvPr>
          <p:cNvSpPr>
            <a:spLocks noGrp="1"/>
          </p:cNvSpPr>
          <p:nvPr>
            <p:ph type="dt" sz="half" idx="10"/>
          </p:nvPr>
        </p:nvSpPr>
        <p:spPr/>
        <p:txBody>
          <a:bodyPr/>
          <a:lstStyle/>
          <a:p>
            <a:r>
              <a:rPr lang="fr-FR"/>
              <a:t>Cours G.Zara version 2020-2021</a:t>
            </a:r>
          </a:p>
        </p:txBody>
      </p:sp>
      <p:sp>
        <p:nvSpPr>
          <p:cNvPr id="4" name="Espace réservé du numéro de diapositive 3">
            <a:extLst>
              <a:ext uri="{FF2B5EF4-FFF2-40B4-BE49-F238E27FC236}">
                <a16:creationId xmlns:a16="http://schemas.microsoft.com/office/drawing/2014/main" id="{2DAD82B7-3F57-314B-BFA9-A4209E9FA375}"/>
              </a:ext>
            </a:extLst>
          </p:cNvPr>
          <p:cNvSpPr>
            <a:spLocks noGrp="1"/>
          </p:cNvSpPr>
          <p:nvPr>
            <p:ph type="sldNum" sz="quarter" idx="12"/>
          </p:nvPr>
        </p:nvSpPr>
        <p:spPr/>
        <p:txBody>
          <a:bodyPr/>
          <a:lstStyle/>
          <a:p>
            <a:fld id="{6D1A6996-9A38-354D-9398-FBE9F4077E8B}" type="slidenum">
              <a:rPr lang="fr-FR" smtClean="0"/>
              <a:t>213</a:t>
            </a:fld>
            <a:endParaRPr lang="fr-FR"/>
          </a:p>
        </p:txBody>
      </p:sp>
    </p:spTree>
    <p:extLst>
      <p:ext uri="{BB962C8B-B14F-4D97-AF65-F5344CB8AC3E}">
        <p14:creationId xmlns:p14="http://schemas.microsoft.com/office/powerpoint/2010/main" val="2781808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7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3" grpId="0"/>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re 1">
            <a:extLst>
              <a:ext uri="{FF2B5EF4-FFF2-40B4-BE49-F238E27FC236}">
                <a16:creationId xmlns:a16="http://schemas.microsoft.com/office/drawing/2014/main" id="{D36CAA85-E2D4-264C-ACB2-340CB8349296}"/>
              </a:ext>
            </a:extLst>
          </p:cNvPr>
          <p:cNvSpPr>
            <a:spLocks noGrp="1" noChangeArrowheads="1"/>
          </p:cNvSpPr>
          <p:nvPr>
            <p:ph type="title"/>
          </p:nvPr>
        </p:nvSpPr>
        <p:spPr/>
        <p:txBody>
          <a:bodyPr/>
          <a:lstStyle/>
          <a:p>
            <a:r>
              <a:rPr lang="fr-FR" altLang="fr-FR" sz="4000" b="1" baseline="30000" dirty="0">
                <a:ea typeface="ＭＳ Ｐゴシック" panose="020B0600070205080204" pitchFamily="34" charset="-128"/>
              </a:rPr>
              <a:t>Construire une identité employeur cohérente avec la stratégie</a:t>
            </a:r>
            <a:endParaRPr lang="fr-FR" altLang="fr-FR" sz="4000" b="1" dirty="0">
              <a:ea typeface="ＭＳ Ｐゴシック" panose="020B0600070205080204" pitchFamily="34" charset="-128"/>
            </a:endParaRPr>
          </a:p>
        </p:txBody>
      </p:sp>
      <p:sp>
        <p:nvSpPr>
          <p:cNvPr id="211970" name="Espace réservé du contenu 2">
            <a:extLst>
              <a:ext uri="{FF2B5EF4-FFF2-40B4-BE49-F238E27FC236}">
                <a16:creationId xmlns:a16="http://schemas.microsoft.com/office/drawing/2014/main" id="{A47D5B9F-2577-0D41-97AD-410C96068DC6}"/>
              </a:ext>
            </a:extLst>
          </p:cNvPr>
          <p:cNvSpPr>
            <a:spLocks noGrp="1" noChangeArrowheads="1"/>
          </p:cNvSpPr>
          <p:nvPr>
            <p:ph idx="1"/>
          </p:nvPr>
        </p:nvSpPr>
        <p:spPr>
          <a:xfrm>
            <a:off x="1981200" y="990600"/>
            <a:ext cx="8229600" cy="609600"/>
          </a:xfrm>
        </p:spPr>
        <p:txBody>
          <a:bodyPr/>
          <a:lstStyle/>
          <a:p>
            <a:pPr algn="ctr">
              <a:buFontTx/>
              <a:buNone/>
            </a:pPr>
            <a:r>
              <a:rPr lang="fr-FR" altLang="fr-FR" sz="2400" b="1">
                <a:ea typeface="ＭＳ Ｐゴシック" panose="020B0600070205080204" pitchFamily="34" charset="-128"/>
              </a:rPr>
              <a:t>Qu</a:t>
            </a:r>
            <a:r>
              <a:rPr lang="ja-JP" altLang="fr-FR" sz="2400" b="1">
                <a:ea typeface="ＭＳ Ｐゴシック" panose="020B0600070205080204" pitchFamily="34" charset="-128"/>
              </a:rPr>
              <a:t>’</a:t>
            </a:r>
            <a:r>
              <a:rPr lang="fr-FR" altLang="ja-JP" sz="2400" b="1">
                <a:ea typeface="ＭＳ Ｐゴシック" panose="020B0600070205080204" pitchFamily="34" charset="-128"/>
              </a:rPr>
              <a:t>est-ce que l</a:t>
            </a:r>
            <a:r>
              <a:rPr lang="ja-JP" altLang="fr-FR" sz="2400" b="1">
                <a:ea typeface="ＭＳ Ｐゴシック" panose="020B0600070205080204" pitchFamily="34" charset="-128"/>
              </a:rPr>
              <a:t>’</a:t>
            </a:r>
            <a:r>
              <a:rPr lang="fr-FR" altLang="ja-JP" sz="2400" b="1">
                <a:ea typeface="ＭＳ Ｐゴシック" panose="020B0600070205080204" pitchFamily="34" charset="-128"/>
              </a:rPr>
              <a:t>identité employeur d</a:t>
            </a:r>
            <a:r>
              <a:rPr lang="ja-JP" altLang="fr-FR" sz="2400" b="1">
                <a:ea typeface="ＭＳ Ｐゴシック" panose="020B0600070205080204" pitchFamily="34" charset="-128"/>
              </a:rPr>
              <a:t>’</a:t>
            </a:r>
            <a:r>
              <a:rPr lang="fr-FR" altLang="ja-JP" sz="2400" b="1">
                <a:ea typeface="ＭＳ Ｐゴシック" panose="020B0600070205080204" pitchFamily="34" charset="-128"/>
              </a:rPr>
              <a:t>une entreprise ? </a:t>
            </a:r>
          </a:p>
          <a:p>
            <a:pPr>
              <a:buFontTx/>
              <a:buNone/>
            </a:pPr>
            <a:endParaRPr lang="fr-FR" altLang="fr-FR" sz="2400" b="1">
              <a:ea typeface="ＭＳ Ｐゴシック" panose="020B0600070205080204" pitchFamily="34" charset="-128"/>
            </a:endParaRPr>
          </a:p>
        </p:txBody>
      </p:sp>
      <p:sp>
        <p:nvSpPr>
          <p:cNvPr id="11" name="Ellipse 10">
            <a:extLst>
              <a:ext uri="{FF2B5EF4-FFF2-40B4-BE49-F238E27FC236}">
                <a16:creationId xmlns:a16="http://schemas.microsoft.com/office/drawing/2014/main" id="{2A9F9C53-4A5A-3B4C-9980-831EFE8C1D23}"/>
              </a:ext>
            </a:extLst>
          </p:cNvPr>
          <p:cNvSpPr/>
          <p:nvPr/>
        </p:nvSpPr>
        <p:spPr bwMode="auto">
          <a:xfrm>
            <a:off x="3962400" y="2209800"/>
            <a:ext cx="4267200" cy="4114800"/>
          </a:xfrm>
          <a:prstGeom prst="ellipse">
            <a:avLst/>
          </a:prstGeom>
          <a:solidFill>
            <a:srgbClr val="008000"/>
          </a:solidFill>
          <a:ln w="9525" cap="flat" cmpd="sng" algn="ctr">
            <a:gradFill flip="none" rotWithShape="1">
              <a:gsLst>
                <a:gs pos="52000">
                  <a:srgbClr val="008000"/>
                </a:gs>
                <a:gs pos="100000">
                  <a:srgbClr val="FFFFFF"/>
                </a:gs>
              </a:gsLst>
              <a:lin ang="0" scaled="1"/>
              <a:tileRect/>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defRPr/>
            </a:pPr>
            <a:endParaRPr lang="fr-FR" sz="1800"/>
          </a:p>
        </p:txBody>
      </p:sp>
      <p:sp>
        <p:nvSpPr>
          <p:cNvPr id="211974" name="Ellipse 11">
            <a:extLst>
              <a:ext uri="{FF2B5EF4-FFF2-40B4-BE49-F238E27FC236}">
                <a16:creationId xmlns:a16="http://schemas.microsoft.com/office/drawing/2014/main" id="{86B199E2-1DCB-E74A-B9BC-4B4C87EAAAE6}"/>
              </a:ext>
            </a:extLst>
          </p:cNvPr>
          <p:cNvSpPr>
            <a:spLocks noChangeArrowheads="1"/>
          </p:cNvSpPr>
          <p:nvPr/>
        </p:nvSpPr>
        <p:spPr bwMode="auto">
          <a:xfrm>
            <a:off x="4648200" y="2895600"/>
            <a:ext cx="2895600" cy="2819400"/>
          </a:xfrm>
          <a:prstGeom prst="ellipse">
            <a:avLst/>
          </a:prstGeom>
          <a:solidFill>
            <a:srgbClr val="FFFF66">
              <a:alpha val="78038"/>
            </a:srgbClr>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
        <p:nvSpPr>
          <p:cNvPr id="211975" name="Ellipse 12">
            <a:extLst>
              <a:ext uri="{FF2B5EF4-FFF2-40B4-BE49-F238E27FC236}">
                <a16:creationId xmlns:a16="http://schemas.microsoft.com/office/drawing/2014/main" id="{C4383F07-12FA-3A43-9DF4-6D38E6FB0254}"/>
              </a:ext>
            </a:extLst>
          </p:cNvPr>
          <p:cNvSpPr>
            <a:spLocks noChangeArrowheads="1"/>
          </p:cNvSpPr>
          <p:nvPr/>
        </p:nvSpPr>
        <p:spPr bwMode="auto">
          <a:xfrm>
            <a:off x="5257800" y="3505200"/>
            <a:ext cx="1600200" cy="1524000"/>
          </a:xfrm>
          <a:prstGeom prst="ellipse">
            <a:avLst/>
          </a:prstGeom>
          <a:solidFill>
            <a:srgbClr val="FF0000"/>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cxnSp>
        <p:nvCxnSpPr>
          <p:cNvPr id="211976" name="Connecteur droit avec flèche 15">
            <a:extLst>
              <a:ext uri="{FF2B5EF4-FFF2-40B4-BE49-F238E27FC236}">
                <a16:creationId xmlns:a16="http://schemas.microsoft.com/office/drawing/2014/main" id="{1C077BFF-82FE-D94E-B945-84FAB9A5F894}"/>
              </a:ext>
            </a:extLst>
          </p:cNvPr>
          <p:cNvCxnSpPr>
            <a:cxnSpLocks noChangeShapeType="1"/>
          </p:cNvCxnSpPr>
          <p:nvPr/>
        </p:nvCxnSpPr>
        <p:spPr bwMode="auto">
          <a:xfrm rot="10800000" flipH="1">
            <a:off x="3962400" y="4267200"/>
            <a:ext cx="4267200" cy="1588"/>
          </a:xfrm>
          <a:prstGeom prst="straightConnector1">
            <a:avLst/>
          </a:prstGeom>
          <a:noFill/>
          <a:ln w="3810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211977" name="Connecteur droit avec flèche 16">
            <a:extLst>
              <a:ext uri="{FF2B5EF4-FFF2-40B4-BE49-F238E27FC236}">
                <a16:creationId xmlns:a16="http://schemas.microsoft.com/office/drawing/2014/main" id="{2CAFC4F0-57D6-F14C-9886-63002E47F43C}"/>
              </a:ext>
            </a:extLst>
          </p:cNvPr>
          <p:cNvCxnSpPr>
            <a:cxnSpLocks noChangeShapeType="1"/>
          </p:cNvCxnSpPr>
          <p:nvPr/>
        </p:nvCxnSpPr>
        <p:spPr bwMode="auto">
          <a:xfrm flipV="1">
            <a:off x="4343400" y="3200400"/>
            <a:ext cx="3429000" cy="2209800"/>
          </a:xfrm>
          <a:prstGeom prst="straightConnector1">
            <a:avLst/>
          </a:prstGeom>
          <a:noFill/>
          <a:ln w="3810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211978" name="Connecteur droit avec flèche 21">
            <a:extLst>
              <a:ext uri="{FF2B5EF4-FFF2-40B4-BE49-F238E27FC236}">
                <a16:creationId xmlns:a16="http://schemas.microsoft.com/office/drawing/2014/main" id="{8CCF53FB-54DC-8246-A091-B1CEE7BE0977}"/>
              </a:ext>
            </a:extLst>
          </p:cNvPr>
          <p:cNvCxnSpPr>
            <a:cxnSpLocks noChangeShapeType="1"/>
          </p:cNvCxnSpPr>
          <p:nvPr/>
        </p:nvCxnSpPr>
        <p:spPr bwMode="auto">
          <a:xfrm rot="5400000" flipH="1" flipV="1">
            <a:off x="4037807" y="4267995"/>
            <a:ext cx="4114800" cy="1587"/>
          </a:xfrm>
          <a:prstGeom prst="straightConnector1">
            <a:avLst/>
          </a:prstGeom>
          <a:noFill/>
          <a:ln w="3810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211979" name="Connecteur droit avec flèche 24">
            <a:extLst>
              <a:ext uri="{FF2B5EF4-FFF2-40B4-BE49-F238E27FC236}">
                <a16:creationId xmlns:a16="http://schemas.microsoft.com/office/drawing/2014/main" id="{EF212DAA-18C5-A44E-8AC4-AC14E90CB3BE}"/>
              </a:ext>
            </a:extLst>
          </p:cNvPr>
          <p:cNvCxnSpPr>
            <a:cxnSpLocks noChangeShapeType="1"/>
          </p:cNvCxnSpPr>
          <p:nvPr/>
        </p:nvCxnSpPr>
        <p:spPr bwMode="auto">
          <a:xfrm>
            <a:off x="4495800" y="2971800"/>
            <a:ext cx="3200400" cy="2667000"/>
          </a:xfrm>
          <a:prstGeom prst="straightConnector1">
            <a:avLst/>
          </a:prstGeom>
          <a:noFill/>
          <a:ln w="3810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sp>
        <p:nvSpPr>
          <p:cNvPr id="211980" name="ZoneTexte 44">
            <a:extLst>
              <a:ext uri="{FF2B5EF4-FFF2-40B4-BE49-F238E27FC236}">
                <a16:creationId xmlns:a16="http://schemas.microsoft.com/office/drawing/2014/main" id="{120419AF-B5B0-784E-A443-DE01966EEC14}"/>
              </a:ext>
            </a:extLst>
          </p:cNvPr>
          <p:cNvSpPr txBox="1">
            <a:spLocks noChangeArrowheads="1"/>
          </p:cNvSpPr>
          <p:nvPr/>
        </p:nvSpPr>
        <p:spPr bwMode="auto">
          <a:xfrm>
            <a:off x="5562600" y="1676401"/>
            <a:ext cx="102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u="sng">
                <a:solidFill>
                  <a:srgbClr val="FF0000"/>
                </a:solidFill>
              </a:rPr>
              <a:t>SENS</a:t>
            </a:r>
          </a:p>
        </p:txBody>
      </p:sp>
      <p:sp>
        <p:nvSpPr>
          <p:cNvPr id="211981" name="ZoneTexte 45">
            <a:extLst>
              <a:ext uri="{FF2B5EF4-FFF2-40B4-BE49-F238E27FC236}">
                <a16:creationId xmlns:a16="http://schemas.microsoft.com/office/drawing/2014/main" id="{A0DC9272-7712-5948-A381-13F64E95CDDF}"/>
              </a:ext>
            </a:extLst>
          </p:cNvPr>
          <p:cNvSpPr txBox="1">
            <a:spLocks noChangeArrowheads="1"/>
          </p:cNvSpPr>
          <p:nvPr/>
        </p:nvSpPr>
        <p:spPr bwMode="auto">
          <a:xfrm>
            <a:off x="5334000" y="6319839"/>
            <a:ext cx="1447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600"/>
              <a:t>AMBIANCE DE TRAVAIL</a:t>
            </a:r>
          </a:p>
        </p:txBody>
      </p:sp>
      <p:sp>
        <p:nvSpPr>
          <p:cNvPr id="211982" name="ZoneTexte 46">
            <a:extLst>
              <a:ext uri="{FF2B5EF4-FFF2-40B4-BE49-F238E27FC236}">
                <a16:creationId xmlns:a16="http://schemas.microsoft.com/office/drawing/2014/main" id="{7EDEEE20-2938-7644-B99D-EAB48C104088}"/>
              </a:ext>
            </a:extLst>
          </p:cNvPr>
          <p:cNvSpPr txBox="1">
            <a:spLocks noChangeArrowheads="1"/>
          </p:cNvSpPr>
          <p:nvPr/>
        </p:nvSpPr>
        <p:spPr bwMode="auto">
          <a:xfrm>
            <a:off x="2921001" y="2362201"/>
            <a:ext cx="18549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t>OPPORTUNITES </a:t>
            </a:r>
          </a:p>
          <a:p>
            <a:pPr eaLnBrk="1" hangingPunct="1">
              <a:spcBef>
                <a:spcPct val="0"/>
              </a:spcBef>
              <a:buFontTx/>
              <a:buNone/>
            </a:pPr>
            <a:r>
              <a:rPr lang="fr-FR" altLang="fr-FR" sz="1600"/>
              <a:t>D</a:t>
            </a:r>
            <a:r>
              <a:rPr lang="ja-JP" altLang="fr-FR" sz="1600"/>
              <a:t>’</a:t>
            </a:r>
            <a:r>
              <a:rPr lang="fr-FR" altLang="ja-JP" sz="1600"/>
              <a:t>EVOLUTION </a:t>
            </a:r>
          </a:p>
          <a:p>
            <a:pPr eaLnBrk="1" hangingPunct="1">
              <a:spcBef>
                <a:spcPct val="0"/>
              </a:spcBef>
              <a:buFontTx/>
              <a:buNone/>
            </a:pPr>
            <a:endParaRPr lang="fr-FR" altLang="fr-FR" sz="1600"/>
          </a:p>
        </p:txBody>
      </p:sp>
      <p:sp>
        <p:nvSpPr>
          <p:cNvPr id="211983" name="ZoneTexte 47">
            <a:extLst>
              <a:ext uri="{FF2B5EF4-FFF2-40B4-BE49-F238E27FC236}">
                <a16:creationId xmlns:a16="http://schemas.microsoft.com/office/drawing/2014/main" id="{BB66D58E-91F6-A945-A049-886AA9523F53}"/>
              </a:ext>
            </a:extLst>
          </p:cNvPr>
          <p:cNvSpPr txBox="1">
            <a:spLocks noChangeArrowheads="1"/>
          </p:cNvSpPr>
          <p:nvPr/>
        </p:nvSpPr>
        <p:spPr bwMode="auto">
          <a:xfrm>
            <a:off x="2134199" y="4140201"/>
            <a:ext cx="1813317"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600"/>
              <a:t>CONDITIONS DE</a:t>
            </a:r>
          </a:p>
          <a:p>
            <a:pPr algn="ctr" eaLnBrk="1" hangingPunct="1">
              <a:spcBef>
                <a:spcPct val="0"/>
              </a:spcBef>
              <a:buFontTx/>
              <a:buNone/>
            </a:pPr>
            <a:r>
              <a:rPr lang="fr-FR" altLang="fr-FR" sz="1600"/>
              <a:t> TRAVAIL </a:t>
            </a:r>
          </a:p>
          <a:p>
            <a:pPr algn="ctr" eaLnBrk="1" hangingPunct="1">
              <a:spcBef>
                <a:spcPct val="0"/>
              </a:spcBef>
              <a:buFontTx/>
              <a:buNone/>
            </a:pPr>
            <a:endParaRPr lang="fr-FR" altLang="fr-FR" sz="1400"/>
          </a:p>
        </p:txBody>
      </p:sp>
      <p:sp>
        <p:nvSpPr>
          <p:cNvPr id="211984" name="ZoneTexte 48">
            <a:extLst>
              <a:ext uri="{FF2B5EF4-FFF2-40B4-BE49-F238E27FC236}">
                <a16:creationId xmlns:a16="http://schemas.microsoft.com/office/drawing/2014/main" id="{F7C7C95F-3E23-234B-AF10-DDAE5333755B}"/>
              </a:ext>
            </a:extLst>
          </p:cNvPr>
          <p:cNvSpPr txBox="1">
            <a:spLocks noChangeArrowheads="1"/>
          </p:cNvSpPr>
          <p:nvPr/>
        </p:nvSpPr>
        <p:spPr bwMode="auto">
          <a:xfrm>
            <a:off x="7706282" y="5511801"/>
            <a:ext cx="24785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600"/>
              <a:t>DEVELOPPEMENT DES</a:t>
            </a:r>
          </a:p>
          <a:p>
            <a:pPr algn="ctr" eaLnBrk="1" hangingPunct="1">
              <a:spcBef>
                <a:spcPct val="0"/>
              </a:spcBef>
              <a:buFontTx/>
              <a:buNone/>
            </a:pPr>
            <a:r>
              <a:rPr lang="fr-FR" altLang="fr-FR" sz="1600"/>
              <a:t> COMPETENCES </a:t>
            </a:r>
          </a:p>
          <a:p>
            <a:pPr algn="ctr" eaLnBrk="1" hangingPunct="1">
              <a:spcBef>
                <a:spcPct val="0"/>
              </a:spcBef>
              <a:buFontTx/>
              <a:buNone/>
            </a:pPr>
            <a:endParaRPr lang="fr-FR" altLang="fr-FR" sz="1600"/>
          </a:p>
        </p:txBody>
      </p:sp>
      <p:sp>
        <p:nvSpPr>
          <p:cNvPr id="211985" name="ZoneTexte 49">
            <a:extLst>
              <a:ext uri="{FF2B5EF4-FFF2-40B4-BE49-F238E27FC236}">
                <a16:creationId xmlns:a16="http://schemas.microsoft.com/office/drawing/2014/main" id="{A903AF0D-13D4-D84B-A999-D1D9B21ED203}"/>
              </a:ext>
            </a:extLst>
          </p:cNvPr>
          <p:cNvSpPr txBox="1">
            <a:spLocks noChangeArrowheads="1"/>
          </p:cNvSpPr>
          <p:nvPr/>
        </p:nvSpPr>
        <p:spPr bwMode="auto">
          <a:xfrm>
            <a:off x="8382001" y="4114801"/>
            <a:ext cx="17652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t>PRATIQUES DE</a:t>
            </a:r>
          </a:p>
          <a:p>
            <a:pPr eaLnBrk="1" hangingPunct="1">
              <a:spcBef>
                <a:spcPct val="0"/>
              </a:spcBef>
              <a:buFontTx/>
              <a:buNone/>
            </a:pPr>
            <a:r>
              <a:rPr lang="fr-FR" altLang="fr-FR" sz="1600"/>
              <a:t> MANAGEMENT </a:t>
            </a:r>
          </a:p>
          <a:p>
            <a:pPr eaLnBrk="1" hangingPunct="1">
              <a:spcBef>
                <a:spcPct val="0"/>
              </a:spcBef>
              <a:buFontTx/>
              <a:buNone/>
            </a:pPr>
            <a:endParaRPr lang="fr-FR" altLang="fr-FR" sz="1600"/>
          </a:p>
        </p:txBody>
      </p:sp>
      <p:sp>
        <p:nvSpPr>
          <p:cNvPr id="211986" name="ZoneTexte 50">
            <a:extLst>
              <a:ext uri="{FF2B5EF4-FFF2-40B4-BE49-F238E27FC236}">
                <a16:creationId xmlns:a16="http://schemas.microsoft.com/office/drawing/2014/main" id="{43553418-7695-3942-8D65-B3238D6CAD3F}"/>
              </a:ext>
            </a:extLst>
          </p:cNvPr>
          <p:cNvSpPr txBox="1">
            <a:spLocks noChangeArrowheads="1"/>
          </p:cNvSpPr>
          <p:nvPr/>
        </p:nvSpPr>
        <p:spPr bwMode="auto">
          <a:xfrm>
            <a:off x="8067344" y="2844801"/>
            <a:ext cx="20056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600"/>
              <a:t>RESPONSABILITE </a:t>
            </a:r>
          </a:p>
          <a:p>
            <a:pPr algn="ctr" eaLnBrk="1" hangingPunct="1">
              <a:spcBef>
                <a:spcPct val="0"/>
              </a:spcBef>
              <a:buFontTx/>
              <a:buNone/>
            </a:pPr>
            <a:r>
              <a:rPr lang="fr-FR" altLang="fr-FR" sz="1600"/>
              <a:t>CONFIEE </a:t>
            </a:r>
          </a:p>
          <a:p>
            <a:pPr algn="ctr" eaLnBrk="1" hangingPunct="1">
              <a:spcBef>
                <a:spcPct val="0"/>
              </a:spcBef>
              <a:buFontTx/>
              <a:buNone/>
            </a:pPr>
            <a:endParaRPr lang="fr-FR" altLang="fr-FR" sz="1600"/>
          </a:p>
        </p:txBody>
      </p:sp>
      <p:sp>
        <p:nvSpPr>
          <p:cNvPr id="211987" name="ZoneTexte 51">
            <a:extLst>
              <a:ext uri="{FF2B5EF4-FFF2-40B4-BE49-F238E27FC236}">
                <a16:creationId xmlns:a16="http://schemas.microsoft.com/office/drawing/2014/main" id="{3C707C64-D925-C748-A8C2-99E3962EAD54}"/>
              </a:ext>
            </a:extLst>
          </p:cNvPr>
          <p:cNvSpPr txBox="1">
            <a:spLocks noChangeArrowheads="1"/>
          </p:cNvSpPr>
          <p:nvPr/>
        </p:nvSpPr>
        <p:spPr bwMode="auto">
          <a:xfrm>
            <a:off x="6934200" y="4614864"/>
            <a:ext cx="228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solidFill>
                  <a:srgbClr val="FF0000"/>
                </a:solidFill>
              </a:rPr>
              <a:t>Zone de démotivation </a:t>
            </a:r>
          </a:p>
          <a:p>
            <a:pPr eaLnBrk="1" hangingPunct="1">
              <a:spcBef>
                <a:spcPct val="0"/>
              </a:spcBef>
              <a:buFontTx/>
              <a:buNone/>
            </a:pPr>
            <a:endParaRPr lang="fr-FR" altLang="fr-FR" sz="1600">
              <a:solidFill>
                <a:srgbClr val="FF0000"/>
              </a:solidFill>
            </a:endParaRPr>
          </a:p>
        </p:txBody>
      </p:sp>
      <p:sp>
        <p:nvSpPr>
          <p:cNvPr id="211988" name="ZoneTexte 52">
            <a:extLst>
              <a:ext uri="{FF2B5EF4-FFF2-40B4-BE49-F238E27FC236}">
                <a16:creationId xmlns:a16="http://schemas.microsoft.com/office/drawing/2014/main" id="{DB47558E-A814-C64F-8B2E-1DE67FE5D7D9}"/>
              </a:ext>
            </a:extLst>
          </p:cNvPr>
          <p:cNvSpPr txBox="1">
            <a:spLocks noChangeArrowheads="1"/>
          </p:cNvSpPr>
          <p:nvPr/>
        </p:nvSpPr>
        <p:spPr bwMode="auto">
          <a:xfrm>
            <a:off x="6316663" y="5224464"/>
            <a:ext cx="21916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solidFill>
                  <a:srgbClr val="FF0000"/>
                </a:solidFill>
              </a:rPr>
              <a:t>Zone de compétitivité </a:t>
            </a:r>
          </a:p>
          <a:p>
            <a:pPr eaLnBrk="1" hangingPunct="1">
              <a:spcBef>
                <a:spcPct val="0"/>
              </a:spcBef>
              <a:buFontTx/>
              <a:buNone/>
            </a:pPr>
            <a:endParaRPr lang="fr-FR" altLang="fr-FR" sz="1600">
              <a:solidFill>
                <a:srgbClr val="FF0000"/>
              </a:solidFill>
            </a:endParaRPr>
          </a:p>
        </p:txBody>
      </p:sp>
      <p:sp>
        <p:nvSpPr>
          <p:cNvPr id="211989" name="ZoneTexte 53">
            <a:extLst>
              <a:ext uri="{FF2B5EF4-FFF2-40B4-BE49-F238E27FC236}">
                <a16:creationId xmlns:a16="http://schemas.microsoft.com/office/drawing/2014/main" id="{5138E971-4EA6-534B-AC89-EEE4DBE06123}"/>
              </a:ext>
            </a:extLst>
          </p:cNvPr>
          <p:cNvSpPr txBox="1">
            <a:spLocks noChangeArrowheads="1"/>
          </p:cNvSpPr>
          <p:nvPr/>
        </p:nvSpPr>
        <p:spPr bwMode="auto">
          <a:xfrm>
            <a:off x="2590801" y="5334001"/>
            <a:ext cx="1630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t>RETRIBUTION </a:t>
            </a:r>
          </a:p>
          <a:p>
            <a:pPr eaLnBrk="1" hangingPunct="1">
              <a:spcBef>
                <a:spcPct val="0"/>
              </a:spcBef>
              <a:buFontTx/>
              <a:buNone/>
            </a:pPr>
            <a:endParaRPr lang="fr-FR" altLang="fr-FR" sz="1600"/>
          </a:p>
        </p:txBody>
      </p:sp>
      <p:sp>
        <p:nvSpPr>
          <p:cNvPr id="211990" name="ZoneTexte 55">
            <a:extLst>
              <a:ext uri="{FF2B5EF4-FFF2-40B4-BE49-F238E27FC236}">
                <a16:creationId xmlns:a16="http://schemas.microsoft.com/office/drawing/2014/main" id="{3C03872A-184D-5A47-83ED-5B00ACCC794D}"/>
              </a:ext>
            </a:extLst>
          </p:cNvPr>
          <p:cNvSpPr txBox="1">
            <a:spLocks noChangeArrowheads="1"/>
          </p:cNvSpPr>
          <p:nvPr/>
        </p:nvSpPr>
        <p:spPr bwMode="auto">
          <a:xfrm>
            <a:off x="6324601" y="5715001"/>
            <a:ext cx="365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a:t>
            </a:r>
          </a:p>
        </p:txBody>
      </p:sp>
      <p:sp>
        <p:nvSpPr>
          <p:cNvPr id="211991" name="ZoneTexte 56">
            <a:extLst>
              <a:ext uri="{FF2B5EF4-FFF2-40B4-BE49-F238E27FC236}">
                <a16:creationId xmlns:a16="http://schemas.microsoft.com/office/drawing/2014/main" id="{CA77D407-CD51-3541-9ABE-2AD204CE175E}"/>
              </a:ext>
            </a:extLst>
          </p:cNvPr>
          <p:cNvSpPr txBox="1">
            <a:spLocks noChangeArrowheads="1"/>
          </p:cNvSpPr>
          <p:nvPr/>
        </p:nvSpPr>
        <p:spPr bwMode="auto">
          <a:xfrm>
            <a:off x="6340476" y="4876801"/>
            <a:ext cx="365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a:t>
            </a:r>
          </a:p>
        </p:txBody>
      </p:sp>
      <p:sp>
        <p:nvSpPr>
          <p:cNvPr id="211992" name="ZoneTexte 57">
            <a:extLst>
              <a:ext uri="{FF2B5EF4-FFF2-40B4-BE49-F238E27FC236}">
                <a16:creationId xmlns:a16="http://schemas.microsoft.com/office/drawing/2014/main" id="{D1548D7A-0243-0749-B635-08914F6A33E7}"/>
              </a:ext>
            </a:extLst>
          </p:cNvPr>
          <p:cNvSpPr txBox="1">
            <a:spLocks noChangeArrowheads="1"/>
          </p:cNvSpPr>
          <p:nvPr/>
        </p:nvSpPr>
        <p:spPr bwMode="auto">
          <a:xfrm>
            <a:off x="6189664" y="3652838"/>
            <a:ext cx="2873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a:t>
            </a:r>
          </a:p>
        </p:txBody>
      </p:sp>
      <p:sp>
        <p:nvSpPr>
          <p:cNvPr id="211993" name="ZoneTexte 58">
            <a:extLst>
              <a:ext uri="{FF2B5EF4-FFF2-40B4-BE49-F238E27FC236}">
                <a16:creationId xmlns:a16="http://schemas.microsoft.com/office/drawing/2014/main" id="{86855443-B3E2-FB43-A581-2DA1A8FE92AC}"/>
              </a:ext>
            </a:extLst>
          </p:cNvPr>
          <p:cNvSpPr txBox="1">
            <a:spLocks noChangeArrowheads="1"/>
          </p:cNvSpPr>
          <p:nvPr/>
        </p:nvSpPr>
        <p:spPr bwMode="auto">
          <a:xfrm>
            <a:off x="6934200" y="6096001"/>
            <a:ext cx="23230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solidFill>
                  <a:srgbClr val="008000"/>
                </a:solidFill>
              </a:rPr>
              <a:t>Zone de différenciation </a:t>
            </a:r>
          </a:p>
          <a:p>
            <a:pPr eaLnBrk="1" hangingPunct="1">
              <a:spcBef>
                <a:spcPct val="0"/>
              </a:spcBef>
              <a:buFontTx/>
              <a:buNone/>
            </a:pPr>
            <a:endParaRPr lang="fr-FR" altLang="fr-FR" sz="1600">
              <a:solidFill>
                <a:srgbClr val="008000"/>
              </a:solidFill>
            </a:endParaRPr>
          </a:p>
        </p:txBody>
      </p:sp>
      <p:cxnSp>
        <p:nvCxnSpPr>
          <p:cNvPr id="211994" name="Connecteur droit 27">
            <a:extLst>
              <a:ext uri="{FF2B5EF4-FFF2-40B4-BE49-F238E27FC236}">
                <a16:creationId xmlns:a16="http://schemas.microsoft.com/office/drawing/2014/main" id="{223BFA05-4AFA-8442-AB18-9BCB956A2049}"/>
              </a:ext>
            </a:extLst>
          </p:cNvPr>
          <p:cNvCxnSpPr>
            <a:cxnSpLocks noChangeShapeType="1"/>
          </p:cNvCxnSpPr>
          <p:nvPr/>
        </p:nvCxnSpPr>
        <p:spPr bwMode="auto">
          <a:xfrm rot="5400000" flipH="1" flipV="1">
            <a:off x="5105400" y="2514600"/>
            <a:ext cx="990600" cy="990600"/>
          </a:xfrm>
          <a:prstGeom prst="line">
            <a:avLst/>
          </a:prstGeom>
          <a:noFill/>
          <a:ln w="38100">
            <a:solidFill>
              <a:srgbClr val="000090"/>
            </a:solidFill>
            <a:round/>
            <a:headEnd/>
            <a:tailEnd/>
          </a:ln>
          <a:extLst>
            <a:ext uri="{909E8E84-426E-40DD-AFC4-6F175D3DCCD1}">
              <a14:hiddenFill xmlns:a14="http://schemas.microsoft.com/office/drawing/2010/main">
                <a:noFill/>
              </a14:hiddenFill>
            </a:ext>
          </a:extLst>
        </p:spPr>
      </p:cxnSp>
      <p:cxnSp>
        <p:nvCxnSpPr>
          <p:cNvPr id="211995" name="Connecteur droit 29">
            <a:extLst>
              <a:ext uri="{FF2B5EF4-FFF2-40B4-BE49-F238E27FC236}">
                <a16:creationId xmlns:a16="http://schemas.microsoft.com/office/drawing/2014/main" id="{477CFEC3-DB4A-D847-BAD8-06C450FF314A}"/>
              </a:ext>
            </a:extLst>
          </p:cNvPr>
          <p:cNvCxnSpPr>
            <a:cxnSpLocks noChangeShapeType="1"/>
          </p:cNvCxnSpPr>
          <p:nvPr/>
        </p:nvCxnSpPr>
        <p:spPr bwMode="auto">
          <a:xfrm>
            <a:off x="6096000" y="2514600"/>
            <a:ext cx="1447800" cy="838200"/>
          </a:xfrm>
          <a:prstGeom prst="line">
            <a:avLst/>
          </a:prstGeom>
          <a:noFill/>
          <a:ln w="38100">
            <a:solidFill>
              <a:srgbClr val="000090"/>
            </a:solidFill>
            <a:round/>
            <a:headEnd/>
            <a:tailEnd/>
          </a:ln>
          <a:extLst>
            <a:ext uri="{909E8E84-426E-40DD-AFC4-6F175D3DCCD1}">
              <a14:hiddenFill xmlns:a14="http://schemas.microsoft.com/office/drawing/2010/main">
                <a:noFill/>
              </a14:hiddenFill>
            </a:ext>
          </a:extLst>
        </p:spPr>
      </p:cxnSp>
      <p:cxnSp>
        <p:nvCxnSpPr>
          <p:cNvPr id="211996" name="Connecteur droit 31">
            <a:extLst>
              <a:ext uri="{FF2B5EF4-FFF2-40B4-BE49-F238E27FC236}">
                <a16:creationId xmlns:a16="http://schemas.microsoft.com/office/drawing/2014/main" id="{04394D3A-2733-134F-81BF-563E79FA6F2F}"/>
              </a:ext>
            </a:extLst>
          </p:cNvPr>
          <p:cNvCxnSpPr>
            <a:cxnSpLocks noChangeShapeType="1"/>
          </p:cNvCxnSpPr>
          <p:nvPr/>
        </p:nvCxnSpPr>
        <p:spPr bwMode="auto">
          <a:xfrm rot="5400000">
            <a:off x="6972300" y="3695700"/>
            <a:ext cx="914400" cy="228600"/>
          </a:xfrm>
          <a:prstGeom prst="line">
            <a:avLst/>
          </a:prstGeom>
          <a:noFill/>
          <a:ln w="38100">
            <a:solidFill>
              <a:srgbClr val="000090"/>
            </a:solidFill>
            <a:round/>
            <a:headEnd/>
            <a:tailEnd/>
          </a:ln>
          <a:extLst>
            <a:ext uri="{909E8E84-426E-40DD-AFC4-6F175D3DCCD1}">
              <a14:hiddenFill xmlns:a14="http://schemas.microsoft.com/office/drawing/2010/main">
                <a:noFill/>
              </a14:hiddenFill>
            </a:ext>
          </a:extLst>
        </p:spPr>
      </p:cxnSp>
      <p:cxnSp>
        <p:nvCxnSpPr>
          <p:cNvPr id="211997" name="Connecteur droit 33">
            <a:extLst>
              <a:ext uri="{FF2B5EF4-FFF2-40B4-BE49-F238E27FC236}">
                <a16:creationId xmlns:a16="http://schemas.microsoft.com/office/drawing/2014/main" id="{30ACAE1D-F7FD-3947-B624-736683EC46F9}"/>
              </a:ext>
            </a:extLst>
          </p:cNvPr>
          <p:cNvCxnSpPr>
            <a:cxnSpLocks noChangeShapeType="1"/>
          </p:cNvCxnSpPr>
          <p:nvPr/>
        </p:nvCxnSpPr>
        <p:spPr bwMode="auto">
          <a:xfrm rot="5400000">
            <a:off x="6743700" y="4381500"/>
            <a:ext cx="685800" cy="457200"/>
          </a:xfrm>
          <a:prstGeom prst="line">
            <a:avLst/>
          </a:prstGeom>
          <a:noFill/>
          <a:ln w="38100">
            <a:solidFill>
              <a:srgbClr val="000090"/>
            </a:solidFill>
            <a:round/>
            <a:headEnd/>
            <a:tailEnd/>
          </a:ln>
          <a:extLst>
            <a:ext uri="{909E8E84-426E-40DD-AFC4-6F175D3DCCD1}">
              <a14:hiddenFill xmlns:a14="http://schemas.microsoft.com/office/drawing/2010/main">
                <a:noFill/>
              </a14:hiddenFill>
            </a:ext>
          </a:extLst>
        </p:spPr>
      </p:cxnSp>
      <p:cxnSp>
        <p:nvCxnSpPr>
          <p:cNvPr id="211998" name="Connecteur droit 39">
            <a:extLst>
              <a:ext uri="{FF2B5EF4-FFF2-40B4-BE49-F238E27FC236}">
                <a16:creationId xmlns:a16="http://schemas.microsoft.com/office/drawing/2014/main" id="{4827181B-CEDC-F84F-8A5B-6446C640EB80}"/>
              </a:ext>
            </a:extLst>
          </p:cNvPr>
          <p:cNvCxnSpPr>
            <a:cxnSpLocks noChangeShapeType="1"/>
          </p:cNvCxnSpPr>
          <p:nvPr/>
        </p:nvCxnSpPr>
        <p:spPr bwMode="auto">
          <a:xfrm rot="10800000" flipV="1">
            <a:off x="6096000" y="4953000"/>
            <a:ext cx="762000" cy="533400"/>
          </a:xfrm>
          <a:prstGeom prst="line">
            <a:avLst/>
          </a:prstGeom>
          <a:noFill/>
          <a:ln w="38100">
            <a:solidFill>
              <a:srgbClr val="000090"/>
            </a:solidFill>
            <a:round/>
            <a:headEnd/>
            <a:tailEnd/>
          </a:ln>
          <a:extLst>
            <a:ext uri="{909E8E84-426E-40DD-AFC4-6F175D3DCCD1}">
              <a14:hiddenFill xmlns:a14="http://schemas.microsoft.com/office/drawing/2010/main">
                <a:noFill/>
              </a14:hiddenFill>
            </a:ext>
          </a:extLst>
        </p:spPr>
      </p:cxnSp>
      <p:cxnSp>
        <p:nvCxnSpPr>
          <p:cNvPr id="211999" name="Connecteur droit 41">
            <a:extLst>
              <a:ext uri="{FF2B5EF4-FFF2-40B4-BE49-F238E27FC236}">
                <a16:creationId xmlns:a16="http://schemas.microsoft.com/office/drawing/2014/main" id="{410DC1CE-1E46-A649-A479-36ED62B8141B}"/>
              </a:ext>
            </a:extLst>
          </p:cNvPr>
          <p:cNvCxnSpPr>
            <a:cxnSpLocks noChangeShapeType="1"/>
          </p:cNvCxnSpPr>
          <p:nvPr/>
        </p:nvCxnSpPr>
        <p:spPr bwMode="auto">
          <a:xfrm rot="10800000">
            <a:off x="5334000" y="4800600"/>
            <a:ext cx="762000" cy="685800"/>
          </a:xfrm>
          <a:prstGeom prst="line">
            <a:avLst/>
          </a:prstGeom>
          <a:noFill/>
          <a:ln w="38100">
            <a:solidFill>
              <a:srgbClr val="000090"/>
            </a:solidFill>
            <a:round/>
            <a:headEnd/>
            <a:tailEnd/>
          </a:ln>
          <a:extLst>
            <a:ext uri="{909E8E84-426E-40DD-AFC4-6F175D3DCCD1}">
              <a14:hiddenFill xmlns:a14="http://schemas.microsoft.com/office/drawing/2010/main">
                <a:noFill/>
              </a14:hiddenFill>
            </a:ext>
          </a:extLst>
        </p:spPr>
      </p:cxnSp>
      <p:cxnSp>
        <p:nvCxnSpPr>
          <p:cNvPr id="212000" name="Connecteur droit 43">
            <a:extLst>
              <a:ext uri="{FF2B5EF4-FFF2-40B4-BE49-F238E27FC236}">
                <a16:creationId xmlns:a16="http://schemas.microsoft.com/office/drawing/2014/main" id="{6160D15C-8937-4C4F-A5EA-3731DFE48B98}"/>
              </a:ext>
            </a:extLst>
          </p:cNvPr>
          <p:cNvCxnSpPr>
            <a:cxnSpLocks noChangeShapeType="1"/>
          </p:cNvCxnSpPr>
          <p:nvPr/>
        </p:nvCxnSpPr>
        <p:spPr bwMode="auto">
          <a:xfrm rot="16200000" flipV="1">
            <a:off x="4991100" y="4457700"/>
            <a:ext cx="533400" cy="152400"/>
          </a:xfrm>
          <a:prstGeom prst="line">
            <a:avLst/>
          </a:prstGeom>
          <a:noFill/>
          <a:ln w="38100">
            <a:solidFill>
              <a:srgbClr val="000090"/>
            </a:solidFill>
            <a:round/>
            <a:headEnd/>
            <a:tailEnd/>
          </a:ln>
          <a:extLst>
            <a:ext uri="{909E8E84-426E-40DD-AFC4-6F175D3DCCD1}">
              <a14:hiddenFill xmlns:a14="http://schemas.microsoft.com/office/drawing/2010/main">
                <a:noFill/>
              </a14:hiddenFill>
            </a:ext>
          </a:extLst>
        </p:spPr>
      </p:cxnSp>
      <p:cxnSp>
        <p:nvCxnSpPr>
          <p:cNvPr id="212001" name="Connecteur droit 61">
            <a:extLst>
              <a:ext uri="{FF2B5EF4-FFF2-40B4-BE49-F238E27FC236}">
                <a16:creationId xmlns:a16="http://schemas.microsoft.com/office/drawing/2014/main" id="{708187AC-4B51-4348-86E7-775E9FD40B12}"/>
              </a:ext>
            </a:extLst>
          </p:cNvPr>
          <p:cNvCxnSpPr>
            <a:cxnSpLocks noChangeShapeType="1"/>
          </p:cNvCxnSpPr>
          <p:nvPr/>
        </p:nvCxnSpPr>
        <p:spPr bwMode="auto">
          <a:xfrm rot="16200000" flipV="1">
            <a:off x="4762500" y="3848100"/>
            <a:ext cx="762000" cy="76200"/>
          </a:xfrm>
          <a:prstGeom prst="line">
            <a:avLst/>
          </a:prstGeom>
          <a:noFill/>
          <a:ln w="38100">
            <a:solidFill>
              <a:srgbClr val="000090"/>
            </a:solidFill>
            <a:round/>
            <a:headEnd/>
            <a:tailEnd/>
          </a:ln>
          <a:extLst>
            <a:ext uri="{909E8E84-426E-40DD-AFC4-6F175D3DCCD1}">
              <a14:hiddenFill xmlns:a14="http://schemas.microsoft.com/office/drawing/2010/main">
                <a:noFill/>
              </a14:hiddenFill>
            </a:ext>
          </a:extLst>
        </p:spPr>
      </p:cxnSp>
      <p:pic>
        <p:nvPicPr>
          <p:cNvPr id="212002" name="Image 72">
            <a:extLst>
              <a:ext uri="{FF2B5EF4-FFF2-40B4-BE49-F238E27FC236}">
                <a16:creationId xmlns:a16="http://schemas.microsoft.com/office/drawing/2014/main" id="{0FC0C3BB-598C-864E-852A-424A248003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1447800"/>
            <a:ext cx="18986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ZoneTexte 73">
            <a:extLst>
              <a:ext uri="{FF2B5EF4-FFF2-40B4-BE49-F238E27FC236}">
                <a16:creationId xmlns:a16="http://schemas.microsoft.com/office/drawing/2014/main" id="{291E4A4C-16EF-1B43-927C-4D6B6B69A7D2}"/>
              </a:ext>
            </a:extLst>
          </p:cNvPr>
          <p:cNvSpPr txBox="1"/>
          <p:nvPr/>
        </p:nvSpPr>
        <p:spPr>
          <a:xfrm>
            <a:off x="2514600" y="2819400"/>
            <a:ext cx="7086600" cy="2862322"/>
          </a:xfrm>
          <a:prstGeom prst="rect">
            <a:avLst/>
          </a:prstGeom>
          <a:solidFill>
            <a:schemeClr val="accent6">
              <a:lumMod val="60000"/>
              <a:lumOff val="40000"/>
              <a:alpha val="65000"/>
            </a:schemeClr>
          </a:solidFill>
        </p:spPr>
        <p:txBody>
          <a:bodyP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fr-FR" altLang="fr-FR" sz="3600">
                <a:solidFill>
                  <a:srgbClr val="FF0000"/>
                </a:solidFill>
              </a:rPr>
              <a:t>D</a:t>
            </a:r>
            <a:r>
              <a:rPr lang="ja-JP" altLang="fr-FR" sz="3600">
                <a:solidFill>
                  <a:srgbClr val="FF0000"/>
                </a:solidFill>
              </a:rPr>
              <a:t>’</a:t>
            </a:r>
            <a:r>
              <a:rPr lang="fr-FR" altLang="ja-JP" sz="3600">
                <a:solidFill>
                  <a:srgbClr val="FF0000"/>
                </a:solidFill>
              </a:rPr>
              <a:t>où une identité employeur basée sur la responsabilisation, cadrée par les valeurs. </a:t>
            </a:r>
          </a:p>
          <a:p>
            <a:pPr algn="ctr" eaLnBrk="1" hangingPunct="1">
              <a:defRPr/>
            </a:pPr>
            <a:endParaRPr lang="fr-FR" altLang="fr-FR" sz="3600">
              <a:solidFill>
                <a:srgbClr val="FF0000"/>
              </a:solidFill>
            </a:endParaRPr>
          </a:p>
        </p:txBody>
      </p:sp>
      <p:sp>
        <p:nvSpPr>
          <p:cNvPr id="2" name="Espace réservé de la date 1">
            <a:extLst>
              <a:ext uri="{FF2B5EF4-FFF2-40B4-BE49-F238E27FC236}">
                <a16:creationId xmlns:a16="http://schemas.microsoft.com/office/drawing/2014/main" id="{72ADA38F-88A9-A24A-AB6A-397A10DEA544}"/>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6330F8D2-2C42-E148-81B5-5E4EC5FE19EF}"/>
              </a:ext>
            </a:extLst>
          </p:cNvPr>
          <p:cNvSpPr>
            <a:spLocks noGrp="1"/>
          </p:cNvSpPr>
          <p:nvPr>
            <p:ph type="sldNum" sz="quarter" idx="12"/>
          </p:nvPr>
        </p:nvSpPr>
        <p:spPr/>
        <p:txBody>
          <a:bodyPr/>
          <a:lstStyle/>
          <a:p>
            <a:fld id="{6D1A6996-9A38-354D-9398-FBE9F4077E8B}" type="slidenum">
              <a:rPr lang="fr-FR" smtClean="0"/>
              <a:t>214</a:t>
            </a:fld>
            <a:endParaRPr lang="fr-FR"/>
          </a:p>
        </p:txBody>
      </p:sp>
    </p:spTree>
    <p:extLst>
      <p:ext uri="{BB962C8B-B14F-4D97-AF65-F5344CB8AC3E}">
        <p14:creationId xmlns:p14="http://schemas.microsoft.com/office/powerpoint/2010/main" val="2591571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2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Espace réservé du contenu 2">
            <a:extLst>
              <a:ext uri="{FF2B5EF4-FFF2-40B4-BE49-F238E27FC236}">
                <a16:creationId xmlns:a16="http://schemas.microsoft.com/office/drawing/2014/main" id="{18C27E5A-76AF-BF47-9C8F-AB33E898AB01}"/>
              </a:ext>
            </a:extLst>
          </p:cNvPr>
          <p:cNvSpPr>
            <a:spLocks noGrp="1" noChangeArrowheads="1"/>
          </p:cNvSpPr>
          <p:nvPr>
            <p:ph idx="1"/>
          </p:nvPr>
        </p:nvSpPr>
        <p:spPr>
          <a:xfrm>
            <a:off x="1981200" y="1219200"/>
            <a:ext cx="8229600" cy="1143000"/>
          </a:xfrm>
        </p:spPr>
        <p:txBody>
          <a:bodyPr/>
          <a:lstStyle/>
          <a:p>
            <a:pPr algn="ctr">
              <a:buFontTx/>
              <a:buNone/>
            </a:pPr>
            <a:r>
              <a:rPr lang="fr-FR" altLang="fr-FR" b="1">
                <a:ea typeface="ＭＳ Ｐゴシック" panose="020B0600070205080204" pitchFamily="34" charset="-128"/>
              </a:rPr>
              <a:t>Les caractéristiques de l</a:t>
            </a:r>
            <a:r>
              <a:rPr lang="ja-JP" altLang="fr-FR" b="1">
                <a:ea typeface="ＭＳ Ｐゴシック" panose="020B0600070205080204" pitchFamily="34" charset="-128"/>
              </a:rPr>
              <a:t>’</a:t>
            </a:r>
            <a:r>
              <a:rPr lang="fr-FR" altLang="ja-JP" b="1">
                <a:ea typeface="ＭＳ Ｐゴシック" panose="020B0600070205080204" pitchFamily="34" charset="-128"/>
              </a:rPr>
              <a:t>identité employeur</a:t>
            </a:r>
          </a:p>
          <a:p>
            <a:pPr algn="ctr">
              <a:buFontTx/>
              <a:buNone/>
            </a:pPr>
            <a:r>
              <a:rPr lang="fr-FR" altLang="fr-FR">
                <a:ea typeface="ＭＳ Ｐゴシック" panose="020B0600070205080204" pitchFamily="34" charset="-128"/>
              </a:rPr>
              <a:t>Quelques exemples</a:t>
            </a:r>
          </a:p>
        </p:txBody>
      </p:sp>
      <p:sp>
        <p:nvSpPr>
          <p:cNvPr id="212994" name="Titre 1">
            <a:extLst>
              <a:ext uri="{FF2B5EF4-FFF2-40B4-BE49-F238E27FC236}">
                <a16:creationId xmlns:a16="http://schemas.microsoft.com/office/drawing/2014/main" id="{457C125D-2F01-C64C-B5A8-66E1E6D8E4FB}"/>
              </a:ext>
            </a:extLst>
          </p:cNvPr>
          <p:cNvSpPr>
            <a:spLocks noGrp="1" noChangeArrowheads="1"/>
          </p:cNvSpPr>
          <p:nvPr>
            <p:ph type="title"/>
          </p:nvPr>
        </p:nvSpPr>
        <p:spPr/>
        <p:txBody>
          <a:bodyPr/>
          <a:lstStyle/>
          <a:p>
            <a:r>
              <a:rPr lang="fr-FR" altLang="fr-FR" sz="4000" b="1" baseline="30000" dirty="0">
                <a:ea typeface="ＭＳ Ｐゴシック" panose="020B0600070205080204" pitchFamily="34" charset="-128"/>
              </a:rPr>
              <a:t>Construire une identité employeur cohérente avec la stratégie</a:t>
            </a:r>
            <a:endParaRPr lang="fr-FR" altLang="fr-FR" sz="4000" b="1" dirty="0">
              <a:ea typeface="ＭＳ Ｐゴシック" panose="020B0600070205080204" pitchFamily="34" charset="-128"/>
            </a:endParaRPr>
          </a:p>
        </p:txBody>
      </p:sp>
      <p:sp>
        <p:nvSpPr>
          <p:cNvPr id="118790" name="ZoneTexte 10">
            <a:extLst>
              <a:ext uri="{FF2B5EF4-FFF2-40B4-BE49-F238E27FC236}">
                <a16:creationId xmlns:a16="http://schemas.microsoft.com/office/drawing/2014/main" id="{A061EB83-CB30-A04B-9BC8-16134D221922}"/>
              </a:ext>
            </a:extLst>
          </p:cNvPr>
          <p:cNvSpPr txBox="1">
            <a:spLocks noChangeArrowheads="1"/>
          </p:cNvSpPr>
          <p:nvPr/>
        </p:nvSpPr>
        <p:spPr bwMode="auto">
          <a:xfrm>
            <a:off x="2581276" y="5876925"/>
            <a:ext cx="65181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000"/>
              <a:t>Schlumberger, différenciant sur la gestion des carrières </a:t>
            </a:r>
          </a:p>
          <a:p>
            <a:pPr eaLnBrk="1" hangingPunct="1">
              <a:spcBef>
                <a:spcPct val="0"/>
              </a:spcBef>
              <a:buFontTx/>
              <a:buNone/>
            </a:pPr>
            <a:endParaRPr lang="fr-FR" altLang="fr-FR" sz="2000"/>
          </a:p>
        </p:txBody>
      </p:sp>
      <p:grpSp>
        <p:nvGrpSpPr>
          <p:cNvPr id="2" name="Group 9">
            <a:extLst>
              <a:ext uri="{FF2B5EF4-FFF2-40B4-BE49-F238E27FC236}">
                <a16:creationId xmlns:a16="http://schemas.microsoft.com/office/drawing/2014/main" id="{E8B85FE2-6F62-0545-A4AB-79CE0E8A3DFD}"/>
              </a:ext>
            </a:extLst>
          </p:cNvPr>
          <p:cNvGrpSpPr>
            <a:grpSpLocks/>
          </p:cNvGrpSpPr>
          <p:nvPr/>
        </p:nvGrpSpPr>
        <p:grpSpPr bwMode="auto">
          <a:xfrm>
            <a:off x="2544764" y="2057400"/>
            <a:ext cx="7666037" cy="3581400"/>
            <a:chOff x="643" y="1296"/>
            <a:chExt cx="4829" cy="2256"/>
          </a:xfrm>
        </p:grpSpPr>
        <p:pic>
          <p:nvPicPr>
            <p:cNvPr id="212997" name="Image 8">
              <a:extLst>
                <a:ext uri="{FF2B5EF4-FFF2-40B4-BE49-F238E27FC236}">
                  <a16:creationId xmlns:a16="http://schemas.microsoft.com/office/drawing/2014/main" id="{A18EBF82-F6B2-D940-B1F1-478DD981D1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3" y="1440"/>
              <a:ext cx="2812"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8" name="Bulle ronde 13">
              <a:extLst>
                <a:ext uri="{FF2B5EF4-FFF2-40B4-BE49-F238E27FC236}">
                  <a16:creationId xmlns:a16="http://schemas.microsoft.com/office/drawing/2014/main" id="{C0432D9F-4729-7D4A-9627-BD45454C8C34}"/>
                </a:ext>
              </a:extLst>
            </p:cNvPr>
            <p:cNvSpPr>
              <a:spLocks noChangeArrowheads="1"/>
            </p:cNvSpPr>
            <p:nvPr/>
          </p:nvSpPr>
          <p:spPr bwMode="auto">
            <a:xfrm>
              <a:off x="3600" y="1296"/>
              <a:ext cx="1872" cy="960"/>
            </a:xfrm>
            <a:prstGeom prst="wedgeEllipseCallout">
              <a:avLst>
                <a:gd name="adj1" fmla="val -120880"/>
                <a:gd name="adj2" fmla="val 23722"/>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400"/>
                <a:t>Avec Schlumberger, j</a:t>
              </a:r>
              <a:r>
                <a:rPr lang="ja-JP" altLang="fr-FR" sz="1400"/>
                <a:t>’</a:t>
              </a:r>
              <a:r>
                <a:rPr lang="fr-FR" altLang="ja-JP" sz="1400"/>
                <a:t>ai eu 5 postes en 12 ans, dans 4 pays différents : c</a:t>
              </a:r>
              <a:r>
                <a:rPr lang="ja-JP" altLang="fr-FR" sz="1400"/>
                <a:t>’</a:t>
              </a:r>
              <a:r>
                <a:rPr lang="fr-FR" altLang="ja-JP" sz="1400"/>
                <a:t>est ce que je recherchais </a:t>
              </a:r>
            </a:p>
            <a:p>
              <a:pPr eaLnBrk="1" hangingPunct="1">
                <a:spcBef>
                  <a:spcPct val="0"/>
                </a:spcBef>
                <a:buFontTx/>
                <a:buNone/>
              </a:pPr>
              <a:endParaRPr lang="fr-FR" altLang="fr-FR" sz="1400"/>
            </a:p>
          </p:txBody>
        </p:sp>
      </p:grpSp>
      <p:sp>
        <p:nvSpPr>
          <p:cNvPr id="3" name="Espace réservé de la date 2">
            <a:extLst>
              <a:ext uri="{FF2B5EF4-FFF2-40B4-BE49-F238E27FC236}">
                <a16:creationId xmlns:a16="http://schemas.microsoft.com/office/drawing/2014/main" id="{B99D51D3-1250-854F-8C84-67A4DA5169DA}"/>
              </a:ext>
            </a:extLst>
          </p:cNvPr>
          <p:cNvSpPr>
            <a:spLocks noGrp="1"/>
          </p:cNvSpPr>
          <p:nvPr>
            <p:ph type="dt" sz="half" idx="10"/>
          </p:nvPr>
        </p:nvSpPr>
        <p:spPr/>
        <p:txBody>
          <a:bodyPr/>
          <a:lstStyle/>
          <a:p>
            <a:r>
              <a:rPr lang="fr-FR"/>
              <a:t>Cours G.Zara version 2020-2021</a:t>
            </a:r>
          </a:p>
        </p:txBody>
      </p:sp>
      <p:sp>
        <p:nvSpPr>
          <p:cNvPr id="4" name="Espace réservé du numéro de diapositive 3">
            <a:extLst>
              <a:ext uri="{FF2B5EF4-FFF2-40B4-BE49-F238E27FC236}">
                <a16:creationId xmlns:a16="http://schemas.microsoft.com/office/drawing/2014/main" id="{AA940332-63A5-2B45-A12C-D4CE20863BB8}"/>
              </a:ext>
            </a:extLst>
          </p:cNvPr>
          <p:cNvSpPr>
            <a:spLocks noGrp="1"/>
          </p:cNvSpPr>
          <p:nvPr>
            <p:ph type="sldNum" sz="quarter" idx="12"/>
          </p:nvPr>
        </p:nvSpPr>
        <p:spPr/>
        <p:txBody>
          <a:bodyPr/>
          <a:lstStyle/>
          <a:p>
            <a:fld id="{6D1A6996-9A38-354D-9398-FBE9F4077E8B}" type="slidenum">
              <a:rPr lang="fr-FR" smtClean="0"/>
              <a:t>215</a:t>
            </a:fld>
            <a:endParaRPr lang="fr-FR"/>
          </a:p>
        </p:txBody>
      </p:sp>
    </p:spTree>
    <p:extLst>
      <p:ext uri="{BB962C8B-B14F-4D97-AF65-F5344CB8AC3E}">
        <p14:creationId xmlns:p14="http://schemas.microsoft.com/office/powerpoint/2010/main" val="261844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7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0" grpId="0"/>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itre 1">
            <a:extLst>
              <a:ext uri="{FF2B5EF4-FFF2-40B4-BE49-F238E27FC236}">
                <a16:creationId xmlns:a16="http://schemas.microsoft.com/office/drawing/2014/main" id="{9BF1B556-0B1B-DD47-9E70-2228A022B4D7}"/>
              </a:ext>
            </a:extLst>
          </p:cNvPr>
          <p:cNvSpPr>
            <a:spLocks noGrp="1" noChangeArrowheads="1"/>
          </p:cNvSpPr>
          <p:nvPr>
            <p:ph type="title"/>
          </p:nvPr>
        </p:nvSpPr>
        <p:spPr/>
        <p:txBody>
          <a:bodyPr/>
          <a:lstStyle/>
          <a:p>
            <a:pPr>
              <a:lnSpc>
                <a:spcPct val="100000"/>
              </a:lnSpc>
            </a:pPr>
            <a:r>
              <a:rPr lang="fr-FR" altLang="fr-FR" sz="4000" b="1" baseline="30000" dirty="0">
                <a:ea typeface="ＭＳ Ｐゴシック" panose="020B0600070205080204" pitchFamily="34" charset="-128"/>
              </a:rPr>
              <a:t>Construire une identité employeur cohérente avec la stratégie</a:t>
            </a:r>
            <a:br>
              <a:rPr lang="fr-FR" altLang="fr-FR" sz="4000" b="1" baseline="30000" dirty="0">
                <a:ea typeface="ＭＳ Ｐゴシック" panose="020B0600070205080204" pitchFamily="34" charset="-128"/>
              </a:rPr>
            </a:br>
            <a:endParaRPr lang="fr-FR" altLang="fr-FR" sz="4000" b="1" dirty="0">
              <a:ea typeface="ＭＳ Ｐゴシック" panose="020B0600070205080204" pitchFamily="34" charset="-128"/>
            </a:endParaRPr>
          </a:p>
        </p:txBody>
      </p:sp>
      <p:sp>
        <p:nvSpPr>
          <p:cNvPr id="214018" name="Espace réservé du contenu 2">
            <a:extLst>
              <a:ext uri="{FF2B5EF4-FFF2-40B4-BE49-F238E27FC236}">
                <a16:creationId xmlns:a16="http://schemas.microsoft.com/office/drawing/2014/main" id="{C7BBD4DC-51AC-2C49-A3EC-6CDC520F37CE}"/>
              </a:ext>
            </a:extLst>
          </p:cNvPr>
          <p:cNvSpPr>
            <a:spLocks noGrp="1" noChangeArrowheads="1"/>
          </p:cNvSpPr>
          <p:nvPr>
            <p:ph idx="1"/>
          </p:nvPr>
        </p:nvSpPr>
        <p:spPr>
          <a:xfrm>
            <a:off x="1981200" y="990600"/>
            <a:ext cx="8229600" cy="609600"/>
          </a:xfrm>
        </p:spPr>
        <p:txBody>
          <a:bodyPr/>
          <a:lstStyle/>
          <a:p>
            <a:pPr algn="ctr">
              <a:buFontTx/>
              <a:buNone/>
            </a:pPr>
            <a:r>
              <a:rPr lang="fr-FR" altLang="fr-FR" sz="2400" b="1" dirty="0">
                <a:ea typeface="ＭＳ Ｐゴシック" panose="020B0600070205080204" pitchFamily="34" charset="-128"/>
              </a:rPr>
              <a:t>Qu'</a:t>
            </a:r>
            <a:r>
              <a:rPr lang="fr-FR" altLang="ja-JP" sz="2400" b="1" dirty="0">
                <a:ea typeface="ＭＳ Ｐゴシック" panose="020B0600070205080204" pitchFamily="34" charset="-128"/>
              </a:rPr>
              <a:t>est-ce que l'identité employeur d'une entreprise ? </a:t>
            </a:r>
          </a:p>
          <a:p>
            <a:pPr>
              <a:buFontTx/>
              <a:buNone/>
            </a:pPr>
            <a:endParaRPr lang="fr-FR" altLang="fr-FR" sz="2400" b="1" dirty="0">
              <a:ea typeface="ＭＳ Ｐゴシック" panose="020B0600070205080204" pitchFamily="34" charset="-128"/>
            </a:endParaRPr>
          </a:p>
        </p:txBody>
      </p:sp>
      <p:sp>
        <p:nvSpPr>
          <p:cNvPr id="11" name="Ellipse 10">
            <a:extLst>
              <a:ext uri="{FF2B5EF4-FFF2-40B4-BE49-F238E27FC236}">
                <a16:creationId xmlns:a16="http://schemas.microsoft.com/office/drawing/2014/main" id="{841E8304-F3B9-9C4E-95A7-9F3FCD424294}"/>
              </a:ext>
            </a:extLst>
          </p:cNvPr>
          <p:cNvSpPr/>
          <p:nvPr/>
        </p:nvSpPr>
        <p:spPr bwMode="auto">
          <a:xfrm>
            <a:off x="3962400" y="2209800"/>
            <a:ext cx="4267200" cy="4114800"/>
          </a:xfrm>
          <a:prstGeom prst="ellipse">
            <a:avLst/>
          </a:prstGeom>
          <a:solidFill>
            <a:srgbClr val="008000"/>
          </a:solidFill>
          <a:ln w="9525" cap="flat" cmpd="sng" algn="ctr">
            <a:gradFill flip="none" rotWithShape="1">
              <a:gsLst>
                <a:gs pos="52000">
                  <a:srgbClr val="008000"/>
                </a:gs>
                <a:gs pos="100000">
                  <a:srgbClr val="FFFFFF"/>
                </a:gs>
              </a:gsLst>
              <a:lin ang="0" scaled="1"/>
              <a:tileRect/>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defRPr/>
            </a:pPr>
            <a:endParaRPr lang="fr-FR" sz="1800"/>
          </a:p>
        </p:txBody>
      </p:sp>
      <p:sp>
        <p:nvSpPr>
          <p:cNvPr id="214022" name="Ellipse 11">
            <a:extLst>
              <a:ext uri="{FF2B5EF4-FFF2-40B4-BE49-F238E27FC236}">
                <a16:creationId xmlns:a16="http://schemas.microsoft.com/office/drawing/2014/main" id="{D34D4FA0-E869-0B4D-B254-74FC2433E185}"/>
              </a:ext>
            </a:extLst>
          </p:cNvPr>
          <p:cNvSpPr>
            <a:spLocks noChangeArrowheads="1"/>
          </p:cNvSpPr>
          <p:nvPr/>
        </p:nvSpPr>
        <p:spPr bwMode="auto">
          <a:xfrm>
            <a:off x="4648200" y="2895600"/>
            <a:ext cx="2895600" cy="2819400"/>
          </a:xfrm>
          <a:prstGeom prst="ellipse">
            <a:avLst/>
          </a:prstGeom>
          <a:solidFill>
            <a:srgbClr val="FFFF66">
              <a:alpha val="78038"/>
            </a:srgbClr>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
        <p:nvSpPr>
          <p:cNvPr id="214023" name="Ellipse 12">
            <a:extLst>
              <a:ext uri="{FF2B5EF4-FFF2-40B4-BE49-F238E27FC236}">
                <a16:creationId xmlns:a16="http://schemas.microsoft.com/office/drawing/2014/main" id="{15DA5EE0-F799-6946-B206-63E35C6A3A22}"/>
              </a:ext>
            </a:extLst>
          </p:cNvPr>
          <p:cNvSpPr>
            <a:spLocks noChangeArrowheads="1"/>
          </p:cNvSpPr>
          <p:nvPr/>
        </p:nvSpPr>
        <p:spPr bwMode="auto">
          <a:xfrm>
            <a:off x="5257800" y="3505200"/>
            <a:ext cx="1600200" cy="1524000"/>
          </a:xfrm>
          <a:prstGeom prst="ellipse">
            <a:avLst/>
          </a:prstGeom>
          <a:solidFill>
            <a:srgbClr val="FF0000"/>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cxnSp>
        <p:nvCxnSpPr>
          <p:cNvPr id="214024" name="Connecteur droit avec flèche 15">
            <a:extLst>
              <a:ext uri="{FF2B5EF4-FFF2-40B4-BE49-F238E27FC236}">
                <a16:creationId xmlns:a16="http://schemas.microsoft.com/office/drawing/2014/main" id="{01A3DD4D-3387-0F40-AC3F-EC8819FC4833}"/>
              </a:ext>
            </a:extLst>
          </p:cNvPr>
          <p:cNvCxnSpPr>
            <a:cxnSpLocks noChangeShapeType="1"/>
          </p:cNvCxnSpPr>
          <p:nvPr/>
        </p:nvCxnSpPr>
        <p:spPr bwMode="auto">
          <a:xfrm rot="10800000" flipH="1">
            <a:off x="3962400" y="4267200"/>
            <a:ext cx="4267200" cy="1588"/>
          </a:xfrm>
          <a:prstGeom prst="straightConnector1">
            <a:avLst/>
          </a:prstGeom>
          <a:noFill/>
          <a:ln w="3810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214025" name="Connecteur droit avec flèche 16">
            <a:extLst>
              <a:ext uri="{FF2B5EF4-FFF2-40B4-BE49-F238E27FC236}">
                <a16:creationId xmlns:a16="http://schemas.microsoft.com/office/drawing/2014/main" id="{28B2C674-DDF2-C445-84F5-82D057813D86}"/>
              </a:ext>
            </a:extLst>
          </p:cNvPr>
          <p:cNvCxnSpPr>
            <a:cxnSpLocks noChangeShapeType="1"/>
          </p:cNvCxnSpPr>
          <p:nvPr/>
        </p:nvCxnSpPr>
        <p:spPr bwMode="auto">
          <a:xfrm flipV="1">
            <a:off x="4343400" y="3200400"/>
            <a:ext cx="3429000" cy="2209800"/>
          </a:xfrm>
          <a:prstGeom prst="straightConnector1">
            <a:avLst/>
          </a:prstGeom>
          <a:noFill/>
          <a:ln w="3810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214026" name="Connecteur droit avec flèche 21">
            <a:extLst>
              <a:ext uri="{FF2B5EF4-FFF2-40B4-BE49-F238E27FC236}">
                <a16:creationId xmlns:a16="http://schemas.microsoft.com/office/drawing/2014/main" id="{601A820A-18DB-E744-B4A2-7D1427ACB7EA}"/>
              </a:ext>
            </a:extLst>
          </p:cNvPr>
          <p:cNvCxnSpPr>
            <a:cxnSpLocks noChangeShapeType="1"/>
          </p:cNvCxnSpPr>
          <p:nvPr/>
        </p:nvCxnSpPr>
        <p:spPr bwMode="auto">
          <a:xfrm rot="5400000" flipH="1" flipV="1">
            <a:off x="4037807" y="4267995"/>
            <a:ext cx="4114800" cy="1587"/>
          </a:xfrm>
          <a:prstGeom prst="straightConnector1">
            <a:avLst/>
          </a:prstGeom>
          <a:noFill/>
          <a:ln w="3810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214027" name="Connecteur droit avec flèche 24">
            <a:extLst>
              <a:ext uri="{FF2B5EF4-FFF2-40B4-BE49-F238E27FC236}">
                <a16:creationId xmlns:a16="http://schemas.microsoft.com/office/drawing/2014/main" id="{AE02F4AC-42D0-6444-8BB1-DAE185471E71}"/>
              </a:ext>
            </a:extLst>
          </p:cNvPr>
          <p:cNvCxnSpPr>
            <a:cxnSpLocks noChangeShapeType="1"/>
          </p:cNvCxnSpPr>
          <p:nvPr/>
        </p:nvCxnSpPr>
        <p:spPr bwMode="auto">
          <a:xfrm>
            <a:off x="4495800" y="2971800"/>
            <a:ext cx="3200400" cy="2667000"/>
          </a:xfrm>
          <a:prstGeom prst="straightConnector1">
            <a:avLst/>
          </a:prstGeom>
          <a:noFill/>
          <a:ln w="3810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sp>
        <p:nvSpPr>
          <p:cNvPr id="214028" name="ZoneTexte 44">
            <a:extLst>
              <a:ext uri="{FF2B5EF4-FFF2-40B4-BE49-F238E27FC236}">
                <a16:creationId xmlns:a16="http://schemas.microsoft.com/office/drawing/2014/main" id="{4BAEEAD5-9957-9840-BAAE-677062895D50}"/>
              </a:ext>
            </a:extLst>
          </p:cNvPr>
          <p:cNvSpPr txBox="1">
            <a:spLocks noChangeArrowheads="1"/>
          </p:cNvSpPr>
          <p:nvPr/>
        </p:nvSpPr>
        <p:spPr bwMode="auto">
          <a:xfrm>
            <a:off x="5562600" y="1676401"/>
            <a:ext cx="102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u="sng">
                <a:solidFill>
                  <a:srgbClr val="FF0000"/>
                </a:solidFill>
              </a:rPr>
              <a:t>SENS</a:t>
            </a:r>
          </a:p>
        </p:txBody>
      </p:sp>
      <p:sp>
        <p:nvSpPr>
          <p:cNvPr id="214029" name="ZoneTexte 45">
            <a:extLst>
              <a:ext uri="{FF2B5EF4-FFF2-40B4-BE49-F238E27FC236}">
                <a16:creationId xmlns:a16="http://schemas.microsoft.com/office/drawing/2014/main" id="{02E32D0D-9315-DD43-A26B-46E352FF3985}"/>
              </a:ext>
            </a:extLst>
          </p:cNvPr>
          <p:cNvSpPr txBox="1">
            <a:spLocks noChangeArrowheads="1"/>
          </p:cNvSpPr>
          <p:nvPr/>
        </p:nvSpPr>
        <p:spPr bwMode="auto">
          <a:xfrm>
            <a:off x="5334000" y="6319839"/>
            <a:ext cx="1447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600"/>
              <a:t>AMBIANCE DE TRAVAIL</a:t>
            </a:r>
          </a:p>
        </p:txBody>
      </p:sp>
      <p:sp>
        <p:nvSpPr>
          <p:cNvPr id="214030" name="ZoneTexte 46">
            <a:extLst>
              <a:ext uri="{FF2B5EF4-FFF2-40B4-BE49-F238E27FC236}">
                <a16:creationId xmlns:a16="http://schemas.microsoft.com/office/drawing/2014/main" id="{9F801133-7DB5-9F4B-9BEF-41A0236B5828}"/>
              </a:ext>
            </a:extLst>
          </p:cNvPr>
          <p:cNvSpPr txBox="1">
            <a:spLocks noChangeArrowheads="1"/>
          </p:cNvSpPr>
          <p:nvPr/>
        </p:nvSpPr>
        <p:spPr bwMode="auto">
          <a:xfrm>
            <a:off x="2921001" y="2362201"/>
            <a:ext cx="18549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t>OPPORTUNITES </a:t>
            </a:r>
          </a:p>
          <a:p>
            <a:pPr eaLnBrk="1" hangingPunct="1">
              <a:spcBef>
                <a:spcPct val="0"/>
              </a:spcBef>
              <a:buFontTx/>
              <a:buNone/>
            </a:pPr>
            <a:r>
              <a:rPr lang="fr-FR" altLang="fr-FR" sz="1600"/>
              <a:t>D</a:t>
            </a:r>
            <a:r>
              <a:rPr lang="ja-JP" altLang="fr-FR" sz="1600"/>
              <a:t>’</a:t>
            </a:r>
            <a:r>
              <a:rPr lang="fr-FR" altLang="ja-JP" sz="1600"/>
              <a:t>EVOLUTION </a:t>
            </a:r>
          </a:p>
          <a:p>
            <a:pPr eaLnBrk="1" hangingPunct="1">
              <a:spcBef>
                <a:spcPct val="0"/>
              </a:spcBef>
              <a:buFontTx/>
              <a:buNone/>
            </a:pPr>
            <a:endParaRPr lang="fr-FR" altLang="fr-FR" sz="1600"/>
          </a:p>
        </p:txBody>
      </p:sp>
      <p:sp>
        <p:nvSpPr>
          <p:cNvPr id="214031" name="ZoneTexte 47">
            <a:extLst>
              <a:ext uri="{FF2B5EF4-FFF2-40B4-BE49-F238E27FC236}">
                <a16:creationId xmlns:a16="http://schemas.microsoft.com/office/drawing/2014/main" id="{67D110E5-A3A1-8544-B9F8-B75F6A8F493B}"/>
              </a:ext>
            </a:extLst>
          </p:cNvPr>
          <p:cNvSpPr txBox="1">
            <a:spLocks noChangeArrowheads="1"/>
          </p:cNvSpPr>
          <p:nvPr/>
        </p:nvSpPr>
        <p:spPr bwMode="auto">
          <a:xfrm>
            <a:off x="2134199" y="4140201"/>
            <a:ext cx="1813317"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600"/>
              <a:t>CONDITIONS DE</a:t>
            </a:r>
          </a:p>
          <a:p>
            <a:pPr algn="ctr" eaLnBrk="1" hangingPunct="1">
              <a:spcBef>
                <a:spcPct val="0"/>
              </a:spcBef>
              <a:buFontTx/>
              <a:buNone/>
            </a:pPr>
            <a:r>
              <a:rPr lang="fr-FR" altLang="fr-FR" sz="1600"/>
              <a:t> TRAVAIL </a:t>
            </a:r>
          </a:p>
          <a:p>
            <a:pPr algn="ctr" eaLnBrk="1" hangingPunct="1">
              <a:spcBef>
                <a:spcPct val="0"/>
              </a:spcBef>
              <a:buFontTx/>
              <a:buNone/>
            </a:pPr>
            <a:endParaRPr lang="fr-FR" altLang="fr-FR" sz="1400"/>
          </a:p>
        </p:txBody>
      </p:sp>
      <p:sp>
        <p:nvSpPr>
          <p:cNvPr id="214032" name="ZoneTexte 48">
            <a:extLst>
              <a:ext uri="{FF2B5EF4-FFF2-40B4-BE49-F238E27FC236}">
                <a16:creationId xmlns:a16="http://schemas.microsoft.com/office/drawing/2014/main" id="{8C9233A9-8C54-5041-85DF-9E6BCCF8E148}"/>
              </a:ext>
            </a:extLst>
          </p:cNvPr>
          <p:cNvSpPr txBox="1">
            <a:spLocks noChangeArrowheads="1"/>
          </p:cNvSpPr>
          <p:nvPr/>
        </p:nvSpPr>
        <p:spPr bwMode="auto">
          <a:xfrm>
            <a:off x="7706282" y="5511801"/>
            <a:ext cx="24785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600"/>
              <a:t>DEVELOPPEMENT DES</a:t>
            </a:r>
          </a:p>
          <a:p>
            <a:pPr algn="ctr" eaLnBrk="1" hangingPunct="1">
              <a:spcBef>
                <a:spcPct val="0"/>
              </a:spcBef>
              <a:buFontTx/>
              <a:buNone/>
            </a:pPr>
            <a:r>
              <a:rPr lang="fr-FR" altLang="fr-FR" sz="1600"/>
              <a:t> COMPETENCES </a:t>
            </a:r>
          </a:p>
          <a:p>
            <a:pPr algn="ctr" eaLnBrk="1" hangingPunct="1">
              <a:spcBef>
                <a:spcPct val="0"/>
              </a:spcBef>
              <a:buFontTx/>
              <a:buNone/>
            </a:pPr>
            <a:endParaRPr lang="fr-FR" altLang="fr-FR" sz="1600"/>
          </a:p>
        </p:txBody>
      </p:sp>
      <p:sp>
        <p:nvSpPr>
          <p:cNvPr id="214033" name="ZoneTexte 49">
            <a:extLst>
              <a:ext uri="{FF2B5EF4-FFF2-40B4-BE49-F238E27FC236}">
                <a16:creationId xmlns:a16="http://schemas.microsoft.com/office/drawing/2014/main" id="{D979D8CD-FB74-1E4C-95CF-941D72212E21}"/>
              </a:ext>
            </a:extLst>
          </p:cNvPr>
          <p:cNvSpPr txBox="1">
            <a:spLocks noChangeArrowheads="1"/>
          </p:cNvSpPr>
          <p:nvPr/>
        </p:nvSpPr>
        <p:spPr bwMode="auto">
          <a:xfrm>
            <a:off x="8382001" y="4114801"/>
            <a:ext cx="17652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t>PRATIQUES DE</a:t>
            </a:r>
          </a:p>
          <a:p>
            <a:pPr eaLnBrk="1" hangingPunct="1">
              <a:spcBef>
                <a:spcPct val="0"/>
              </a:spcBef>
              <a:buFontTx/>
              <a:buNone/>
            </a:pPr>
            <a:r>
              <a:rPr lang="fr-FR" altLang="fr-FR" sz="1600"/>
              <a:t> MANAGEMENT </a:t>
            </a:r>
          </a:p>
          <a:p>
            <a:pPr eaLnBrk="1" hangingPunct="1">
              <a:spcBef>
                <a:spcPct val="0"/>
              </a:spcBef>
              <a:buFontTx/>
              <a:buNone/>
            </a:pPr>
            <a:endParaRPr lang="fr-FR" altLang="fr-FR" sz="1600"/>
          </a:p>
        </p:txBody>
      </p:sp>
      <p:sp>
        <p:nvSpPr>
          <p:cNvPr id="214034" name="ZoneTexte 50">
            <a:extLst>
              <a:ext uri="{FF2B5EF4-FFF2-40B4-BE49-F238E27FC236}">
                <a16:creationId xmlns:a16="http://schemas.microsoft.com/office/drawing/2014/main" id="{C1CC3338-1645-4A47-85D2-C1F3B1221A3A}"/>
              </a:ext>
            </a:extLst>
          </p:cNvPr>
          <p:cNvSpPr txBox="1">
            <a:spLocks noChangeArrowheads="1"/>
          </p:cNvSpPr>
          <p:nvPr/>
        </p:nvSpPr>
        <p:spPr bwMode="auto">
          <a:xfrm>
            <a:off x="8067344" y="2844801"/>
            <a:ext cx="20056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600"/>
              <a:t>RESPONSABILITE </a:t>
            </a:r>
          </a:p>
          <a:p>
            <a:pPr algn="ctr" eaLnBrk="1" hangingPunct="1">
              <a:spcBef>
                <a:spcPct val="0"/>
              </a:spcBef>
              <a:buFontTx/>
              <a:buNone/>
            </a:pPr>
            <a:r>
              <a:rPr lang="fr-FR" altLang="fr-FR" sz="1600"/>
              <a:t>CONFIEE </a:t>
            </a:r>
          </a:p>
          <a:p>
            <a:pPr algn="ctr" eaLnBrk="1" hangingPunct="1">
              <a:spcBef>
                <a:spcPct val="0"/>
              </a:spcBef>
              <a:buFontTx/>
              <a:buNone/>
            </a:pPr>
            <a:endParaRPr lang="fr-FR" altLang="fr-FR" sz="1600"/>
          </a:p>
        </p:txBody>
      </p:sp>
      <p:sp>
        <p:nvSpPr>
          <p:cNvPr id="214035" name="ZoneTexte 51">
            <a:extLst>
              <a:ext uri="{FF2B5EF4-FFF2-40B4-BE49-F238E27FC236}">
                <a16:creationId xmlns:a16="http://schemas.microsoft.com/office/drawing/2014/main" id="{797BC4A3-89A0-904C-8558-1B4372540DED}"/>
              </a:ext>
            </a:extLst>
          </p:cNvPr>
          <p:cNvSpPr txBox="1">
            <a:spLocks noChangeArrowheads="1"/>
          </p:cNvSpPr>
          <p:nvPr/>
        </p:nvSpPr>
        <p:spPr bwMode="auto">
          <a:xfrm>
            <a:off x="6934200" y="4614864"/>
            <a:ext cx="228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solidFill>
                  <a:srgbClr val="FF0000"/>
                </a:solidFill>
              </a:rPr>
              <a:t>Zone de démotivation </a:t>
            </a:r>
          </a:p>
          <a:p>
            <a:pPr eaLnBrk="1" hangingPunct="1">
              <a:spcBef>
                <a:spcPct val="0"/>
              </a:spcBef>
              <a:buFontTx/>
              <a:buNone/>
            </a:pPr>
            <a:endParaRPr lang="fr-FR" altLang="fr-FR" sz="1600">
              <a:solidFill>
                <a:srgbClr val="FF0000"/>
              </a:solidFill>
            </a:endParaRPr>
          </a:p>
        </p:txBody>
      </p:sp>
      <p:sp>
        <p:nvSpPr>
          <p:cNvPr id="214036" name="ZoneTexte 52">
            <a:extLst>
              <a:ext uri="{FF2B5EF4-FFF2-40B4-BE49-F238E27FC236}">
                <a16:creationId xmlns:a16="http://schemas.microsoft.com/office/drawing/2014/main" id="{CC149A1B-87CF-1143-8F2C-FFC520D0EC41}"/>
              </a:ext>
            </a:extLst>
          </p:cNvPr>
          <p:cNvSpPr txBox="1">
            <a:spLocks noChangeArrowheads="1"/>
          </p:cNvSpPr>
          <p:nvPr/>
        </p:nvSpPr>
        <p:spPr bwMode="auto">
          <a:xfrm>
            <a:off x="6248400" y="5148264"/>
            <a:ext cx="21916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solidFill>
                  <a:srgbClr val="FF0000"/>
                </a:solidFill>
              </a:rPr>
              <a:t>Zone de compétitivité </a:t>
            </a:r>
          </a:p>
          <a:p>
            <a:pPr eaLnBrk="1" hangingPunct="1">
              <a:spcBef>
                <a:spcPct val="0"/>
              </a:spcBef>
              <a:buFontTx/>
              <a:buNone/>
            </a:pPr>
            <a:endParaRPr lang="fr-FR" altLang="fr-FR" sz="1600">
              <a:solidFill>
                <a:srgbClr val="FF0000"/>
              </a:solidFill>
            </a:endParaRPr>
          </a:p>
        </p:txBody>
      </p:sp>
      <p:sp>
        <p:nvSpPr>
          <p:cNvPr id="214037" name="ZoneTexte 53">
            <a:extLst>
              <a:ext uri="{FF2B5EF4-FFF2-40B4-BE49-F238E27FC236}">
                <a16:creationId xmlns:a16="http://schemas.microsoft.com/office/drawing/2014/main" id="{EA18645D-1D92-7C48-B788-12BEDE9EBFFA}"/>
              </a:ext>
            </a:extLst>
          </p:cNvPr>
          <p:cNvSpPr txBox="1">
            <a:spLocks noChangeArrowheads="1"/>
          </p:cNvSpPr>
          <p:nvPr/>
        </p:nvSpPr>
        <p:spPr bwMode="auto">
          <a:xfrm>
            <a:off x="2590801" y="5334001"/>
            <a:ext cx="1630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t>RETRIBUTION </a:t>
            </a:r>
          </a:p>
          <a:p>
            <a:pPr eaLnBrk="1" hangingPunct="1">
              <a:spcBef>
                <a:spcPct val="0"/>
              </a:spcBef>
              <a:buFontTx/>
              <a:buNone/>
            </a:pPr>
            <a:endParaRPr lang="fr-FR" altLang="fr-FR" sz="1600"/>
          </a:p>
        </p:txBody>
      </p:sp>
      <p:sp>
        <p:nvSpPr>
          <p:cNvPr id="214038" name="ZoneTexte 55">
            <a:extLst>
              <a:ext uri="{FF2B5EF4-FFF2-40B4-BE49-F238E27FC236}">
                <a16:creationId xmlns:a16="http://schemas.microsoft.com/office/drawing/2014/main" id="{A1ED43B0-D839-494A-B51B-8BC70499DE8C}"/>
              </a:ext>
            </a:extLst>
          </p:cNvPr>
          <p:cNvSpPr txBox="1">
            <a:spLocks noChangeArrowheads="1"/>
          </p:cNvSpPr>
          <p:nvPr/>
        </p:nvSpPr>
        <p:spPr bwMode="auto">
          <a:xfrm>
            <a:off x="6324601" y="5715001"/>
            <a:ext cx="365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a:t>
            </a:r>
          </a:p>
        </p:txBody>
      </p:sp>
      <p:sp>
        <p:nvSpPr>
          <p:cNvPr id="214039" name="ZoneTexte 56">
            <a:extLst>
              <a:ext uri="{FF2B5EF4-FFF2-40B4-BE49-F238E27FC236}">
                <a16:creationId xmlns:a16="http://schemas.microsoft.com/office/drawing/2014/main" id="{D8424524-602E-FD49-8370-A09DA296F8AC}"/>
              </a:ext>
            </a:extLst>
          </p:cNvPr>
          <p:cNvSpPr txBox="1">
            <a:spLocks noChangeArrowheads="1"/>
          </p:cNvSpPr>
          <p:nvPr/>
        </p:nvSpPr>
        <p:spPr bwMode="auto">
          <a:xfrm>
            <a:off x="6340476" y="4876801"/>
            <a:ext cx="365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a:t>
            </a:r>
          </a:p>
        </p:txBody>
      </p:sp>
      <p:sp>
        <p:nvSpPr>
          <p:cNvPr id="214040" name="ZoneTexte 57">
            <a:extLst>
              <a:ext uri="{FF2B5EF4-FFF2-40B4-BE49-F238E27FC236}">
                <a16:creationId xmlns:a16="http://schemas.microsoft.com/office/drawing/2014/main" id="{13974862-AD60-2C46-815F-A27DBCD0AF46}"/>
              </a:ext>
            </a:extLst>
          </p:cNvPr>
          <p:cNvSpPr txBox="1">
            <a:spLocks noChangeArrowheads="1"/>
          </p:cNvSpPr>
          <p:nvPr/>
        </p:nvSpPr>
        <p:spPr bwMode="auto">
          <a:xfrm>
            <a:off x="6189664" y="3652838"/>
            <a:ext cx="2873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a:t>
            </a:r>
          </a:p>
        </p:txBody>
      </p:sp>
      <p:sp>
        <p:nvSpPr>
          <p:cNvPr id="214041" name="ZoneTexte 58">
            <a:extLst>
              <a:ext uri="{FF2B5EF4-FFF2-40B4-BE49-F238E27FC236}">
                <a16:creationId xmlns:a16="http://schemas.microsoft.com/office/drawing/2014/main" id="{8E9988DF-EBFA-5847-99FE-7805F4C81BB3}"/>
              </a:ext>
            </a:extLst>
          </p:cNvPr>
          <p:cNvSpPr txBox="1">
            <a:spLocks noChangeArrowheads="1"/>
          </p:cNvSpPr>
          <p:nvPr/>
        </p:nvSpPr>
        <p:spPr bwMode="auto">
          <a:xfrm>
            <a:off x="6934200" y="6096001"/>
            <a:ext cx="23230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solidFill>
                  <a:srgbClr val="008000"/>
                </a:solidFill>
              </a:rPr>
              <a:t>Zone de différenciation </a:t>
            </a:r>
          </a:p>
          <a:p>
            <a:pPr eaLnBrk="1" hangingPunct="1">
              <a:spcBef>
                <a:spcPct val="0"/>
              </a:spcBef>
              <a:buFontTx/>
              <a:buNone/>
            </a:pPr>
            <a:endParaRPr lang="fr-FR" altLang="fr-FR" sz="1600">
              <a:solidFill>
                <a:srgbClr val="008000"/>
              </a:solidFill>
            </a:endParaRPr>
          </a:p>
        </p:txBody>
      </p:sp>
      <p:cxnSp>
        <p:nvCxnSpPr>
          <p:cNvPr id="214042" name="Connecteur droit 27">
            <a:extLst>
              <a:ext uri="{FF2B5EF4-FFF2-40B4-BE49-F238E27FC236}">
                <a16:creationId xmlns:a16="http://schemas.microsoft.com/office/drawing/2014/main" id="{B32FDF61-6980-4147-85F5-D96C49F0FAD3}"/>
              </a:ext>
            </a:extLst>
          </p:cNvPr>
          <p:cNvCxnSpPr>
            <a:cxnSpLocks noChangeShapeType="1"/>
          </p:cNvCxnSpPr>
          <p:nvPr/>
        </p:nvCxnSpPr>
        <p:spPr bwMode="auto">
          <a:xfrm>
            <a:off x="4572000" y="3048000"/>
            <a:ext cx="1524000" cy="152400"/>
          </a:xfrm>
          <a:prstGeom prst="line">
            <a:avLst/>
          </a:prstGeom>
          <a:noFill/>
          <a:ln w="38100">
            <a:solidFill>
              <a:srgbClr val="000090"/>
            </a:solidFill>
            <a:round/>
            <a:headEnd/>
            <a:tailEnd/>
          </a:ln>
          <a:extLst>
            <a:ext uri="{909E8E84-426E-40DD-AFC4-6F175D3DCCD1}">
              <a14:hiddenFill xmlns:a14="http://schemas.microsoft.com/office/drawing/2010/main">
                <a:noFill/>
              </a14:hiddenFill>
            </a:ext>
          </a:extLst>
        </p:spPr>
      </p:cxnSp>
      <p:cxnSp>
        <p:nvCxnSpPr>
          <p:cNvPr id="214043" name="Connecteur droit 29">
            <a:extLst>
              <a:ext uri="{FF2B5EF4-FFF2-40B4-BE49-F238E27FC236}">
                <a16:creationId xmlns:a16="http://schemas.microsoft.com/office/drawing/2014/main" id="{4B79F337-8B76-D04E-ABF3-2B96868CB823}"/>
              </a:ext>
            </a:extLst>
          </p:cNvPr>
          <p:cNvCxnSpPr>
            <a:cxnSpLocks noChangeShapeType="1"/>
          </p:cNvCxnSpPr>
          <p:nvPr/>
        </p:nvCxnSpPr>
        <p:spPr bwMode="auto">
          <a:xfrm>
            <a:off x="6096000" y="3200400"/>
            <a:ext cx="1143000" cy="304800"/>
          </a:xfrm>
          <a:prstGeom prst="line">
            <a:avLst/>
          </a:prstGeom>
          <a:noFill/>
          <a:ln w="38100">
            <a:solidFill>
              <a:srgbClr val="000090"/>
            </a:solidFill>
            <a:round/>
            <a:headEnd/>
            <a:tailEnd/>
          </a:ln>
          <a:extLst>
            <a:ext uri="{909E8E84-426E-40DD-AFC4-6F175D3DCCD1}">
              <a14:hiddenFill xmlns:a14="http://schemas.microsoft.com/office/drawing/2010/main">
                <a:noFill/>
              </a14:hiddenFill>
            </a:ext>
          </a:extLst>
        </p:spPr>
      </p:cxnSp>
      <p:cxnSp>
        <p:nvCxnSpPr>
          <p:cNvPr id="214044" name="Connecteur droit 31">
            <a:extLst>
              <a:ext uri="{FF2B5EF4-FFF2-40B4-BE49-F238E27FC236}">
                <a16:creationId xmlns:a16="http://schemas.microsoft.com/office/drawing/2014/main" id="{8BD5272B-E72C-7E47-AB64-5CA0E059BE27}"/>
              </a:ext>
            </a:extLst>
          </p:cNvPr>
          <p:cNvCxnSpPr>
            <a:cxnSpLocks noChangeShapeType="1"/>
          </p:cNvCxnSpPr>
          <p:nvPr/>
        </p:nvCxnSpPr>
        <p:spPr bwMode="auto">
          <a:xfrm rot="16200000" flipH="1">
            <a:off x="6934200" y="3810000"/>
            <a:ext cx="762000" cy="152400"/>
          </a:xfrm>
          <a:prstGeom prst="line">
            <a:avLst/>
          </a:prstGeom>
          <a:noFill/>
          <a:ln w="38100">
            <a:solidFill>
              <a:srgbClr val="000090"/>
            </a:solidFill>
            <a:round/>
            <a:headEnd/>
            <a:tailEnd/>
          </a:ln>
          <a:extLst>
            <a:ext uri="{909E8E84-426E-40DD-AFC4-6F175D3DCCD1}">
              <a14:hiddenFill xmlns:a14="http://schemas.microsoft.com/office/drawing/2010/main">
                <a:noFill/>
              </a14:hiddenFill>
            </a:ext>
          </a:extLst>
        </p:spPr>
      </p:cxnSp>
      <p:cxnSp>
        <p:nvCxnSpPr>
          <p:cNvPr id="214045" name="Connecteur droit 33">
            <a:extLst>
              <a:ext uri="{FF2B5EF4-FFF2-40B4-BE49-F238E27FC236}">
                <a16:creationId xmlns:a16="http://schemas.microsoft.com/office/drawing/2014/main" id="{8B8F1FE3-7D31-9B44-BDC1-624819A9EBC8}"/>
              </a:ext>
            </a:extLst>
          </p:cNvPr>
          <p:cNvCxnSpPr>
            <a:cxnSpLocks noChangeShapeType="1"/>
          </p:cNvCxnSpPr>
          <p:nvPr/>
        </p:nvCxnSpPr>
        <p:spPr bwMode="auto">
          <a:xfrm rot="16200000" flipH="1">
            <a:off x="6858000" y="4800600"/>
            <a:ext cx="1295400" cy="228600"/>
          </a:xfrm>
          <a:prstGeom prst="line">
            <a:avLst/>
          </a:prstGeom>
          <a:noFill/>
          <a:ln w="38100">
            <a:solidFill>
              <a:srgbClr val="000090"/>
            </a:solidFill>
            <a:round/>
            <a:headEnd/>
            <a:tailEnd/>
          </a:ln>
          <a:extLst>
            <a:ext uri="{909E8E84-426E-40DD-AFC4-6F175D3DCCD1}">
              <a14:hiddenFill xmlns:a14="http://schemas.microsoft.com/office/drawing/2010/main">
                <a:noFill/>
              </a14:hiddenFill>
            </a:ext>
          </a:extLst>
        </p:spPr>
      </p:cxnSp>
      <p:cxnSp>
        <p:nvCxnSpPr>
          <p:cNvPr id="214046" name="Connecteur droit 39">
            <a:extLst>
              <a:ext uri="{FF2B5EF4-FFF2-40B4-BE49-F238E27FC236}">
                <a16:creationId xmlns:a16="http://schemas.microsoft.com/office/drawing/2014/main" id="{BF3FAB01-F4A8-EF4E-B71E-2274C18E61F2}"/>
              </a:ext>
            </a:extLst>
          </p:cNvPr>
          <p:cNvCxnSpPr>
            <a:cxnSpLocks noChangeShapeType="1"/>
          </p:cNvCxnSpPr>
          <p:nvPr/>
        </p:nvCxnSpPr>
        <p:spPr bwMode="auto">
          <a:xfrm rot="10800000">
            <a:off x="6096000" y="5334000"/>
            <a:ext cx="1524000" cy="228600"/>
          </a:xfrm>
          <a:prstGeom prst="line">
            <a:avLst/>
          </a:prstGeom>
          <a:noFill/>
          <a:ln w="38100">
            <a:solidFill>
              <a:srgbClr val="000090"/>
            </a:solidFill>
            <a:round/>
            <a:headEnd/>
            <a:tailEnd/>
          </a:ln>
          <a:extLst>
            <a:ext uri="{909E8E84-426E-40DD-AFC4-6F175D3DCCD1}">
              <a14:hiddenFill xmlns:a14="http://schemas.microsoft.com/office/drawing/2010/main">
                <a:noFill/>
              </a14:hiddenFill>
            </a:ext>
          </a:extLst>
        </p:spPr>
      </p:cxnSp>
      <p:cxnSp>
        <p:nvCxnSpPr>
          <p:cNvPr id="214047" name="Connecteur droit 41">
            <a:extLst>
              <a:ext uri="{FF2B5EF4-FFF2-40B4-BE49-F238E27FC236}">
                <a16:creationId xmlns:a16="http://schemas.microsoft.com/office/drawing/2014/main" id="{AFF12305-3A15-CE4F-BE20-CB30706979B6}"/>
              </a:ext>
            </a:extLst>
          </p:cNvPr>
          <p:cNvCxnSpPr>
            <a:cxnSpLocks noChangeShapeType="1"/>
          </p:cNvCxnSpPr>
          <p:nvPr/>
        </p:nvCxnSpPr>
        <p:spPr bwMode="auto">
          <a:xfrm rot="10800000">
            <a:off x="5181600" y="4876800"/>
            <a:ext cx="914400" cy="457200"/>
          </a:xfrm>
          <a:prstGeom prst="line">
            <a:avLst/>
          </a:prstGeom>
          <a:noFill/>
          <a:ln w="38100">
            <a:solidFill>
              <a:srgbClr val="000090"/>
            </a:solidFill>
            <a:round/>
            <a:headEnd/>
            <a:tailEnd/>
          </a:ln>
          <a:extLst>
            <a:ext uri="{909E8E84-426E-40DD-AFC4-6F175D3DCCD1}">
              <a14:hiddenFill xmlns:a14="http://schemas.microsoft.com/office/drawing/2010/main">
                <a:noFill/>
              </a14:hiddenFill>
            </a:ext>
          </a:extLst>
        </p:spPr>
      </p:cxnSp>
      <p:cxnSp>
        <p:nvCxnSpPr>
          <p:cNvPr id="214048" name="Connecteur droit 43">
            <a:extLst>
              <a:ext uri="{FF2B5EF4-FFF2-40B4-BE49-F238E27FC236}">
                <a16:creationId xmlns:a16="http://schemas.microsoft.com/office/drawing/2014/main" id="{3F2607BE-D50E-AF4D-A48D-D5F3FE8B2FE8}"/>
              </a:ext>
            </a:extLst>
          </p:cNvPr>
          <p:cNvCxnSpPr>
            <a:cxnSpLocks noChangeShapeType="1"/>
          </p:cNvCxnSpPr>
          <p:nvPr/>
        </p:nvCxnSpPr>
        <p:spPr bwMode="auto">
          <a:xfrm rot="16200000" flipV="1">
            <a:off x="4686300" y="4381500"/>
            <a:ext cx="609600" cy="381000"/>
          </a:xfrm>
          <a:prstGeom prst="line">
            <a:avLst/>
          </a:prstGeom>
          <a:noFill/>
          <a:ln w="38100">
            <a:solidFill>
              <a:srgbClr val="000090"/>
            </a:solidFill>
            <a:round/>
            <a:headEnd/>
            <a:tailEnd/>
          </a:ln>
          <a:extLst>
            <a:ext uri="{909E8E84-426E-40DD-AFC4-6F175D3DCCD1}">
              <a14:hiddenFill xmlns:a14="http://schemas.microsoft.com/office/drawing/2010/main">
                <a:noFill/>
              </a14:hiddenFill>
            </a:ext>
          </a:extLst>
        </p:spPr>
      </p:cxnSp>
      <p:cxnSp>
        <p:nvCxnSpPr>
          <p:cNvPr id="214049" name="Connecteur droit 61">
            <a:extLst>
              <a:ext uri="{FF2B5EF4-FFF2-40B4-BE49-F238E27FC236}">
                <a16:creationId xmlns:a16="http://schemas.microsoft.com/office/drawing/2014/main" id="{E38AC27E-7FAF-4B49-9D57-8DE07B23E58A}"/>
              </a:ext>
            </a:extLst>
          </p:cNvPr>
          <p:cNvCxnSpPr>
            <a:cxnSpLocks noChangeShapeType="1"/>
          </p:cNvCxnSpPr>
          <p:nvPr/>
        </p:nvCxnSpPr>
        <p:spPr bwMode="auto">
          <a:xfrm rot="16200000" flipV="1">
            <a:off x="4076700" y="3543300"/>
            <a:ext cx="1219200" cy="228600"/>
          </a:xfrm>
          <a:prstGeom prst="line">
            <a:avLst/>
          </a:prstGeom>
          <a:noFill/>
          <a:ln w="38100">
            <a:solidFill>
              <a:srgbClr val="000090"/>
            </a:solidFill>
            <a:round/>
            <a:headEnd/>
            <a:tailEnd/>
          </a:ln>
          <a:extLst>
            <a:ext uri="{909E8E84-426E-40DD-AFC4-6F175D3DCCD1}">
              <a14:hiddenFill xmlns:a14="http://schemas.microsoft.com/office/drawing/2010/main">
                <a:noFill/>
              </a14:hiddenFill>
            </a:ext>
          </a:extLst>
        </p:spPr>
      </p:cxnSp>
      <p:pic>
        <p:nvPicPr>
          <p:cNvPr id="214050" name="Image 73">
            <a:extLst>
              <a:ext uri="{FF2B5EF4-FFF2-40B4-BE49-F238E27FC236}">
                <a16:creationId xmlns:a16="http://schemas.microsoft.com/office/drawing/2014/main" id="{388CDFF9-E748-2940-90DF-DB28AC09A4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53388" y="1498600"/>
            <a:ext cx="1700212"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e la date 1">
            <a:extLst>
              <a:ext uri="{FF2B5EF4-FFF2-40B4-BE49-F238E27FC236}">
                <a16:creationId xmlns:a16="http://schemas.microsoft.com/office/drawing/2014/main" id="{A25ED2FD-19EE-0E4D-B451-01E9DF3600A8}"/>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40FBD85C-5C22-B444-BEC9-66C80AF46FEF}"/>
              </a:ext>
            </a:extLst>
          </p:cNvPr>
          <p:cNvSpPr>
            <a:spLocks noGrp="1"/>
          </p:cNvSpPr>
          <p:nvPr>
            <p:ph type="sldNum" sz="quarter" idx="12"/>
          </p:nvPr>
        </p:nvSpPr>
        <p:spPr/>
        <p:txBody>
          <a:bodyPr/>
          <a:lstStyle/>
          <a:p>
            <a:fld id="{6D1A6996-9A38-354D-9398-FBE9F4077E8B}" type="slidenum">
              <a:rPr lang="fr-FR" smtClean="0"/>
              <a:t>216</a:t>
            </a:fld>
            <a:endParaRPr lang="fr-FR"/>
          </a:p>
        </p:txBody>
      </p:sp>
    </p:spTree>
    <p:extLst>
      <p:ext uri="{BB962C8B-B14F-4D97-AF65-F5344CB8AC3E}">
        <p14:creationId xmlns:p14="http://schemas.microsoft.com/office/powerpoint/2010/main" val="247040063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Espace réservé du contenu 2">
            <a:extLst>
              <a:ext uri="{FF2B5EF4-FFF2-40B4-BE49-F238E27FC236}">
                <a16:creationId xmlns:a16="http://schemas.microsoft.com/office/drawing/2014/main" id="{0270F2B3-B650-B949-80A5-F1F2B5A241BB}"/>
              </a:ext>
            </a:extLst>
          </p:cNvPr>
          <p:cNvSpPr>
            <a:spLocks noGrp="1" noChangeArrowheads="1"/>
          </p:cNvSpPr>
          <p:nvPr>
            <p:ph idx="1"/>
          </p:nvPr>
        </p:nvSpPr>
        <p:spPr>
          <a:xfrm>
            <a:off x="1981200" y="1219200"/>
            <a:ext cx="8229600" cy="1143000"/>
          </a:xfrm>
        </p:spPr>
        <p:txBody>
          <a:bodyPr/>
          <a:lstStyle/>
          <a:p>
            <a:pPr algn="ctr">
              <a:buFontTx/>
              <a:buNone/>
            </a:pPr>
            <a:r>
              <a:rPr lang="fr-FR" altLang="fr-FR" b="1" dirty="0">
                <a:ea typeface="ＭＳ Ｐゴシック" panose="020B0600070205080204" pitchFamily="34" charset="-128"/>
              </a:rPr>
              <a:t>Les caractéristiques de l'</a:t>
            </a:r>
            <a:r>
              <a:rPr lang="fr-FR" altLang="ja-JP" b="1" dirty="0" err="1">
                <a:ea typeface="ＭＳ Ｐゴシック" panose="020B0600070205080204" pitchFamily="34" charset="-128"/>
              </a:rPr>
              <a:t>identite</a:t>
            </a:r>
            <a:r>
              <a:rPr lang="fr-FR" altLang="ja-JP" b="1" dirty="0">
                <a:ea typeface="ＭＳ Ｐゴシック" panose="020B0600070205080204" pitchFamily="34" charset="-128"/>
              </a:rPr>
              <a:t>́ employeur</a:t>
            </a:r>
          </a:p>
          <a:p>
            <a:pPr algn="ctr">
              <a:buFontTx/>
              <a:buNone/>
            </a:pPr>
            <a:r>
              <a:rPr lang="fr-FR" altLang="fr-FR" dirty="0">
                <a:ea typeface="ＭＳ Ｐゴシック" panose="020B0600070205080204" pitchFamily="34" charset="-128"/>
              </a:rPr>
              <a:t>Quelques exemples</a:t>
            </a:r>
          </a:p>
        </p:txBody>
      </p:sp>
      <p:sp>
        <p:nvSpPr>
          <p:cNvPr id="215042" name="Titre 1">
            <a:extLst>
              <a:ext uri="{FF2B5EF4-FFF2-40B4-BE49-F238E27FC236}">
                <a16:creationId xmlns:a16="http://schemas.microsoft.com/office/drawing/2014/main" id="{326E6134-C173-B340-96C1-4E387B1EF4C7}"/>
              </a:ext>
            </a:extLst>
          </p:cNvPr>
          <p:cNvSpPr>
            <a:spLocks noGrp="1" noChangeArrowheads="1"/>
          </p:cNvSpPr>
          <p:nvPr>
            <p:ph type="title"/>
          </p:nvPr>
        </p:nvSpPr>
        <p:spPr>
          <a:xfrm>
            <a:off x="838200" y="365125"/>
            <a:ext cx="10515600" cy="701675"/>
          </a:xfrm>
        </p:spPr>
        <p:txBody>
          <a:bodyPr/>
          <a:lstStyle/>
          <a:p>
            <a:r>
              <a:rPr lang="fr-FR" altLang="fr-FR" sz="4000" b="1" baseline="30000" dirty="0">
                <a:ea typeface="ＭＳ Ｐゴシック" panose="020B0600070205080204" pitchFamily="34" charset="-128"/>
              </a:rPr>
              <a:t>Construire une identité cohérente avec la stratégie</a:t>
            </a:r>
            <a:endParaRPr lang="fr-FR" altLang="fr-FR" sz="4000" b="1" dirty="0">
              <a:ea typeface="ＭＳ Ｐゴシック" panose="020B0600070205080204" pitchFamily="34" charset="-128"/>
            </a:endParaRPr>
          </a:p>
        </p:txBody>
      </p:sp>
      <p:sp>
        <p:nvSpPr>
          <p:cNvPr id="120838" name="ZoneTexte 10">
            <a:extLst>
              <a:ext uri="{FF2B5EF4-FFF2-40B4-BE49-F238E27FC236}">
                <a16:creationId xmlns:a16="http://schemas.microsoft.com/office/drawing/2014/main" id="{82D11814-F5C5-CA42-A745-F07E46009C40}"/>
              </a:ext>
            </a:extLst>
          </p:cNvPr>
          <p:cNvSpPr txBox="1">
            <a:spLocks noChangeArrowheads="1"/>
          </p:cNvSpPr>
          <p:nvPr/>
        </p:nvSpPr>
        <p:spPr bwMode="auto">
          <a:xfrm>
            <a:off x="2057401" y="6019800"/>
            <a:ext cx="75456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000"/>
              <a:t>Décathlon, différenciant sur le développement des compétences </a:t>
            </a:r>
          </a:p>
        </p:txBody>
      </p:sp>
      <p:grpSp>
        <p:nvGrpSpPr>
          <p:cNvPr id="2" name="Group 9">
            <a:extLst>
              <a:ext uri="{FF2B5EF4-FFF2-40B4-BE49-F238E27FC236}">
                <a16:creationId xmlns:a16="http://schemas.microsoft.com/office/drawing/2014/main" id="{05FBCCAA-4B96-064A-8B19-34750E38B3E9}"/>
              </a:ext>
            </a:extLst>
          </p:cNvPr>
          <p:cNvGrpSpPr>
            <a:grpSpLocks/>
          </p:cNvGrpSpPr>
          <p:nvPr/>
        </p:nvGrpSpPr>
        <p:grpSpPr bwMode="auto">
          <a:xfrm>
            <a:off x="1981200" y="2362200"/>
            <a:ext cx="8229600" cy="3429000"/>
            <a:chOff x="288" y="1488"/>
            <a:chExt cx="5184" cy="2160"/>
          </a:xfrm>
        </p:grpSpPr>
        <p:pic>
          <p:nvPicPr>
            <p:cNvPr id="215045" name="Image 9">
              <a:extLst>
                <a:ext uri="{FF2B5EF4-FFF2-40B4-BE49-F238E27FC236}">
                  <a16:creationId xmlns:a16="http://schemas.microsoft.com/office/drawing/2014/main" id="{ACC05FCD-64C5-234B-A0FF-DD8445F2BF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 y="1488"/>
              <a:ext cx="3442"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6" name="Bulle ronde 13">
              <a:extLst>
                <a:ext uri="{FF2B5EF4-FFF2-40B4-BE49-F238E27FC236}">
                  <a16:creationId xmlns:a16="http://schemas.microsoft.com/office/drawing/2014/main" id="{608689D7-810E-D044-ADE1-B09519221248}"/>
                </a:ext>
              </a:extLst>
            </p:cNvPr>
            <p:cNvSpPr>
              <a:spLocks noChangeArrowheads="1"/>
            </p:cNvSpPr>
            <p:nvPr/>
          </p:nvSpPr>
          <p:spPr bwMode="auto">
            <a:xfrm rot="521248">
              <a:off x="3600" y="1978"/>
              <a:ext cx="1872" cy="1296"/>
            </a:xfrm>
            <a:prstGeom prst="wedgeEllipseCallout">
              <a:avLst>
                <a:gd name="adj1" fmla="val -176153"/>
                <a:gd name="adj2" fmla="val -4056"/>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400"/>
                <a:t>Décathlon, c</a:t>
              </a:r>
              <a:r>
                <a:rPr lang="ja-JP" altLang="fr-FR" sz="1400"/>
                <a:t>’</a:t>
              </a:r>
              <a:r>
                <a:rPr lang="fr-FR" altLang="ja-JP" sz="1400"/>
                <a:t>est génial. J</a:t>
              </a:r>
              <a:r>
                <a:rPr lang="ja-JP" altLang="fr-FR" sz="1400"/>
                <a:t>’</a:t>
              </a:r>
              <a:r>
                <a:rPr lang="fr-FR" altLang="ja-JP" sz="1400"/>
                <a:t>apprends tout les jours. Surtout avec mon responsable de rayon. </a:t>
              </a:r>
            </a:p>
            <a:p>
              <a:pPr eaLnBrk="1" hangingPunct="1">
                <a:spcBef>
                  <a:spcPct val="0"/>
                </a:spcBef>
                <a:buFontTx/>
                <a:buNone/>
              </a:pPr>
              <a:endParaRPr lang="fr-FR" altLang="fr-FR" sz="1400"/>
            </a:p>
          </p:txBody>
        </p:sp>
      </p:grpSp>
      <p:sp>
        <p:nvSpPr>
          <p:cNvPr id="3" name="Espace réservé de la date 2">
            <a:extLst>
              <a:ext uri="{FF2B5EF4-FFF2-40B4-BE49-F238E27FC236}">
                <a16:creationId xmlns:a16="http://schemas.microsoft.com/office/drawing/2014/main" id="{CF7A4FCF-72E3-3D48-947F-81C2D9DA816D}"/>
              </a:ext>
            </a:extLst>
          </p:cNvPr>
          <p:cNvSpPr>
            <a:spLocks noGrp="1"/>
          </p:cNvSpPr>
          <p:nvPr>
            <p:ph type="dt" sz="half" idx="10"/>
          </p:nvPr>
        </p:nvSpPr>
        <p:spPr/>
        <p:txBody>
          <a:bodyPr/>
          <a:lstStyle/>
          <a:p>
            <a:r>
              <a:rPr lang="fr-FR"/>
              <a:t>Cours G.Zara version 2020-2021</a:t>
            </a:r>
          </a:p>
        </p:txBody>
      </p:sp>
      <p:sp>
        <p:nvSpPr>
          <p:cNvPr id="4" name="Espace réservé du numéro de diapositive 3">
            <a:extLst>
              <a:ext uri="{FF2B5EF4-FFF2-40B4-BE49-F238E27FC236}">
                <a16:creationId xmlns:a16="http://schemas.microsoft.com/office/drawing/2014/main" id="{F4993FA3-B2BF-D24A-821E-267BDF6C18E3}"/>
              </a:ext>
            </a:extLst>
          </p:cNvPr>
          <p:cNvSpPr>
            <a:spLocks noGrp="1"/>
          </p:cNvSpPr>
          <p:nvPr>
            <p:ph type="sldNum" sz="quarter" idx="12"/>
          </p:nvPr>
        </p:nvSpPr>
        <p:spPr/>
        <p:txBody>
          <a:bodyPr/>
          <a:lstStyle/>
          <a:p>
            <a:fld id="{6D1A6996-9A38-354D-9398-FBE9F4077E8B}" type="slidenum">
              <a:rPr lang="fr-FR" smtClean="0"/>
              <a:t>217</a:t>
            </a:fld>
            <a:endParaRPr lang="fr-FR"/>
          </a:p>
        </p:txBody>
      </p:sp>
    </p:spTree>
    <p:extLst>
      <p:ext uri="{BB962C8B-B14F-4D97-AF65-F5344CB8AC3E}">
        <p14:creationId xmlns:p14="http://schemas.microsoft.com/office/powerpoint/2010/main" val="448482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8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8" grpId="0"/>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Titre 1">
            <a:extLst>
              <a:ext uri="{FF2B5EF4-FFF2-40B4-BE49-F238E27FC236}">
                <a16:creationId xmlns:a16="http://schemas.microsoft.com/office/drawing/2014/main" id="{D7F274A4-FE5E-8241-824D-4CE760CC685B}"/>
              </a:ext>
            </a:extLst>
          </p:cNvPr>
          <p:cNvSpPr>
            <a:spLocks noGrp="1" noChangeArrowheads="1"/>
          </p:cNvSpPr>
          <p:nvPr>
            <p:ph type="title"/>
          </p:nvPr>
        </p:nvSpPr>
        <p:spPr>
          <a:xfrm>
            <a:off x="815975" y="153621"/>
            <a:ext cx="10515600" cy="1325563"/>
          </a:xfrm>
        </p:spPr>
        <p:txBody>
          <a:bodyPr/>
          <a:lstStyle/>
          <a:p>
            <a:r>
              <a:rPr lang="fr-FR" altLang="fr-FR" sz="4000" b="1" baseline="30000" dirty="0">
                <a:ea typeface="ＭＳ Ｐゴシック" panose="020B0600070205080204" pitchFamily="34" charset="-128"/>
              </a:rPr>
              <a:t>Construire une identité employeur cohérente avec la stratégie</a:t>
            </a:r>
            <a:endParaRPr lang="fr-FR" altLang="fr-FR" sz="4000" b="1" dirty="0">
              <a:ea typeface="ＭＳ Ｐゴシック" panose="020B0600070205080204" pitchFamily="34" charset="-128"/>
            </a:endParaRPr>
          </a:p>
        </p:txBody>
      </p:sp>
      <p:sp>
        <p:nvSpPr>
          <p:cNvPr id="216066" name="Espace réservé du contenu 2">
            <a:extLst>
              <a:ext uri="{FF2B5EF4-FFF2-40B4-BE49-F238E27FC236}">
                <a16:creationId xmlns:a16="http://schemas.microsoft.com/office/drawing/2014/main" id="{E7EA8CF3-D433-6E43-9AD5-DCDCCB2DC420}"/>
              </a:ext>
            </a:extLst>
          </p:cNvPr>
          <p:cNvSpPr>
            <a:spLocks noGrp="1" noChangeArrowheads="1"/>
          </p:cNvSpPr>
          <p:nvPr>
            <p:ph idx="1"/>
          </p:nvPr>
        </p:nvSpPr>
        <p:spPr>
          <a:xfrm>
            <a:off x="1981200" y="990600"/>
            <a:ext cx="8229600" cy="609600"/>
          </a:xfrm>
        </p:spPr>
        <p:txBody>
          <a:bodyPr/>
          <a:lstStyle/>
          <a:p>
            <a:pPr algn="ctr">
              <a:buFontTx/>
              <a:buNone/>
            </a:pPr>
            <a:r>
              <a:rPr lang="fr-FR" altLang="fr-FR" sz="2400" b="1" dirty="0">
                <a:ea typeface="ＭＳ Ｐゴシック" panose="020B0600070205080204" pitchFamily="34" charset="-128"/>
              </a:rPr>
              <a:t>Qu'</a:t>
            </a:r>
            <a:r>
              <a:rPr lang="fr-FR" altLang="ja-JP" sz="2400" b="1" dirty="0">
                <a:ea typeface="ＭＳ Ｐゴシック" panose="020B0600070205080204" pitchFamily="34" charset="-128"/>
              </a:rPr>
              <a:t>est-ce que l'</a:t>
            </a:r>
            <a:r>
              <a:rPr lang="fr-FR" altLang="ja-JP" sz="2400" b="1" dirty="0" err="1">
                <a:ea typeface="ＭＳ Ｐゴシック" panose="020B0600070205080204" pitchFamily="34" charset="-128"/>
              </a:rPr>
              <a:t>identite</a:t>
            </a:r>
            <a:r>
              <a:rPr lang="fr-FR" altLang="ja-JP" sz="2400" b="1" dirty="0">
                <a:ea typeface="ＭＳ Ｐゴシック" panose="020B0600070205080204" pitchFamily="34" charset="-128"/>
              </a:rPr>
              <a:t>́ employeur d'une entreprise ? </a:t>
            </a:r>
          </a:p>
          <a:p>
            <a:pPr>
              <a:buFontTx/>
              <a:buNone/>
            </a:pPr>
            <a:endParaRPr lang="fr-FR" altLang="fr-FR" sz="2400" b="1" dirty="0">
              <a:ea typeface="ＭＳ Ｐゴシック" panose="020B0600070205080204" pitchFamily="34" charset="-128"/>
            </a:endParaRPr>
          </a:p>
        </p:txBody>
      </p:sp>
      <p:sp>
        <p:nvSpPr>
          <p:cNvPr id="11" name="Ellipse 10">
            <a:extLst>
              <a:ext uri="{FF2B5EF4-FFF2-40B4-BE49-F238E27FC236}">
                <a16:creationId xmlns:a16="http://schemas.microsoft.com/office/drawing/2014/main" id="{7F19534A-C430-8947-B909-D8105A2B6D33}"/>
              </a:ext>
            </a:extLst>
          </p:cNvPr>
          <p:cNvSpPr/>
          <p:nvPr/>
        </p:nvSpPr>
        <p:spPr bwMode="auto">
          <a:xfrm>
            <a:off x="3962400" y="2209800"/>
            <a:ext cx="4267200" cy="4114800"/>
          </a:xfrm>
          <a:prstGeom prst="ellipse">
            <a:avLst/>
          </a:prstGeom>
          <a:solidFill>
            <a:srgbClr val="008000"/>
          </a:solidFill>
          <a:ln w="9525" cap="flat" cmpd="sng" algn="ctr">
            <a:gradFill flip="none" rotWithShape="1">
              <a:gsLst>
                <a:gs pos="52000">
                  <a:srgbClr val="008000"/>
                </a:gs>
                <a:gs pos="100000">
                  <a:srgbClr val="FFFFFF"/>
                </a:gs>
              </a:gsLst>
              <a:lin ang="0" scaled="1"/>
              <a:tileRect/>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defRPr/>
            </a:pPr>
            <a:endParaRPr lang="fr-FR" sz="1800"/>
          </a:p>
        </p:txBody>
      </p:sp>
      <p:sp>
        <p:nvSpPr>
          <p:cNvPr id="216070" name="Ellipse 11">
            <a:extLst>
              <a:ext uri="{FF2B5EF4-FFF2-40B4-BE49-F238E27FC236}">
                <a16:creationId xmlns:a16="http://schemas.microsoft.com/office/drawing/2014/main" id="{BFDD26D3-B28C-C64D-89A6-8E8B5531781D}"/>
              </a:ext>
            </a:extLst>
          </p:cNvPr>
          <p:cNvSpPr>
            <a:spLocks noChangeArrowheads="1"/>
          </p:cNvSpPr>
          <p:nvPr/>
        </p:nvSpPr>
        <p:spPr bwMode="auto">
          <a:xfrm>
            <a:off x="4648200" y="2895600"/>
            <a:ext cx="2895600" cy="2819400"/>
          </a:xfrm>
          <a:prstGeom prst="ellipse">
            <a:avLst/>
          </a:prstGeom>
          <a:solidFill>
            <a:srgbClr val="FFFF66">
              <a:alpha val="78038"/>
            </a:srgbClr>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
        <p:nvSpPr>
          <p:cNvPr id="216071" name="Ellipse 12">
            <a:extLst>
              <a:ext uri="{FF2B5EF4-FFF2-40B4-BE49-F238E27FC236}">
                <a16:creationId xmlns:a16="http://schemas.microsoft.com/office/drawing/2014/main" id="{CAB1F6EE-7BF4-9445-9E4D-A73E6A8FB494}"/>
              </a:ext>
            </a:extLst>
          </p:cNvPr>
          <p:cNvSpPr>
            <a:spLocks noChangeArrowheads="1"/>
          </p:cNvSpPr>
          <p:nvPr/>
        </p:nvSpPr>
        <p:spPr bwMode="auto">
          <a:xfrm>
            <a:off x="5257800" y="3505200"/>
            <a:ext cx="1600200" cy="1524000"/>
          </a:xfrm>
          <a:prstGeom prst="ellipse">
            <a:avLst/>
          </a:prstGeom>
          <a:solidFill>
            <a:srgbClr val="FF0000"/>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cxnSp>
        <p:nvCxnSpPr>
          <p:cNvPr id="216072" name="Connecteur droit avec flèche 15">
            <a:extLst>
              <a:ext uri="{FF2B5EF4-FFF2-40B4-BE49-F238E27FC236}">
                <a16:creationId xmlns:a16="http://schemas.microsoft.com/office/drawing/2014/main" id="{DFBACCD0-327E-5848-BD81-2FE114A8B556}"/>
              </a:ext>
            </a:extLst>
          </p:cNvPr>
          <p:cNvCxnSpPr>
            <a:cxnSpLocks noChangeShapeType="1"/>
          </p:cNvCxnSpPr>
          <p:nvPr/>
        </p:nvCxnSpPr>
        <p:spPr bwMode="auto">
          <a:xfrm rot="10800000" flipH="1">
            <a:off x="3962400" y="4267200"/>
            <a:ext cx="4267200" cy="1588"/>
          </a:xfrm>
          <a:prstGeom prst="straightConnector1">
            <a:avLst/>
          </a:prstGeom>
          <a:noFill/>
          <a:ln w="3810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216073" name="Connecteur droit avec flèche 16">
            <a:extLst>
              <a:ext uri="{FF2B5EF4-FFF2-40B4-BE49-F238E27FC236}">
                <a16:creationId xmlns:a16="http://schemas.microsoft.com/office/drawing/2014/main" id="{3C48AEA0-2D2E-264B-8AEA-0D02A142F6F3}"/>
              </a:ext>
            </a:extLst>
          </p:cNvPr>
          <p:cNvCxnSpPr>
            <a:cxnSpLocks noChangeShapeType="1"/>
          </p:cNvCxnSpPr>
          <p:nvPr/>
        </p:nvCxnSpPr>
        <p:spPr bwMode="auto">
          <a:xfrm flipV="1">
            <a:off x="4343400" y="3200400"/>
            <a:ext cx="3429000" cy="2209800"/>
          </a:xfrm>
          <a:prstGeom prst="straightConnector1">
            <a:avLst/>
          </a:prstGeom>
          <a:noFill/>
          <a:ln w="3810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216074" name="Connecteur droit avec flèche 21">
            <a:extLst>
              <a:ext uri="{FF2B5EF4-FFF2-40B4-BE49-F238E27FC236}">
                <a16:creationId xmlns:a16="http://schemas.microsoft.com/office/drawing/2014/main" id="{C237B7BD-F661-4A4B-B9D0-85B199AB3D10}"/>
              </a:ext>
            </a:extLst>
          </p:cNvPr>
          <p:cNvCxnSpPr>
            <a:cxnSpLocks noChangeShapeType="1"/>
          </p:cNvCxnSpPr>
          <p:nvPr/>
        </p:nvCxnSpPr>
        <p:spPr bwMode="auto">
          <a:xfrm rot="5400000" flipH="1" flipV="1">
            <a:off x="4037807" y="4267995"/>
            <a:ext cx="4114800" cy="1587"/>
          </a:xfrm>
          <a:prstGeom prst="straightConnector1">
            <a:avLst/>
          </a:prstGeom>
          <a:noFill/>
          <a:ln w="3810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216075" name="Connecteur droit avec flèche 24">
            <a:extLst>
              <a:ext uri="{FF2B5EF4-FFF2-40B4-BE49-F238E27FC236}">
                <a16:creationId xmlns:a16="http://schemas.microsoft.com/office/drawing/2014/main" id="{7B101792-4D65-3F49-B79F-90DEAB94E3D6}"/>
              </a:ext>
            </a:extLst>
          </p:cNvPr>
          <p:cNvCxnSpPr>
            <a:cxnSpLocks noChangeShapeType="1"/>
          </p:cNvCxnSpPr>
          <p:nvPr/>
        </p:nvCxnSpPr>
        <p:spPr bwMode="auto">
          <a:xfrm>
            <a:off x="4495800" y="2971800"/>
            <a:ext cx="3200400" cy="2667000"/>
          </a:xfrm>
          <a:prstGeom prst="straightConnector1">
            <a:avLst/>
          </a:prstGeom>
          <a:noFill/>
          <a:ln w="3810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sp>
        <p:nvSpPr>
          <p:cNvPr id="216076" name="ZoneTexte 44">
            <a:extLst>
              <a:ext uri="{FF2B5EF4-FFF2-40B4-BE49-F238E27FC236}">
                <a16:creationId xmlns:a16="http://schemas.microsoft.com/office/drawing/2014/main" id="{41597A8C-D32C-6140-AFDC-55154A62611B}"/>
              </a:ext>
            </a:extLst>
          </p:cNvPr>
          <p:cNvSpPr txBox="1">
            <a:spLocks noChangeArrowheads="1"/>
          </p:cNvSpPr>
          <p:nvPr/>
        </p:nvSpPr>
        <p:spPr bwMode="auto">
          <a:xfrm>
            <a:off x="5562600" y="1676401"/>
            <a:ext cx="102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u="sng">
                <a:solidFill>
                  <a:srgbClr val="FF0000"/>
                </a:solidFill>
              </a:rPr>
              <a:t>SENS</a:t>
            </a:r>
          </a:p>
        </p:txBody>
      </p:sp>
      <p:sp>
        <p:nvSpPr>
          <p:cNvPr id="216077" name="ZoneTexte 45">
            <a:extLst>
              <a:ext uri="{FF2B5EF4-FFF2-40B4-BE49-F238E27FC236}">
                <a16:creationId xmlns:a16="http://schemas.microsoft.com/office/drawing/2014/main" id="{7F679A55-CB6E-8C4C-B97B-ABF03FC75B9C}"/>
              </a:ext>
            </a:extLst>
          </p:cNvPr>
          <p:cNvSpPr txBox="1">
            <a:spLocks noChangeArrowheads="1"/>
          </p:cNvSpPr>
          <p:nvPr/>
        </p:nvSpPr>
        <p:spPr bwMode="auto">
          <a:xfrm>
            <a:off x="5334000" y="6319839"/>
            <a:ext cx="1447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600"/>
              <a:t>AMBIANCE DE TRAVAIL</a:t>
            </a:r>
          </a:p>
        </p:txBody>
      </p:sp>
      <p:sp>
        <p:nvSpPr>
          <p:cNvPr id="216078" name="ZoneTexte 46">
            <a:extLst>
              <a:ext uri="{FF2B5EF4-FFF2-40B4-BE49-F238E27FC236}">
                <a16:creationId xmlns:a16="http://schemas.microsoft.com/office/drawing/2014/main" id="{6F30418B-ABA0-5E4E-BF08-6395F1C63730}"/>
              </a:ext>
            </a:extLst>
          </p:cNvPr>
          <p:cNvSpPr txBox="1">
            <a:spLocks noChangeArrowheads="1"/>
          </p:cNvSpPr>
          <p:nvPr/>
        </p:nvSpPr>
        <p:spPr bwMode="auto">
          <a:xfrm>
            <a:off x="2921001" y="2362201"/>
            <a:ext cx="18549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t>OPPORTUNITES </a:t>
            </a:r>
          </a:p>
          <a:p>
            <a:pPr eaLnBrk="1" hangingPunct="1">
              <a:spcBef>
                <a:spcPct val="0"/>
              </a:spcBef>
              <a:buFontTx/>
              <a:buNone/>
            </a:pPr>
            <a:r>
              <a:rPr lang="fr-FR" altLang="fr-FR" sz="1600"/>
              <a:t>D</a:t>
            </a:r>
            <a:r>
              <a:rPr lang="ja-JP" altLang="fr-FR" sz="1600"/>
              <a:t>’</a:t>
            </a:r>
            <a:r>
              <a:rPr lang="fr-FR" altLang="ja-JP" sz="1600"/>
              <a:t>EVOLUTION </a:t>
            </a:r>
          </a:p>
          <a:p>
            <a:pPr eaLnBrk="1" hangingPunct="1">
              <a:spcBef>
                <a:spcPct val="0"/>
              </a:spcBef>
              <a:buFontTx/>
              <a:buNone/>
            </a:pPr>
            <a:endParaRPr lang="fr-FR" altLang="fr-FR" sz="1600"/>
          </a:p>
        </p:txBody>
      </p:sp>
      <p:sp>
        <p:nvSpPr>
          <p:cNvPr id="216079" name="ZoneTexte 47">
            <a:extLst>
              <a:ext uri="{FF2B5EF4-FFF2-40B4-BE49-F238E27FC236}">
                <a16:creationId xmlns:a16="http://schemas.microsoft.com/office/drawing/2014/main" id="{EE653DBA-D15F-7246-B8E1-F2A312EDB646}"/>
              </a:ext>
            </a:extLst>
          </p:cNvPr>
          <p:cNvSpPr txBox="1">
            <a:spLocks noChangeArrowheads="1"/>
          </p:cNvSpPr>
          <p:nvPr/>
        </p:nvSpPr>
        <p:spPr bwMode="auto">
          <a:xfrm>
            <a:off x="2134199" y="4140201"/>
            <a:ext cx="1813317"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600"/>
              <a:t>CONDITIONS DE</a:t>
            </a:r>
          </a:p>
          <a:p>
            <a:pPr algn="ctr" eaLnBrk="1" hangingPunct="1">
              <a:spcBef>
                <a:spcPct val="0"/>
              </a:spcBef>
              <a:buFontTx/>
              <a:buNone/>
            </a:pPr>
            <a:r>
              <a:rPr lang="fr-FR" altLang="fr-FR" sz="1600"/>
              <a:t> TRAVAIL </a:t>
            </a:r>
          </a:p>
          <a:p>
            <a:pPr algn="ctr" eaLnBrk="1" hangingPunct="1">
              <a:spcBef>
                <a:spcPct val="0"/>
              </a:spcBef>
              <a:buFontTx/>
              <a:buNone/>
            </a:pPr>
            <a:endParaRPr lang="fr-FR" altLang="fr-FR" sz="1400"/>
          </a:p>
        </p:txBody>
      </p:sp>
      <p:sp>
        <p:nvSpPr>
          <p:cNvPr id="216080" name="ZoneTexte 48">
            <a:extLst>
              <a:ext uri="{FF2B5EF4-FFF2-40B4-BE49-F238E27FC236}">
                <a16:creationId xmlns:a16="http://schemas.microsoft.com/office/drawing/2014/main" id="{FCC783AE-A96D-F345-9956-AD4AF98FE9B7}"/>
              </a:ext>
            </a:extLst>
          </p:cNvPr>
          <p:cNvSpPr txBox="1">
            <a:spLocks noChangeArrowheads="1"/>
          </p:cNvSpPr>
          <p:nvPr/>
        </p:nvSpPr>
        <p:spPr bwMode="auto">
          <a:xfrm>
            <a:off x="7706282" y="5511801"/>
            <a:ext cx="24785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600"/>
              <a:t>DEVELOPPEMENT DES</a:t>
            </a:r>
          </a:p>
          <a:p>
            <a:pPr algn="ctr" eaLnBrk="1" hangingPunct="1">
              <a:spcBef>
                <a:spcPct val="0"/>
              </a:spcBef>
              <a:buFontTx/>
              <a:buNone/>
            </a:pPr>
            <a:r>
              <a:rPr lang="fr-FR" altLang="fr-FR" sz="1600"/>
              <a:t> COMPETENCES </a:t>
            </a:r>
          </a:p>
          <a:p>
            <a:pPr algn="ctr" eaLnBrk="1" hangingPunct="1">
              <a:spcBef>
                <a:spcPct val="0"/>
              </a:spcBef>
              <a:buFontTx/>
              <a:buNone/>
            </a:pPr>
            <a:endParaRPr lang="fr-FR" altLang="fr-FR" sz="1600"/>
          </a:p>
        </p:txBody>
      </p:sp>
      <p:sp>
        <p:nvSpPr>
          <p:cNvPr id="216081" name="ZoneTexte 49">
            <a:extLst>
              <a:ext uri="{FF2B5EF4-FFF2-40B4-BE49-F238E27FC236}">
                <a16:creationId xmlns:a16="http://schemas.microsoft.com/office/drawing/2014/main" id="{B7CD7B88-6F4A-6548-8168-808C71EB455F}"/>
              </a:ext>
            </a:extLst>
          </p:cNvPr>
          <p:cNvSpPr txBox="1">
            <a:spLocks noChangeArrowheads="1"/>
          </p:cNvSpPr>
          <p:nvPr/>
        </p:nvSpPr>
        <p:spPr bwMode="auto">
          <a:xfrm>
            <a:off x="8382001" y="4114801"/>
            <a:ext cx="17652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t>PRATIQUES DE</a:t>
            </a:r>
          </a:p>
          <a:p>
            <a:pPr eaLnBrk="1" hangingPunct="1">
              <a:spcBef>
                <a:spcPct val="0"/>
              </a:spcBef>
              <a:buFontTx/>
              <a:buNone/>
            </a:pPr>
            <a:r>
              <a:rPr lang="fr-FR" altLang="fr-FR" sz="1600"/>
              <a:t> MANAGEMENT </a:t>
            </a:r>
          </a:p>
          <a:p>
            <a:pPr eaLnBrk="1" hangingPunct="1">
              <a:spcBef>
                <a:spcPct val="0"/>
              </a:spcBef>
              <a:buFontTx/>
              <a:buNone/>
            </a:pPr>
            <a:endParaRPr lang="fr-FR" altLang="fr-FR" sz="1600"/>
          </a:p>
        </p:txBody>
      </p:sp>
      <p:sp>
        <p:nvSpPr>
          <p:cNvPr id="216082" name="ZoneTexte 50">
            <a:extLst>
              <a:ext uri="{FF2B5EF4-FFF2-40B4-BE49-F238E27FC236}">
                <a16:creationId xmlns:a16="http://schemas.microsoft.com/office/drawing/2014/main" id="{63BF7D89-FC80-A749-AA8D-645EA83D4C29}"/>
              </a:ext>
            </a:extLst>
          </p:cNvPr>
          <p:cNvSpPr txBox="1">
            <a:spLocks noChangeArrowheads="1"/>
          </p:cNvSpPr>
          <p:nvPr/>
        </p:nvSpPr>
        <p:spPr bwMode="auto">
          <a:xfrm>
            <a:off x="8067344" y="2844801"/>
            <a:ext cx="20056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600"/>
              <a:t>RESPONSABILITE </a:t>
            </a:r>
          </a:p>
          <a:p>
            <a:pPr algn="ctr" eaLnBrk="1" hangingPunct="1">
              <a:spcBef>
                <a:spcPct val="0"/>
              </a:spcBef>
              <a:buFontTx/>
              <a:buNone/>
            </a:pPr>
            <a:r>
              <a:rPr lang="fr-FR" altLang="fr-FR" sz="1600"/>
              <a:t>CONFIEE </a:t>
            </a:r>
          </a:p>
          <a:p>
            <a:pPr algn="ctr" eaLnBrk="1" hangingPunct="1">
              <a:spcBef>
                <a:spcPct val="0"/>
              </a:spcBef>
              <a:buFontTx/>
              <a:buNone/>
            </a:pPr>
            <a:endParaRPr lang="fr-FR" altLang="fr-FR" sz="1600"/>
          </a:p>
        </p:txBody>
      </p:sp>
      <p:sp>
        <p:nvSpPr>
          <p:cNvPr id="216083" name="ZoneTexte 51">
            <a:extLst>
              <a:ext uri="{FF2B5EF4-FFF2-40B4-BE49-F238E27FC236}">
                <a16:creationId xmlns:a16="http://schemas.microsoft.com/office/drawing/2014/main" id="{E0F38CC5-8B6A-9B48-B39B-2AF836BB8BD7}"/>
              </a:ext>
            </a:extLst>
          </p:cNvPr>
          <p:cNvSpPr txBox="1">
            <a:spLocks noChangeArrowheads="1"/>
          </p:cNvSpPr>
          <p:nvPr/>
        </p:nvSpPr>
        <p:spPr bwMode="auto">
          <a:xfrm>
            <a:off x="6934200" y="4614864"/>
            <a:ext cx="228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solidFill>
                  <a:srgbClr val="FF0000"/>
                </a:solidFill>
              </a:rPr>
              <a:t>Zone de démotivation </a:t>
            </a:r>
          </a:p>
          <a:p>
            <a:pPr eaLnBrk="1" hangingPunct="1">
              <a:spcBef>
                <a:spcPct val="0"/>
              </a:spcBef>
              <a:buFontTx/>
              <a:buNone/>
            </a:pPr>
            <a:endParaRPr lang="fr-FR" altLang="fr-FR" sz="1600">
              <a:solidFill>
                <a:srgbClr val="FF0000"/>
              </a:solidFill>
            </a:endParaRPr>
          </a:p>
        </p:txBody>
      </p:sp>
      <p:sp>
        <p:nvSpPr>
          <p:cNvPr id="216084" name="ZoneTexte 52">
            <a:extLst>
              <a:ext uri="{FF2B5EF4-FFF2-40B4-BE49-F238E27FC236}">
                <a16:creationId xmlns:a16="http://schemas.microsoft.com/office/drawing/2014/main" id="{DDAA17CF-A324-BC41-8ADD-073C663A4196}"/>
              </a:ext>
            </a:extLst>
          </p:cNvPr>
          <p:cNvSpPr txBox="1">
            <a:spLocks noChangeArrowheads="1"/>
          </p:cNvSpPr>
          <p:nvPr/>
        </p:nvSpPr>
        <p:spPr bwMode="auto">
          <a:xfrm>
            <a:off x="6248400" y="5148264"/>
            <a:ext cx="21916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solidFill>
                  <a:srgbClr val="FF0000"/>
                </a:solidFill>
              </a:rPr>
              <a:t>Zone de compétitivité </a:t>
            </a:r>
          </a:p>
          <a:p>
            <a:pPr eaLnBrk="1" hangingPunct="1">
              <a:spcBef>
                <a:spcPct val="0"/>
              </a:spcBef>
              <a:buFontTx/>
              <a:buNone/>
            </a:pPr>
            <a:endParaRPr lang="fr-FR" altLang="fr-FR" sz="1600">
              <a:solidFill>
                <a:srgbClr val="FF0000"/>
              </a:solidFill>
            </a:endParaRPr>
          </a:p>
        </p:txBody>
      </p:sp>
      <p:sp>
        <p:nvSpPr>
          <p:cNvPr id="216085" name="ZoneTexte 53">
            <a:extLst>
              <a:ext uri="{FF2B5EF4-FFF2-40B4-BE49-F238E27FC236}">
                <a16:creationId xmlns:a16="http://schemas.microsoft.com/office/drawing/2014/main" id="{E31819FA-DD10-504E-952C-0D31D1F7C57B}"/>
              </a:ext>
            </a:extLst>
          </p:cNvPr>
          <p:cNvSpPr txBox="1">
            <a:spLocks noChangeArrowheads="1"/>
          </p:cNvSpPr>
          <p:nvPr/>
        </p:nvSpPr>
        <p:spPr bwMode="auto">
          <a:xfrm>
            <a:off x="2590801" y="5334001"/>
            <a:ext cx="1630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t>RETRIBUTION </a:t>
            </a:r>
          </a:p>
          <a:p>
            <a:pPr eaLnBrk="1" hangingPunct="1">
              <a:spcBef>
                <a:spcPct val="0"/>
              </a:spcBef>
              <a:buFontTx/>
              <a:buNone/>
            </a:pPr>
            <a:endParaRPr lang="fr-FR" altLang="fr-FR" sz="1600"/>
          </a:p>
        </p:txBody>
      </p:sp>
      <p:sp>
        <p:nvSpPr>
          <p:cNvPr id="216086" name="ZoneTexte 55">
            <a:extLst>
              <a:ext uri="{FF2B5EF4-FFF2-40B4-BE49-F238E27FC236}">
                <a16:creationId xmlns:a16="http://schemas.microsoft.com/office/drawing/2014/main" id="{CC9D568F-1258-2C47-8251-9F31E293C0E8}"/>
              </a:ext>
            </a:extLst>
          </p:cNvPr>
          <p:cNvSpPr txBox="1">
            <a:spLocks noChangeArrowheads="1"/>
          </p:cNvSpPr>
          <p:nvPr/>
        </p:nvSpPr>
        <p:spPr bwMode="auto">
          <a:xfrm>
            <a:off x="6324601" y="5715001"/>
            <a:ext cx="365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a:t>
            </a:r>
          </a:p>
        </p:txBody>
      </p:sp>
      <p:sp>
        <p:nvSpPr>
          <p:cNvPr id="216087" name="ZoneTexte 56">
            <a:extLst>
              <a:ext uri="{FF2B5EF4-FFF2-40B4-BE49-F238E27FC236}">
                <a16:creationId xmlns:a16="http://schemas.microsoft.com/office/drawing/2014/main" id="{D3013F01-7634-1C42-AA92-6B21FAF5016B}"/>
              </a:ext>
            </a:extLst>
          </p:cNvPr>
          <p:cNvSpPr txBox="1">
            <a:spLocks noChangeArrowheads="1"/>
          </p:cNvSpPr>
          <p:nvPr/>
        </p:nvSpPr>
        <p:spPr bwMode="auto">
          <a:xfrm>
            <a:off x="6340476" y="4876801"/>
            <a:ext cx="365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a:t>
            </a:r>
          </a:p>
        </p:txBody>
      </p:sp>
      <p:sp>
        <p:nvSpPr>
          <p:cNvPr id="216088" name="ZoneTexte 57">
            <a:extLst>
              <a:ext uri="{FF2B5EF4-FFF2-40B4-BE49-F238E27FC236}">
                <a16:creationId xmlns:a16="http://schemas.microsoft.com/office/drawing/2014/main" id="{AABF99C6-9AED-854A-BBC9-6B93925CF0D9}"/>
              </a:ext>
            </a:extLst>
          </p:cNvPr>
          <p:cNvSpPr txBox="1">
            <a:spLocks noChangeArrowheads="1"/>
          </p:cNvSpPr>
          <p:nvPr/>
        </p:nvSpPr>
        <p:spPr bwMode="auto">
          <a:xfrm>
            <a:off x="6189664" y="3652838"/>
            <a:ext cx="2873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a:t>
            </a:r>
          </a:p>
        </p:txBody>
      </p:sp>
      <p:sp>
        <p:nvSpPr>
          <p:cNvPr id="216089" name="ZoneTexte 58">
            <a:extLst>
              <a:ext uri="{FF2B5EF4-FFF2-40B4-BE49-F238E27FC236}">
                <a16:creationId xmlns:a16="http://schemas.microsoft.com/office/drawing/2014/main" id="{9538FD24-2772-8248-A2A0-7ECA5FCCFC87}"/>
              </a:ext>
            </a:extLst>
          </p:cNvPr>
          <p:cNvSpPr txBox="1">
            <a:spLocks noChangeArrowheads="1"/>
          </p:cNvSpPr>
          <p:nvPr/>
        </p:nvSpPr>
        <p:spPr bwMode="auto">
          <a:xfrm>
            <a:off x="6934200" y="6096001"/>
            <a:ext cx="23230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solidFill>
                  <a:srgbClr val="008000"/>
                </a:solidFill>
              </a:rPr>
              <a:t>Zone de différenciation </a:t>
            </a:r>
          </a:p>
          <a:p>
            <a:pPr eaLnBrk="1" hangingPunct="1">
              <a:spcBef>
                <a:spcPct val="0"/>
              </a:spcBef>
              <a:buFontTx/>
              <a:buNone/>
            </a:pPr>
            <a:endParaRPr lang="fr-FR" altLang="fr-FR" sz="1600">
              <a:solidFill>
                <a:srgbClr val="008000"/>
              </a:solidFill>
            </a:endParaRPr>
          </a:p>
        </p:txBody>
      </p:sp>
      <p:cxnSp>
        <p:nvCxnSpPr>
          <p:cNvPr id="216090" name="Connecteur droit 27">
            <a:extLst>
              <a:ext uri="{FF2B5EF4-FFF2-40B4-BE49-F238E27FC236}">
                <a16:creationId xmlns:a16="http://schemas.microsoft.com/office/drawing/2014/main" id="{96D3F52D-4DE4-DF47-9EC9-4E95A76D229C}"/>
              </a:ext>
            </a:extLst>
          </p:cNvPr>
          <p:cNvCxnSpPr>
            <a:cxnSpLocks noChangeShapeType="1"/>
            <a:endCxn id="216070" idx="0"/>
          </p:cNvCxnSpPr>
          <p:nvPr/>
        </p:nvCxnSpPr>
        <p:spPr bwMode="auto">
          <a:xfrm flipV="1">
            <a:off x="5181600" y="2895600"/>
            <a:ext cx="914400" cy="609600"/>
          </a:xfrm>
          <a:prstGeom prst="line">
            <a:avLst/>
          </a:prstGeom>
          <a:noFill/>
          <a:ln w="38100">
            <a:solidFill>
              <a:srgbClr val="000090"/>
            </a:solidFill>
            <a:round/>
            <a:headEnd/>
            <a:tailEnd/>
          </a:ln>
          <a:extLst>
            <a:ext uri="{909E8E84-426E-40DD-AFC4-6F175D3DCCD1}">
              <a14:hiddenFill xmlns:a14="http://schemas.microsoft.com/office/drawing/2010/main">
                <a:noFill/>
              </a14:hiddenFill>
            </a:ext>
          </a:extLst>
        </p:spPr>
      </p:cxnSp>
      <p:cxnSp>
        <p:nvCxnSpPr>
          <p:cNvPr id="216091" name="Connecteur droit 29">
            <a:extLst>
              <a:ext uri="{FF2B5EF4-FFF2-40B4-BE49-F238E27FC236}">
                <a16:creationId xmlns:a16="http://schemas.microsoft.com/office/drawing/2014/main" id="{869F9FE8-29AC-F548-A153-BCBE2590D239}"/>
              </a:ext>
            </a:extLst>
          </p:cNvPr>
          <p:cNvCxnSpPr>
            <a:cxnSpLocks noChangeShapeType="1"/>
            <a:stCxn id="216070" idx="0"/>
          </p:cNvCxnSpPr>
          <p:nvPr/>
        </p:nvCxnSpPr>
        <p:spPr bwMode="auto">
          <a:xfrm rot="16200000" flipH="1">
            <a:off x="6057900" y="2933700"/>
            <a:ext cx="838200" cy="762000"/>
          </a:xfrm>
          <a:prstGeom prst="line">
            <a:avLst/>
          </a:prstGeom>
          <a:noFill/>
          <a:ln w="38100">
            <a:solidFill>
              <a:srgbClr val="000090"/>
            </a:solidFill>
            <a:round/>
            <a:headEnd/>
            <a:tailEnd/>
          </a:ln>
          <a:extLst>
            <a:ext uri="{909E8E84-426E-40DD-AFC4-6F175D3DCCD1}">
              <a14:hiddenFill xmlns:a14="http://schemas.microsoft.com/office/drawing/2010/main">
                <a:noFill/>
              </a14:hiddenFill>
            </a:ext>
          </a:extLst>
        </p:spPr>
      </p:cxnSp>
      <p:cxnSp>
        <p:nvCxnSpPr>
          <p:cNvPr id="216092" name="Connecteur droit 31">
            <a:extLst>
              <a:ext uri="{FF2B5EF4-FFF2-40B4-BE49-F238E27FC236}">
                <a16:creationId xmlns:a16="http://schemas.microsoft.com/office/drawing/2014/main" id="{DB7FCDFF-8471-B449-B767-BE175911CD6A}"/>
              </a:ext>
            </a:extLst>
          </p:cNvPr>
          <p:cNvCxnSpPr>
            <a:cxnSpLocks noChangeShapeType="1"/>
          </p:cNvCxnSpPr>
          <p:nvPr/>
        </p:nvCxnSpPr>
        <p:spPr bwMode="auto">
          <a:xfrm>
            <a:off x="6858000" y="3733800"/>
            <a:ext cx="762000" cy="533400"/>
          </a:xfrm>
          <a:prstGeom prst="line">
            <a:avLst/>
          </a:prstGeom>
          <a:noFill/>
          <a:ln w="38100">
            <a:solidFill>
              <a:srgbClr val="000090"/>
            </a:solidFill>
            <a:round/>
            <a:headEnd/>
            <a:tailEnd/>
          </a:ln>
          <a:extLst>
            <a:ext uri="{909E8E84-426E-40DD-AFC4-6F175D3DCCD1}">
              <a14:hiddenFill xmlns:a14="http://schemas.microsoft.com/office/drawing/2010/main">
                <a:noFill/>
              </a14:hiddenFill>
            </a:ext>
          </a:extLst>
        </p:spPr>
      </p:cxnSp>
      <p:cxnSp>
        <p:nvCxnSpPr>
          <p:cNvPr id="216093" name="Connecteur droit 33">
            <a:extLst>
              <a:ext uri="{FF2B5EF4-FFF2-40B4-BE49-F238E27FC236}">
                <a16:creationId xmlns:a16="http://schemas.microsoft.com/office/drawing/2014/main" id="{8B0D02D2-76EE-214D-907C-598AF66302BD}"/>
              </a:ext>
            </a:extLst>
          </p:cNvPr>
          <p:cNvCxnSpPr>
            <a:cxnSpLocks noChangeShapeType="1"/>
          </p:cNvCxnSpPr>
          <p:nvPr/>
        </p:nvCxnSpPr>
        <p:spPr bwMode="auto">
          <a:xfrm rot="5400000">
            <a:off x="6972300" y="4838700"/>
            <a:ext cx="1219200" cy="76200"/>
          </a:xfrm>
          <a:prstGeom prst="line">
            <a:avLst/>
          </a:prstGeom>
          <a:noFill/>
          <a:ln w="38100">
            <a:solidFill>
              <a:srgbClr val="000090"/>
            </a:solidFill>
            <a:round/>
            <a:headEnd/>
            <a:tailEnd/>
          </a:ln>
          <a:extLst>
            <a:ext uri="{909E8E84-426E-40DD-AFC4-6F175D3DCCD1}">
              <a14:hiddenFill xmlns:a14="http://schemas.microsoft.com/office/drawing/2010/main">
                <a:noFill/>
              </a14:hiddenFill>
            </a:ext>
          </a:extLst>
        </p:spPr>
      </p:cxnSp>
      <p:cxnSp>
        <p:nvCxnSpPr>
          <p:cNvPr id="216094" name="Connecteur droit 39">
            <a:extLst>
              <a:ext uri="{FF2B5EF4-FFF2-40B4-BE49-F238E27FC236}">
                <a16:creationId xmlns:a16="http://schemas.microsoft.com/office/drawing/2014/main" id="{4C9ADF4B-73CC-1D4D-AB47-997496D0DFC4}"/>
              </a:ext>
            </a:extLst>
          </p:cNvPr>
          <p:cNvCxnSpPr>
            <a:cxnSpLocks noChangeShapeType="1"/>
          </p:cNvCxnSpPr>
          <p:nvPr/>
        </p:nvCxnSpPr>
        <p:spPr bwMode="auto">
          <a:xfrm rot="10800000">
            <a:off x="6096000" y="5334000"/>
            <a:ext cx="1447800" cy="152400"/>
          </a:xfrm>
          <a:prstGeom prst="line">
            <a:avLst/>
          </a:prstGeom>
          <a:noFill/>
          <a:ln w="38100">
            <a:solidFill>
              <a:srgbClr val="000090"/>
            </a:solidFill>
            <a:round/>
            <a:headEnd/>
            <a:tailEnd/>
          </a:ln>
          <a:extLst>
            <a:ext uri="{909E8E84-426E-40DD-AFC4-6F175D3DCCD1}">
              <a14:hiddenFill xmlns:a14="http://schemas.microsoft.com/office/drawing/2010/main">
                <a:noFill/>
              </a14:hiddenFill>
            </a:ext>
          </a:extLst>
        </p:spPr>
      </p:cxnSp>
      <p:cxnSp>
        <p:nvCxnSpPr>
          <p:cNvPr id="216095" name="Connecteur droit 41">
            <a:extLst>
              <a:ext uri="{FF2B5EF4-FFF2-40B4-BE49-F238E27FC236}">
                <a16:creationId xmlns:a16="http://schemas.microsoft.com/office/drawing/2014/main" id="{1A428CD0-A989-6648-989C-3A034C67E89C}"/>
              </a:ext>
            </a:extLst>
          </p:cNvPr>
          <p:cNvCxnSpPr>
            <a:cxnSpLocks noChangeShapeType="1"/>
          </p:cNvCxnSpPr>
          <p:nvPr/>
        </p:nvCxnSpPr>
        <p:spPr bwMode="auto">
          <a:xfrm rot="10800000">
            <a:off x="5257800" y="4800600"/>
            <a:ext cx="838200" cy="533400"/>
          </a:xfrm>
          <a:prstGeom prst="line">
            <a:avLst/>
          </a:prstGeom>
          <a:noFill/>
          <a:ln w="38100">
            <a:solidFill>
              <a:srgbClr val="000090"/>
            </a:solidFill>
            <a:round/>
            <a:headEnd/>
            <a:tailEnd/>
          </a:ln>
          <a:extLst>
            <a:ext uri="{909E8E84-426E-40DD-AFC4-6F175D3DCCD1}">
              <a14:hiddenFill xmlns:a14="http://schemas.microsoft.com/office/drawing/2010/main">
                <a:noFill/>
              </a14:hiddenFill>
            </a:ext>
          </a:extLst>
        </p:spPr>
      </p:cxnSp>
      <p:cxnSp>
        <p:nvCxnSpPr>
          <p:cNvPr id="216096" name="Connecteur droit 43">
            <a:extLst>
              <a:ext uri="{FF2B5EF4-FFF2-40B4-BE49-F238E27FC236}">
                <a16:creationId xmlns:a16="http://schemas.microsoft.com/office/drawing/2014/main" id="{A9743254-C318-AF4A-8983-A19FE8F905FF}"/>
              </a:ext>
            </a:extLst>
          </p:cNvPr>
          <p:cNvCxnSpPr>
            <a:cxnSpLocks noChangeShapeType="1"/>
          </p:cNvCxnSpPr>
          <p:nvPr/>
        </p:nvCxnSpPr>
        <p:spPr bwMode="auto">
          <a:xfrm rot="16200000" flipV="1">
            <a:off x="4914900" y="4457700"/>
            <a:ext cx="533400" cy="152400"/>
          </a:xfrm>
          <a:prstGeom prst="line">
            <a:avLst/>
          </a:prstGeom>
          <a:noFill/>
          <a:ln w="38100">
            <a:solidFill>
              <a:srgbClr val="000090"/>
            </a:solidFill>
            <a:round/>
            <a:headEnd/>
            <a:tailEnd/>
          </a:ln>
          <a:extLst>
            <a:ext uri="{909E8E84-426E-40DD-AFC4-6F175D3DCCD1}">
              <a14:hiddenFill xmlns:a14="http://schemas.microsoft.com/office/drawing/2010/main">
                <a:noFill/>
              </a14:hiddenFill>
            </a:ext>
          </a:extLst>
        </p:spPr>
      </p:cxnSp>
      <p:cxnSp>
        <p:nvCxnSpPr>
          <p:cNvPr id="216097" name="Connecteur droit 61">
            <a:extLst>
              <a:ext uri="{FF2B5EF4-FFF2-40B4-BE49-F238E27FC236}">
                <a16:creationId xmlns:a16="http://schemas.microsoft.com/office/drawing/2014/main" id="{30B4A888-4ACA-6742-80AC-9B098BA209D0}"/>
              </a:ext>
            </a:extLst>
          </p:cNvPr>
          <p:cNvCxnSpPr>
            <a:cxnSpLocks noChangeShapeType="1"/>
          </p:cNvCxnSpPr>
          <p:nvPr/>
        </p:nvCxnSpPr>
        <p:spPr bwMode="auto">
          <a:xfrm rot="5400000" flipH="1" flipV="1">
            <a:off x="4762500" y="3848100"/>
            <a:ext cx="762000" cy="76200"/>
          </a:xfrm>
          <a:prstGeom prst="line">
            <a:avLst/>
          </a:prstGeom>
          <a:noFill/>
          <a:ln w="38100">
            <a:solidFill>
              <a:srgbClr val="000090"/>
            </a:solidFill>
            <a:round/>
            <a:headEnd/>
            <a:tailEnd/>
          </a:ln>
          <a:extLst>
            <a:ext uri="{909E8E84-426E-40DD-AFC4-6F175D3DCCD1}">
              <a14:hiddenFill xmlns:a14="http://schemas.microsoft.com/office/drawing/2010/main">
                <a:noFill/>
              </a14:hiddenFill>
            </a:ext>
          </a:extLst>
        </p:spPr>
      </p:cxnSp>
      <p:pic>
        <p:nvPicPr>
          <p:cNvPr id="216098" name="Image 74">
            <a:extLst>
              <a:ext uri="{FF2B5EF4-FFF2-40B4-BE49-F238E27FC236}">
                <a16:creationId xmlns:a16="http://schemas.microsoft.com/office/drawing/2014/main" id="{E44D3618-19D4-D646-8121-50EBCEE6AC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26338" y="1670050"/>
            <a:ext cx="2379662"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e la date 1">
            <a:extLst>
              <a:ext uri="{FF2B5EF4-FFF2-40B4-BE49-F238E27FC236}">
                <a16:creationId xmlns:a16="http://schemas.microsoft.com/office/drawing/2014/main" id="{295FA185-780A-A345-8936-6456E0BEB10B}"/>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D39BD2FC-EFE3-2B45-9F74-DB25DB1DB5A1}"/>
              </a:ext>
            </a:extLst>
          </p:cNvPr>
          <p:cNvSpPr>
            <a:spLocks noGrp="1"/>
          </p:cNvSpPr>
          <p:nvPr>
            <p:ph type="sldNum" sz="quarter" idx="12"/>
          </p:nvPr>
        </p:nvSpPr>
        <p:spPr/>
        <p:txBody>
          <a:bodyPr/>
          <a:lstStyle/>
          <a:p>
            <a:fld id="{6D1A6996-9A38-354D-9398-FBE9F4077E8B}" type="slidenum">
              <a:rPr lang="fr-FR" smtClean="0"/>
              <a:t>218</a:t>
            </a:fld>
            <a:endParaRPr lang="fr-FR"/>
          </a:p>
        </p:txBody>
      </p:sp>
    </p:spTree>
    <p:extLst>
      <p:ext uri="{BB962C8B-B14F-4D97-AF65-F5344CB8AC3E}">
        <p14:creationId xmlns:p14="http://schemas.microsoft.com/office/powerpoint/2010/main" val="393170908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Espace réservé du contenu 2">
            <a:extLst>
              <a:ext uri="{FF2B5EF4-FFF2-40B4-BE49-F238E27FC236}">
                <a16:creationId xmlns:a16="http://schemas.microsoft.com/office/drawing/2014/main" id="{D7C844CD-3333-024D-A767-6C685EF00264}"/>
              </a:ext>
            </a:extLst>
          </p:cNvPr>
          <p:cNvSpPr>
            <a:spLocks noGrp="1" noChangeArrowheads="1"/>
          </p:cNvSpPr>
          <p:nvPr>
            <p:ph idx="1"/>
          </p:nvPr>
        </p:nvSpPr>
        <p:spPr>
          <a:xfrm>
            <a:off x="1981200" y="1219200"/>
            <a:ext cx="8229600" cy="1143000"/>
          </a:xfrm>
        </p:spPr>
        <p:txBody>
          <a:bodyPr/>
          <a:lstStyle/>
          <a:p>
            <a:pPr algn="ctr">
              <a:buFontTx/>
              <a:buNone/>
            </a:pPr>
            <a:r>
              <a:rPr lang="fr-FR" altLang="fr-FR" b="1" dirty="0">
                <a:ea typeface="ＭＳ Ｐゴシック" panose="020B0600070205080204" pitchFamily="34" charset="-128"/>
              </a:rPr>
              <a:t>Les caractéristiques de l'</a:t>
            </a:r>
            <a:r>
              <a:rPr lang="fr-FR" altLang="ja-JP" b="1" dirty="0" err="1">
                <a:ea typeface="ＭＳ Ｐゴシック" panose="020B0600070205080204" pitchFamily="34" charset="-128"/>
              </a:rPr>
              <a:t>identite</a:t>
            </a:r>
            <a:r>
              <a:rPr lang="fr-FR" altLang="ja-JP" b="1" dirty="0">
                <a:ea typeface="ＭＳ Ｐゴシック" panose="020B0600070205080204" pitchFamily="34" charset="-128"/>
              </a:rPr>
              <a:t>́ employeur</a:t>
            </a:r>
          </a:p>
          <a:p>
            <a:pPr algn="ctr">
              <a:buFontTx/>
              <a:buNone/>
            </a:pPr>
            <a:r>
              <a:rPr lang="fr-FR" altLang="fr-FR" dirty="0">
                <a:ea typeface="ＭＳ Ｐゴシック" panose="020B0600070205080204" pitchFamily="34" charset="-128"/>
              </a:rPr>
              <a:t>Quelques exemples</a:t>
            </a:r>
          </a:p>
        </p:txBody>
      </p:sp>
      <p:sp>
        <p:nvSpPr>
          <p:cNvPr id="217090" name="Titre 1">
            <a:extLst>
              <a:ext uri="{FF2B5EF4-FFF2-40B4-BE49-F238E27FC236}">
                <a16:creationId xmlns:a16="http://schemas.microsoft.com/office/drawing/2014/main" id="{A906BF88-23A2-F742-8A43-0B76ECD34C3B}"/>
              </a:ext>
            </a:extLst>
          </p:cNvPr>
          <p:cNvSpPr>
            <a:spLocks noGrp="1" noChangeArrowheads="1"/>
          </p:cNvSpPr>
          <p:nvPr>
            <p:ph type="title"/>
          </p:nvPr>
        </p:nvSpPr>
        <p:spPr>
          <a:xfrm>
            <a:off x="838200" y="55600"/>
            <a:ext cx="10515600" cy="1325563"/>
          </a:xfrm>
        </p:spPr>
        <p:txBody>
          <a:bodyPr/>
          <a:lstStyle/>
          <a:p>
            <a:r>
              <a:rPr lang="fr-FR" altLang="fr-FR" sz="4000" b="1" baseline="30000" dirty="0">
                <a:ea typeface="ＭＳ Ｐゴシック" panose="020B0600070205080204" pitchFamily="34" charset="-128"/>
              </a:rPr>
              <a:t>Construire une identité employeur cohérente avec la stratégie</a:t>
            </a:r>
            <a:endParaRPr lang="fr-FR" altLang="fr-FR" sz="4000" b="1" dirty="0">
              <a:ea typeface="ＭＳ Ｐゴシック" panose="020B0600070205080204" pitchFamily="34" charset="-128"/>
            </a:endParaRPr>
          </a:p>
        </p:txBody>
      </p:sp>
      <p:sp>
        <p:nvSpPr>
          <p:cNvPr id="122886" name="ZoneTexte 10">
            <a:extLst>
              <a:ext uri="{FF2B5EF4-FFF2-40B4-BE49-F238E27FC236}">
                <a16:creationId xmlns:a16="http://schemas.microsoft.com/office/drawing/2014/main" id="{14D43EC3-2073-1545-91E1-A892802B013B}"/>
              </a:ext>
            </a:extLst>
          </p:cNvPr>
          <p:cNvSpPr txBox="1">
            <a:spLocks noChangeArrowheads="1"/>
          </p:cNvSpPr>
          <p:nvPr/>
        </p:nvSpPr>
        <p:spPr bwMode="auto">
          <a:xfrm>
            <a:off x="3044825" y="6019800"/>
            <a:ext cx="57198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000"/>
              <a:t>Marionnaud, différenciant sur le temps de travail </a:t>
            </a:r>
          </a:p>
        </p:txBody>
      </p:sp>
      <p:grpSp>
        <p:nvGrpSpPr>
          <p:cNvPr id="2" name="Group 9">
            <a:extLst>
              <a:ext uri="{FF2B5EF4-FFF2-40B4-BE49-F238E27FC236}">
                <a16:creationId xmlns:a16="http://schemas.microsoft.com/office/drawing/2014/main" id="{9C79295B-B9C6-1147-9C69-AA51FAB29A6F}"/>
              </a:ext>
            </a:extLst>
          </p:cNvPr>
          <p:cNvGrpSpPr>
            <a:grpSpLocks/>
          </p:cNvGrpSpPr>
          <p:nvPr/>
        </p:nvGrpSpPr>
        <p:grpSpPr bwMode="auto">
          <a:xfrm>
            <a:off x="2133601" y="2290764"/>
            <a:ext cx="6867525" cy="3424237"/>
            <a:chOff x="384" y="1443"/>
            <a:chExt cx="4326" cy="2157"/>
          </a:xfrm>
        </p:grpSpPr>
        <p:pic>
          <p:nvPicPr>
            <p:cNvPr id="217093" name="Image 8">
              <a:extLst>
                <a:ext uri="{FF2B5EF4-FFF2-40B4-BE49-F238E27FC236}">
                  <a16:creationId xmlns:a16="http://schemas.microsoft.com/office/drawing/2014/main" id="{B2B8783F-9C95-7846-BC68-9A72D436E0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4" y="1443"/>
              <a:ext cx="1632" cy="2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4" name="Bulle ronde 13">
              <a:extLst>
                <a:ext uri="{FF2B5EF4-FFF2-40B4-BE49-F238E27FC236}">
                  <a16:creationId xmlns:a16="http://schemas.microsoft.com/office/drawing/2014/main" id="{C984DDB2-DFAB-C143-8040-E9E329957157}"/>
                </a:ext>
              </a:extLst>
            </p:cNvPr>
            <p:cNvSpPr>
              <a:spLocks noChangeArrowheads="1"/>
            </p:cNvSpPr>
            <p:nvPr/>
          </p:nvSpPr>
          <p:spPr bwMode="auto">
            <a:xfrm rot="-494951">
              <a:off x="3071" y="1514"/>
              <a:ext cx="1639" cy="1296"/>
            </a:xfrm>
            <a:prstGeom prst="wedgeEllipseCallout">
              <a:avLst>
                <a:gd name="adj1" fmla="val -155532"/>
                <a:gd name="adj2" fmla="val -4505"/>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400"/>
                <a:t>En travaillant</a:t>
              </a:r>
              <a:br>
                <a:rPr lang="fr-FR" altLang="fr-FR" sz="1400"/>
              </a:br>
              <a:r>
                <a:rPr lang="fr-FR" altLang="fr-FR" sz="1400"/>
                <a:t>chez Marionnaud, je suis à 4 jours par semaine, ce qui facilite ma vie</a:t>
              </a:r>
              <a:br>
                <a:rPr lang="fr-FR" altLang="fr-FR" sz="1400"/>
              </a:br>
              <a:r>
                <a:rPr lang="fr-FR" altLang="fr-FR" sz="1400"/>
                <a:t>de famille ! </a:t>
              </a:r>
            </a:p>
            <a:p>
              <a:pPr eaLnBrk="1" hangingPunct="1">
                <a:spcBef>
                  <a:spcPct val="0"/>
                </a:spcBef>
                <a:buFontTx/>
                <a:buNone/>
              </a:pPr>
              <a:endParaRPr lang="fr-FR" altLang="fr-FR" sz="1400"/>
            </a:p>
          </p:txBody>
        </p:sp>
      </p:grpSp>
      <p:sp>
        <p:nvSpPr>
          <p:cNvPr id="3" name="Espace réservé de la date 2">
            <a:extLst>
              <a:ext uri="{FF2B5EF4-FFF2-40B4-BE49-F238E27FC236}">
                <a16:creationId xmlns:a16="http://schemas.microsoft.com/office/drawing/2014/main" id="{916E8099-0993-A44D-891F-D351635439F3}"/>
              </a:ext>
            </a:extLst>
          </p:cNvPr>
          <p:cNvSpPr>
            <a:spLocks noGrp="1"/>
          </p:cNvSpPr>
          <p:nvPr>
            <p:ph type="dt" sz="half" idx="10"/>
          </p:nvPr>
        </p:nvSpPr>
        <p:spPr/>
        <p:txBody>
          <a:bodyPr/>
          <a:lstStyle/>
          <a:p>
            <a:r>
              <a:rPr lang="fr-FR"/>
              <a:t>Cours G.Zara version 2020-2021</a:t>
            </a:r>
          </a:p>
        </p:txBody>
      </p:sp>
      <p:sp>
        <p:nvSpPr>
          <p:cNvPr id="4" name="Espace réservé du numéro de diapositive 3">
            <a:extLst>
              <a:ext uri="{FF2B5EF4-FFF2-40B4-BE49-F238E27FC236}">
                <a16:creationId xmlns:a16="http://schemas.microsoft.com/office/drawing/2014/main" id="{256E7781-24F2-9C43-A1AC-BAB8E3958D9A}"/>
              </a:ext>
            </a:extLst>
          </p:cNvPr>
          <p:cNvSpPr>
            <a:spLocks noGrp="1"/>
          </p:cNvSpPr>
          <p:nvPr>
            <p:ph type="sldNum" sz="quarter" idx="12"/>
          </p:nvPr>
        </p:nvSpPr>
        <p:spPr/>
        <p:txBody>
          <a:bodyPr/>
          <a:lstStyle/>
          <a:p>
            <a:fld id="{6D1A6996-9A38-354D-9398-FBE9F4077E8B}" type="slidenum">
              <a:rPr lang="fr-FR" smtClean="0"/>
              <a:t>219</a:t>
            </a:fld>
            <a:endParaRPr lang="fr-FR"/>
          </a:p>
        </p:txBody>
      </p:sp>
    </p:spTree>
    <p:extLst>
      <p:ext uri="{BB962C8B-B14F-4D97-AF65-F5344CB8AC3E}">
        <p14:creationId xmlns:p14="http://schemas.microsoft.com/office/powerpoint/2010/main" val="2240874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927055-43E1-8B46-AFD5-053EF5706501}"/>
              </a:ext>
            </a:extLst>
          </p:cNvPr>
          <p:cNvSpPr>
            <a:spLocks noGrp="1"/>
          </p:cNvSpPr>
          <p:nvPr>
            <p:ph type="title"/>
          </p:nvPr>
        </p:nvSpPr>
        <p:spPr>
          <a:xfrm>
            <a:off x="838200" y="-109437"/>
            <a:ext cx="10515600" cy="1325563"/>
          </a:xfrm>
        </p:spPr>
        <p:txBody>
          <a:bodyPr/>
          <a:lstStyle/>
          <a:p>
            <a:pPr algn="ctr"/>
            <a:r>
              <a:rPr lang="fr-FR" b="1" dirty="0"/>
              <a:t>Structure Hiérarchique</a:t>
            </a:r>
          </a:p>
        </p:txBody>
      </p:sp>
      <p:sp>
        <p:nvSpPr>
          <p:cNvPr id="3" name="Espace réservé du contenu 2">
            <a:extLst>
              <a:ext uri="{FF2B5EF4-FFF2-40B4-BE49-F238E27FC236}">
                <a16:creationId xmlns:a16="http://schemas.microsoft.com/office/drawing/2014/main" id="{80747378-FA68-E64A-825C-FEA0FE4AD695}"/>
              </a:ext>
            </a:extLst>
          </p:cNvPr>
          <p:cNvSpPr>
            <a:spLocks noGrp="1"/>
          </p:cNvSpPr>
          <p:nvPr>
            <p:ph idx="1"/>
          </p:nvPr>
        </p:nvSpPr>
        <p:spPr>
          <a:xfrm>
            <a:off x="368300" y="934374"/>
            <a:ext cx="11544300" cy="5559023"/>
          </a:xfrm>
        </p:spPr>
        <p:txBody>
          <a:bodyPr>
            <a:normAutofit/>
          </a:bodyPr>
          <a:lstStyle/>
          <a:p>
            <a:pPr marL="0" indent="0" algn="ctr">
              <a:lnSpc>
                <a:spcPct val="100000"/>
              </a:lnSpc>
              <a:buNone/>
            </a:pPr>
            <a:r>
              <a:rPr lang="fr-FR" sz="2000" b="1" u="sng" dirty="0"/>
              <a:t>La structure hiérarchique repose sur le principe d’unicité du commandement, chaque salarié ne dépendant que d’un seul supérieur hiérarchique. </a:t>
            </a:r>
          </a:p>
          <a:p>
            <a:pPr marL="0" indent="0" algn="ctr">
              <a:lnSpc>
                <a:spcPct val="100000"/>
              </a:lnSpc>
              <a:buNone/>
            </a:pPr>
            <a:endParaRPr lang="fr-FR" sz="2000" dirty="0"/>
          </a:p>
          <a:p>
            <a:pPr marL="0" indent="0">
              <a:lnSpc>
                <a:spcPct val="100000"/>
              </a:lnSpc>
              <a:buNone/>
            </a:pPr>
            <a:r>
              <a:rPr lang="fr-FR" sz="2000" dirty="0"/>
              <a:t>Elle est fondées sur le contrôle et les prérogatives unifiées.</a:t>
            </a:r>
          </a:p>
          <a:p>
            <a:pPr marL="0" indent="0">
              <a:lnSpc>
                <a:spcPct val="100000"/>
              </a:lnSpc>
              <a:buNone/>
            </a:pPr>
            <a:r>
              <a:rPr lang="fr-FR" sz="2000" dirty="0"/>
              <a:t>Celles-ci reposent sur le principe d’une unité au niveau de la gestion et du contrôle de qualité de la société.</a:t>
            </a:r>
          </a:p>
          <a:p>
            <a:pPr marL="0" indent="0">
              <a:lnSpc>
                <a:spcPct val="100000"/>
              </a:lnSpc>
              <a:buNone/>
            </a:pPr>
            <a:endParaRPr lang="fr-FR" sz="2000" dirty="0"/>
          </a:p>
          <a:p>
            <a:pPr marL="0" indent="0">
              <a:lnSpc>
                <a:spcPct val="100000"/>
              </a:lnSpc>
              <a:buNone/>
            </a:pPr>
            <a:r>
              <a:rPr lang="fr-FR" sz="2000" b="1" dirty="0"/>
              <a:t>Avantages de la structure hiérarchique</a:t>
            </a:r>
          </a:p>
          <a:p>
            <a:pPr>
              <a:lnSpc>
                <a:spcPct val="100000"/>
              </a:lnSpc>
            </a:pPr>
            <a:r>
              <a:rPr lang="fr-FR" sz="2000" dirty="0"/>
              <a:t>Parmi les principaux avantages d’une telle structure, on distingue la </a:t>
            </a:r>
            <a:r>
              <a:rPr lang="fr-FR" sz="2000" b="1" dirty="0"/>
              <a:t>simplicité</a:t>
            </a:r>
            <a:r>
              <a:rPr lang="fr-FR" sz="2000" dirty="0"/>
              <a:t> et la </a:t>
            </a:r>
            <a:r>
              <a:rPr lang="fr-FR" sz="2000" b="1" dirty="0"/>
              <a:t>clarté des rapports hiérarchiques</a:t>
            </a:r>
            <a:r>
              <a:rPr lang="fr-FR" sz="2000" dirty="0"/>
              <a:t> au sein de chaque service de l’entreprise : chaque employé connait son supérieur hiérarchique, vis-à-vis duquel il est tenu de certains engagements.</a:t>
            </a:r>
          </a:p>
          <a:p>
            <a:pPr>
              <a:lnSpc>
                <a:spcPct val="100000"/>
              </a:lnSpc>
            </a:pPr>
            <a:r>
              <a:rPr lang="fr-FR" sz="2000" dirty="0"/>
              <a:t>On note également le développement d’une certaine discipline, grâce au principe de l'unité de la gestion des employés : ceci permet aux unités de production de se concentrer sur leur activité principale, afin d’optimiser la productivité de l’entreprise.</a:t>
            </a:r>
          </a:p>
          <a:p>
            <a:pPr marL="0" indent="0">
              <a:lnSpc>
                <a:spcPct val="100000"/>
              </a:lnSpc>
              <a:buNone/>
            </a:pPr>
            <a:endParaRPr lang="fr-FR" sz="2000" dirty="0"/>
          </a:p>
          <a:p>
            <a:pPr marL="0" indent="0">
              <a:lnSpc>
                <a:spcPct val="100000"/>
              </a:lnSpc>
              <a:buNone/>
            </a:pPr>
            <a:endParaRPr lang="fr-FR" sz="2000" dirty="0">
              <a:effectLst/>
            </a:endParaRPr>
          </a:p>
        </p:txBody>
      </p:sp>
      <p:sp>
        <p:nvSpPr>
          <p:cNvPr id="4" name="Espace réservé de la date 3">
            <a:extLst>
              <a:ext uri="{FF2B5EF4-FFF2-40B4-BE49-F238E27FC236}">
                <a16:creationId xmlns:a16="http://schemas.microsoft.com/office/drawing/2014/main" id="{301034EB-B6AF-9441-BAF4-117B16AA70D1}"/>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BB6344AB-E4D4-C247-964F-604380E337DA}"/>
              </a:ext>
            </a:extLst>
          </p:cNvPr>
          <p:cNvSpPr>
            <a:spLocks noGrp="1"/>
          </p:cNvSpPr>
          <p:nvPr>
            <p:ph type="sldNum" sz="quarter" idx="12"/>
          </p:nvPr>
        </p:nvSpPr>
        <p:spPr/>
        <p:txBody>
          <a:bodyPr/>
          <a:lstStyle/>
          <a:p>
            <a:fld id="{6D1A6996-9A38-354D-9398-FBE9F4077E8B}" type="slidenum">
              <a:rPr lang="fr-FR" smtClean="0"/>
              <a:t>22</a:t>
            </a:fld>
            <a:endParaRPr lang="fr-FR"/>
          </a:p>
        </p:txBody>
      </p:sp>
    </p:spTree>
    <p:extLst>
      <p:ext uri="{BB962C8B-B14F-4D97-AF65-F5344CB8AC3E}">
        <p14:creationId xmlns:p14="http://schemas.microsoft.com/office/powerpoint/2010/main" val="1180125846"/>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3" name="Image 72">
            <a:extLst>
              <a:ext uri="{FF2B5EF4-FFF2-40B4-BE49-F238E27FC236}">
                <a16:creationId xmlns:a16="http://schemas.microsoft.com/office/drawing/2014/main" id="{A5E88E16-B970-D44E-A257-61F4C73C5F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7620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4" name="Titre 1">
            <a:extLst>
              <a:ext uri="{FF2B5EF4-FFF2-40B4-BE49-F238E27FC236}">
                <a16:creationId xmlns:a16="http://schemas.microsoft.com/office/drawing/2014/main" id="{10955C0D-FD69-AA43-9020-7E5902EB0BC0}"/>
              </a:ext>
            </a:extLst>
          </p:cNvPr>
          <p:cNvSpPr>
            <a:spLocks noGrp="1" noChangeArrowheads="1"/>
          </p:cNvSpPr>
          <p:nvPr>
            <p:ph type="title"/>
          </p:nvPr>
        </p:nvSpPr>
        <p:spPr>
          <a:xfrm>
            <a:off x="815975" y="120223"/>
            <a:ext cx="10515600" cy="1325563"/>
          </a:xfrm>
        </p:spPr>
        <p:txBody>
          <a:bodyPr/>
          <a:lstStyle/>
          <a:p>
            <a:r>
              <a:rPr lang="fr-FR" altLang="fr-FR" sz="4000" b="1" baseline="30000" dirty="0">
                <a:ea typeface="ＭＳ Ｐゴシック" panose="020B0600070205080204" pitchFamily="34" charset="-128"/>
              </a:rPr>
              <a:t>Construire une identité employeur cohérente avec la stratégie</a:t>
            </a:r>
            <a:endParaRPr lang="fr-FR" altLang="fr-FR" sz="4000" b="1" dirty="0">
              <a:ea typeface="ＭＳ Ｐゴシック" panose="020B0600070205080204" pitchFamily="34" charset="-128"/>
            </a:endParaRPr>
          </a:p>
        </p:txBody>
      </p:sp>
      <p:sp>
        <p:nvSpPr>
          <p:cNvPr id="218115" name="Espace réservé du contenu 2">
            <a:extLst>
              <a:ext uri="{FF2B5EF4-FFF2-40B4-BE49-F238E27FC236}">
                <a16:creationId xmlns:a16="http://schemas.microsoft.com/office/drawing/2014/main" id="{CD33EB97-9933-964D-AC41-36EF18F73DF5}"/>
              </a:ext>
            </a:extLst>
          </p:cNvPr>
          <p:cNvSpPr>
            <a:spLocks noGrp="1" noChangeArrowheads="1"/>
          </p:cNvSpPr>
          <p:nvPr>
            <p:ph idx="1"/>
          </p:nvPr>
        </p:nvSpPr>
        <p:spPr>
          <a:xfrm>
            <a:off x="1981200" y="990600"/>
            <a:ext cx="8229600" cy="609600"/>
          </a:xfrm>
        </p:spPr>
        <p:txBody>
          <a:bodyPr/>
          <a:lstStyle/>
          <a:p>
            <a:pPr algn="ctr">
              <a:buFontTx/>
              <a:buNone/>
            </a:pPr>
            <a:r>
              <a:rPr lang="fr-FR" altLang="fr-FR" sz="2400" b="1" dirty="0">
                <a:ea typeface="ＭＳ Ｐゴシック" panose="020B0600070205080204" pitchFamily="34" charset="-128"/>
              </a:rPr>
              <a:t>Qu'</a:t>
            </a:r>
            <a:r>
              <a:rPr lang="fr-FR" altLang="ja-JP" sz="2400" b="1" dirty="0">
                <a:ea typeface="ＭＳ Ｐゴシック" panose="020B0600070205080204" pitchFamily="34" charset="-128"/>
              </a:rPr>
              <a:t>est-ce que l'</a:t>
            </a:r>
            <a:r>
              <a:rPr lang="fr-FR" altLang="ja-JP" sz="2400" b="1" dirty="0" err="1">
                <a:ea typeface="ＭＳ Ｐゴシック" panose="020B0600070205080204" pitchFamily="34" charset="-128"/>
              </a:rPr>
              <a:t>identite</a:t>
            </a:r>
            <a:r>
              <a:rPr lang="fr-FR" altLang="ja-JP" sz="2400" b="1" dirty="0">
                <a:ea typeface="ＭＳ Ｐゴシック" panose="020B0600070205080204" pitchFamily="34" charset="-128"/>
              </a:rPr>
              <a:t>́ employeur d</a:t>
            </a:r>
            <a:r>
              <a:rPr lang="ja-JP" altLang="fr-FR" sz="2400" b="1">
                <a:ea typeface="ＭＳ Ｐゴシック" panose="020B0600070205080204" pitchFamily="34" charset="-128"/>
              </a:rPr>
              <a:t>’</a:t>
            </a:r>
            <a:r>
              <a:rPr lang="fr-FR" altLang="ja-JP" sz="2400" b="1" dirty="0">
                <a:ea typeface="ＭＳ Ｐゴシック" panose="020B0600070205080204" pitchFamily="34" charset="-128"/>
              </a:rPr>
              <a:t>une entreprise ? </a:t>
            </a:r>
          </a:p>
          <a:p>
            <a:pPr>
              <a:buFontTx/>
              <a:buNone/>
            </a:pPr>
            <a:endParaRPr lang="fr-FR" altLang="fr-FR" sz="2400" b="1" dirty="0">
              <a:ea typeface="ＭＳ Ｐゴシック" panose="020B0600070205080204" pitchFamily="34" charset="-128"/>
            </a:endParaRPr>
          </a:p>
        </p:txBody>
      </p:sp>
      <p:sp>
        <p:nvSpPr>
          <p:cNvPr id="11" name="Ellipse 10">
            <a:extLst>
              <a:ext uri="{FF2B5EF4-FFF2-40B4-BE49-F238E27FC236}">
                <a16:creationId xmlns:a16="http://schemas.microsoft.com/office/drawing/2014/main" id="{3EB1E5C7-9574-DC43-A2EB-C43629F9B579}"/>
              </a:ext>
            </a:extLst>
          </p:cNvPr>
          <p:cNvSpPr/>
          <p:nvPr/>
        </p:nvSpPr>
        <p:spPr bwMode="auto">
          <a:xfrm>
            <a:off x="3962400" y="2209800"/>
            <a:ext cx="4267200" cy="4114800"/>
          </a:xfrm>
          <a:prstGeom prst="ellipse">
            <a:avLst/>
          </a:prstGeom>
          <a:solidFill>
            <a:srgbClr val="008000"/>
          </a:solidFill>
          <a:ln w="9525" cap="flat" cmpd="sng" algn="ctr">
            <a:gradFill flip="none" rotWithShape="1">
              <a:gsLst>
                <a:gs pos="52000">
                  <a:srgbClr val="008000"/>
                </a:gs>
                <a:gs pos="100000">
                  <a:srgbClr val="FFFFFF"/>
                </a:gs>
              </a:gsLst>
              <a:lin ang="0" scaled="1"/>
              <a:tileRect/>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defRPr/>
            </a:pPr>
            <a:endParaRPr lang="fr-FR" sz="1800"/>
          </a:p>
        </p:txBody>
      </p:sp>
      <p:sp>
        <p:nvSpPr>
          <p:cNvPr id="218119" name="Ellipse 11">
            <a:extLst>
              <a:ext uri="{FF2B5EF4-FFF2-40B4-BE49-F238E27FC236}">
                <a16:creationId xmlns:a16="http://schemas.microsoft.com/office/drawing/2014/main" id="{7B5297DA-9612-554B-8EF7-991650BEA2B0}"/>
              </a:ext>
            </a:extLst>
          </p:cNvPr>
          <p:cNvSpPr>
            <a:spLocks noChangeArrowheads="1"/>
          </p:cNvSpPr>
          <p:nvPr/>
        </p:nvSpPr>
        <p:spPr bwMode="auto">
          <a:xfrm>
            <a:off x="4648200" y="2895600"/>
            <a:ext cx="2895600" cy="2819400"/>
          </a:xfrm>
          <a:prstGeom prst="ellipse">
            <a:avLst/>
          </a:prstGeom>
          <a:solidFill>
            <a:srgbClr val="FFFF66">
              <a:alpha val="78038"/>
            </a:srgbClr>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
        <p:nvSpPr>
          <p:cNvPr id="218120" name="Ellipse 12">
            <a:extLst>
              <a:ext uri="{FF2B5EF4-FFF2-40B4-BE49-F238E27FC236}">
                <a16:creationId xmlns:a16="http://schemas.microsoft.com/office/drawing/2014/main" id="{CFC18899-A51D-0449-AC54-B975B2B0A7D9}"/>
              </a:ext>
            </a:extLst>
          </p:cNvPr>
          <p:cNvSpPr>
            <a:spLocks noChangeArrowheads="1"/>
          </p:cNvSpPr>
          <p:nvPr/>
        </p:nvSpPr>
        <p:spPr bwMode="auto">
          <a:xfrm>
            <a:off x="5257800" y="3505200"/>
            <a:ext cx="1600200" cy="1524000"/>
          </a:xfrm>
          <a:prstGeom prst="ellipse">
            <a:avLst/>
          </a:prstGeom>
          <a:solidFill>
            <a:srgbClr val="FF0000"/>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cxnSp>
        <p:nvCxnSpPr>
          <p:cNvPr id="218121" name="Connecteur droit avec flèche 15">
            <a:extLst>
              <a:ext uri="{FF2B5EF4-FFF2-40B4-BE49-F238E27FC236}">
                <a16:creationId xmlns:a16="http://schemas.microsoft.com/office/drawing/2014/main" id="{E1B73E7E-D479-6E40-A30C-5E7117744763}"/>
              </a:ext>
            </a:extLst>
          </p:cNvPr>
          <p:cNvCxnSpPr>
            <a:cxnSpLocks noChangeShapeType="1"/>
          </p:cNvCxnSpPr>
          <p:nvPr/>
        </p:nvCxnSpPr>
        <p:spPr bwMode="auto">
          <a:xfrm rot="10800000" flipH="1">
            <a:off x="3962400" y="4267200"/>
            <a:ext cx="4267200" cy="1588"/>
          </a:xfrm>
          <a:prstGeom prst="straightConnector1">
            <a:avLst/>
          </a:prstGeom>
          <a:noFill/>
          <a:ln w="3810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218122" name="Connecteur droit avec flèche 16">
            <a:extLst>
              <a:ext uri="{FF2B5EF4-FFF2-40B4-BE49-F238E27FC236}">
                <a16:creationId xmlns:a16="http://schemas.microsoft.com/office/drawing/2014/main" id="{DF701D09-1FE6-8B40-947C-F850B778EED4}"/>
              </a:ext>
            </a:extLst>
          </p:cNvPr>
          <p:cNvCxnSpPr>
            <a:cxnSpLocks noChangeShapeType="1"/>
          </p:cNvCxnSpPr>
          <p:nvPr/>
        </p:nvCxnSpPr>
        <p:spPr bwMode="auto">
          <a:xfrm flipV="1">
            <a:off x="4343400" y="3200400"/>
            <a:ext cx="3429000" cy="2209800"/>
          </a:xfrm>
          <a:prstGeom prst="straightConnector1">
            <a:avLst/>
          </a:prstGeom>
          <a:noFill/>
          <a:ln w="3810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218123" name="Connecteur droit avec flèche 21">
            <a:extLst>
              <a:ext uri="{FF2B5EF4-FFF2-40B4-BE49-F238E27FC236}">
                <a16:creationId xmlns:a16="http://schemas.microsoft.com/office/drawing/2014/main" id="{51551668-BBC4-C847-879A-BAFC25343C25}"/>
              </a:ext>
            </a:extLst>
          </p:cNvPr>
          <p:cNvCxnSpPr>
            <a:cxnSpLocks noChangeShapeType="1"/>
          </p:cNvCxnSpPr>
          <p:nvPr/>
        </p:nvCxnSpPr>
        <p:spPr bwMode="auto">
          <a:xfrm rot="5400000" flipH="1" flipV="1">
            <a:off x="4037807" y="4267995"/>
            <a:ext cx="4114800" cy="1587"/>
          </a:xfrm>
          <a:prstGeom prst="straightConnector1">
            <a:avLst/>
          </a:prstGeom>
          <a:noFill/>
          <a:ln w="3810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218124" name="Connecteur droit avec flèche 24">
            <a:extLst>
              <a:ext uri="{FF2B5EF4-FFF2-40B4-BE49-F238E27FC236}">
                <a16:creationId xmlns:a16="http://schemas.microsoft.com/office/drawing/2014/main" id="{EC7559DA-38DC-F84E-8F99-B635EECF179D}"/>
              </a:ext>
            </a:extLst>
          </p:cNvPr>
          <p:cNvCxnSpPr>
            <a:cxnSpLocks noChangeShapeType="1"/>
          </p:cNvCxnSpPr>
          <p:nvPr/>
        </p:nvCxnSpPr>
        <p:spPr bwMode="auto">
          <a:xfrm>
            <a:off x="4495800" y="2971800"/>
            <a:ext cx="3200400" cy="2667000"/>
          </a:xfrm>
          <a:prstGeom prst="straightConnector1">
            <a:avLst/>
          </a:prstGeom>
          <a:noFill/>
          <a:ln w="3810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sp>
        <p:nvSpPr>
          <p:cNvPr id="218125" name="ZoneTexte 44">
            <a:extLst>
              <a:ext uri="{FF2B5EF4-FFF2-40B4-BE49-F238E27FC236}">
                <a16:creationId xmlns:a16="http://schemas.microsoft.com/office/drawing/2014/main" id="{28E7ABBF-8F20-CE4E-B4A8-03C49700BE0F}"/>
              </a:ext>
            </a:extLst>
          </p:cNvPr>
          <p:cNvSpPr txBox="1">
            <a:spLocks noChangeArrowheads="1"/>
          </p:cNvSpPr>
          <p:nvPr/>
        </p:nvSpPr>
        <p:spPr bwMode="auto">
          <a:xfrm>
            <a:off x="5562600" y="1676401"/>
            <a:ext cx="102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u="sng">
                <a:solidFill>
                  <a:srgbClr val="FF0000"/>
                </a:solidFill>
              </a:rPr>
              <a:t>SENS</a:t>
            </a:r>
          </a:p>
        </p:txBody>
      </p:sp>
      <p:sp>
        <p:nvSpPr>
          <p:cNvPr id="218126" name="ZoneTexte 45">
            <a:extLst>
              <a:ext uri="{FF2B5EF4-FFF2-40B4-BE49-F238E27FC236}">
                <a16:creationId xmlns:a16="http://schemas.microsoft.com/office/drawing/2014/main" id="{F8332C4A-B2D8-074D-998D-176F9C5B5DEA}"/>
              </a:ext>
            </a:extLst>
          </p:cNvPr>
          <p:cNvSpPr txBox="1">
            <a:spLocks noChangeArrowheads="1"/>
          </p:cNvSpPr>
          <p:nvPr/>
        </p:nvSpPr>
        <p:spPr bwMode="auto">
          <a:xfrm>
            <a:off x="5334000" y="6319839"/>
            <a:ext cx="1447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600"/>
              <a:t>AMBIANCE DE TRAVAIL</a:t>
            </a:r>
          </a:p>
        </p:txBody>
      </p:sp>
      <p:sp>
        <p:nvSpPr>
          <p:cNvPr id="218127" name="ZoneTexte 46">
            <a:extLst>
              <a:ext uri="{FF2B5EF4-FFF2-40B4-BE49-F238E27FC236}">
                <a16:creationId xmlns:a16="http://schemas.microsoft.com/office/drawing/2014/main" id="{ED6DBDD8-BA23-AC45-B8BB-3B62FB0389BC}"/>
              </a:ext>
            </a:extLst>
          </p:cNvPr>
          <p:cNvSpPr txBox="1">
            <a:spLocks noChangeArrowheads="1"/>
          </p:cNvSpPr>
          <p:nvPr/>
        </p:nvSpPr>
        <p:spPr bwMode="auto">
          <a:xfrm>
            <a:off x="2921001" y="2362201"/>
            <a:ext cx="18549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t>OPPORTUNITES </a:t>
            </a:r>
          </a:p>
          <a:p>
            <a:pPr eaLnBrk="1" hangingPunct="1">
              <a:spcBef>
                <a:spcPct val="0"/>
              </a:spcBef>
              <a:buFontTx/>
              <a:buNone/>
            </a:pPr>
            <a:r>
              <a:rPr lang="fr-FR" altLang="fr-FR" sz="1600"/>
              <a:t>D</a:t>
            </a:r>
            <a:r>
              <a:rPr lang="ja-JP" altLang="fr-FR" sz="1600"/>
              <a:t>’</a:t>
            </a:r>
            <a:r>
              <a:rPr lang="fr-FR" altLang="ja-JP" sz="1600"/>
              <a:t>EVOLUTION </a:t>
            </a:r>
          </a:p>
          <a:p>
            <a:pPr eaLnBrk="1" hangingPunct="1">
              <a:spcBef>
                <a:spcPct val="0"/>
              </a:spcBef>
              <a:buFontTx/>
              <a:buNone/>
            </a:pPr>
            <a:endParaRPr lang="fr-FR" altLang="fr-FR" sz="1600"/>
          </a:p>
        </p:txBody>
      </p:sp>
      <p:sp>
        <p:nvSpPr>
          <p:cNvPr id="218128" name="ZoneTexte 47">
            <a:extLst>
              <a:ext uri="{FF2B5EF4-FFF2-40B4-BE49-F238E27FC236}">
                <a16:creationId xmlns:a16="http://schemas.microsoft.com/office/drawing/2014/main" id="{9A648856-AA1E-5D49-9158-A78DDDEB3464}"/>
              </a:ext>
            </a:extLst>
          </p:cNvPr>
          <p:cNvSpPr txBox="1">
            <a:spLocks noChangeArrowheads="1"/>
          </p:cNvSpPr>
          <p:nvPr/>
        </p:nvSpPr>
        <p:spPr bwMode="auto">
          <a:xfrm>
            <a:off x="2134199" y="4140201"/>
            <a:ext cx="1813317"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600"/>
              <a:t>CONDITIONS DE</a:t>
            </a:r>
          </a:p>
          <a:p>
            <a:pPr algn="ctr" eaLnBrk="1" hangingPunct="1">
              <a:spcBef>
                <a:spcPct val="0"/>
              </a:spcBef>
              <a:buFontTx/>
              <a:buNone/>
            </a:pPr>
            <a:r>
              <a:rPr lang="fr-FR" altLang="fr-FR" sz="1600"/>
              <a:t> TRAVAIL </a:t>
            </a:r>
          </a:p>
          <a:p>
            <a:pPr algn="ctr" eaLnBrk="1" hangingPunct="1">
              <a:spcBef>
                <a:spcPct val="0"/>
              </a:spcBef>
              <a:buFontTx/>
              <a:buNone/>
            </a:pPr>
            <a:endParaRPr lang="fr-FR" altLang="fr-FR" sz="1400"/>
          </a:p>
        </p:txBody>
      </p:sp>
      <p:sp>
        <p:nvSpPr>
          <p:cNvPr id="218129" name="ZoneTexte 48">
            <a:extLst>
              <a:ext uri="{FF2B5EF4-FFF2-40B4-BE49-F238E27FC236}">
                <a16:creationId xmlns:a16="http://schemas.microsoft.com/office/drawing/2014/main" id="{2231BBD4-6497-8649-8CC7-EC0846C540F4}"/>
              </a:ext>
            </a:extLst>
          </p:cNvPr>
          <p:cNvSpPr txBox="1">
            <a:spLocks noChangeArrowheads="1"/>
          </p:cNvSpPr>
          <p:nvPr/>
        </p:nvSpPr>
        <p:spPr bwMode="auto">
          <a:xfrm>
            <a:off x="7706282" y="5511801"/>
            <a:ext cx="24785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600"/>
              <a:t>DEVELOPPEMENT DES</a:t>
            </a:r>
          </a:p>
          <a:p>
            <a:pPr algn="ctr" eaLnBrk="1" hangingPunct="1">
              <a:spcBef>
                <a:spcPct val="0"/>
              </a:spcBef>
              <a:buFontTx/>
              <a:buNone/>
            </a:pPr>
            <a:r>
              <a:rPr lang="fr-FR" altLang="fr-FR" sz="1600"/>
              <a:t> COMPETENCES </a:t>
            </a:r>
          </a:p>
          <a:p>
            <a:pPr algn="ctr" eaLnBrk="1" hangingPunct="1">
              <a:spcBef>
                <a:spcPct val="0"/>
              </a:spcBef>
              <a:buFontTx/>
              <a:buNone/>
            </a:pPr>
            <a:endParaRPr lang="fr-FR" altLang="fr-FR" sz="1600"/>
          </a:p>
        </p:txBody>
      </p:sp>
      <p:sp>
        <p:nvSpPr>
          <p:cNvPr id="218130" name="ZoneTexte 49">
            <a:extLst>
              <a:ext uri="{FF2B5EF4-FFF2-40B4-BE49-F238E27FC236}">
                <a16:creationId xmlns:a16="http://schemas.microsoft.com/office/drawing/2014/main" id="{A812C9AF-C461-8945-A764-2FC19295B583}"/>
              </a:ext>
            </a:extLst>
          </p:cNvPr>
          <p:cNvSpPr txBox="1">
            <a:spLocks noChangeArrowheads="1"/>
          </p:cNvSpPr>
          <p:nvPr/>
        </p:nvSpPr>
        <p:spPr bwMode="auto">
          <a:xfrm>
            <a:off x="8382001" y="4114801"/>
            <a:ext cx="17652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t>PRATIQUES DE</a:t>
            </a:r>
          </a:p>
          <a:p>
            <a:pPr eaLnBrk="1" hangingPunct="1">
              <a:spcBef>
                <a:spcPct val="0"/>
              </a:spcBef>
              <a:buFontTx/>
              <a:buNone/>
            </a:pPr>
            <a:r>
              <a:rPr lang="fr-FR" altLang="fr-FR" sz="1600"/>
              <a:t> MANAGEMENT </a:t>
            </a:r>
          </a:p>
          <a:p>
            <a:pPr eaLnBrk="1" hangingPunct="1">
              <a:spcBef>
                <a:spcPct val="0"/>
              </a:spcBef>
              <a:buFontTx/>
              <a:buNone/>
            </a:pPr>
            <a:endParaRPr lang="fr-FR" altLang="fr-FR" sz="1600"/>
          </a:p>
        </p:txBody>
      </p:sp>
      <p:sp>
        <p:nvSpPr>
          <p:cNvPr id="218131" name="ZoneTexte 50">
            <a:extLst>
              <a:ext uri="{FF2B5EF4-FFF2-40B4-BE49-F238E27FC236}">
                <a16:creationId xmlns:a16="http://schemas.microsoft.com/office/drawing/2014/main" id="{A6C4D17D-CAE3-DB4E-9805-37B1A08887BC}"/>
              </a:ext>
            </a:extLst>
          </p:cNvPr>
          <p:cNvSpPr txBox="1">
            <a:spLocks noChangeArrowheads="1"/>
          </p:cNvSpPr>
          <p:nvPr/>
        </p:nvSpPr>
        <p:spPr bwMode="auto">
          <a:xfrm>
            <a:off x="8067344" y="2844801"/>
            <a:ext cx="20056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600"/>
              <a:t>RESPONSABILITE </a:t>
            </a:r>
          </a:p>
          <a:p>
            <a:pPr algn="ctr" eaLnBrk="1" hangingPunct="1">
              <a:spcBef>
                <a:spcPct val="0"/>
              </a:spcBef>
              <a:buFontTx/>
              <a:buNone/>
            </a:pPr>
            <a:r>
              <a:rPr lang="fr-FR" altLang="fr-FR" sz="1600"/>
              <a:t>CONFIEE </a:t>
            </a:r>
          </a:p>
          <a:p>
            <a:pPr algn="ctr" eaLnBrk="1" hangingPunct="1">
              <a:spcBef>
                <a:spcPct val="0"/>
              </a:spcBef>
              <a:buFontTx/>
              <a:buNone/>
            </a:pPr>
            <a:endParaRPr lang="fr-FR" altLang="fr-FR" sz="1600"/>
          </a:p>
        </p:txBody>
      </p:sp>
      <p:sp>
        <p:nvSpPr>
          <p:cNvPr id="218132" name="ZoneTexte 51">
            <a:extLst>
              <a:ext uri="{FF2B5EF4-FFF2-40B4-BE49-F238E27FC236}">
                <a16:creationId xmlns:a16="http://schemas.microsoft.com/office/drawing/2014/main" id="{FE6A8211-F69C-C94C-BF70-F64EAC5A18D0}"/>
              </a:ext>
            </a:extLst>
          </p:cNvPr>
          <p:cNvSpPr txBox="1">
            <a:spLocks noChangeArrowheads="1"/>
          </p:cNvSpPr>
          <p:nvPr/>
        </p:nvSpPr>
        <p:spPr bwMode="auto">
          <a:xfrm>
            <a:off x="6934200" y="4614864"/>
            <a:ext cx="228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solidFill>
                  <a:srgbClr val="FF0000"/>
                </a:solidFill>
              </a:rPr>
              <a:t>Zone de démotivation </a:t>
            </a:r>
          </a:p>
          <a:p>
            <a:pPr eaLnBrk="1" hangingPunct="1">
              <a:spcBef>
                <a:spcPct val="0"/>
              </a:spcBef>
              <a:buFontTx/>
              <a:buNone/>
            </a:pPr>
            <a:endParaRPr lang="fr-FR" altLang="fr-FR" sz="1600">
              <a:solidFill>
                <a:srgbClr val="FF0000"/>
              </a:solidFill>
            </a:endParaRPr>
          </a:p>
        </p:txBody>
      </p:sp>
      <p:sp>
        <p:nvSpPr>
          <p:cNvPr id="218133" name="ZoneTexte 52">
            <a:extLst>
              <a:ext uri="{FF2B5EF4-FFF2-40B4-BE49-F238E27FC236}">
                <a16:creationId xmlns:a16="http://schemas.microsoft.com/office/drawing/2014/main" id="{B51B6D4C-F0BB-4B42-8D66-089BD184D00E}"/>
              </a:ext>
            </a:extLst>
          </p:cNvPr>
          <p:cNvSpPr txBox="1">
            <a:spLocks noChangeArrowheads="1"/>
          </p:cNvSpPr>
          <p:nvPr/>
        </p:nvSpPr>
        <p:spPr bwMode="auto">
          <a:xfrm>
            <a:off x="6248400" y="5148264"/>
            <a:ext cx="21916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solidFill>
                  <a:srgbClr val="FF0000"/>
                </a:solidFill>
              </a:rPr>
              <a:t>Zone de compétitivité </a:t>
            </a:r>
          </a:p>
          <a:p>
            <a:pPr eaLnBrk="1" hangingPunct="1">
              <a:spcBef>
                <a:spcPct val="0"/>
              </a:spcBef>
              <a:buFontTx/>
              <a:buNone/>
            </a:pPr>
            <a:endParaRPr lang="fr-FR" altLang="fr-FR" sz="1600">
              <a:solidFill>
                <a:srgbClr val="FF0000"/>
              </a:solidFill>
            </a:endParaRPr>
          </a:p>
        </p:txBody>
      </p:sp>
      <p:sp>
        <p:nvSpPr>
          <p:cNvPr id="218134" name="ZoneTexte 53">
            <a:extLst>
              <a:ext uri="{FF2B5EF4-FFF2-40B4-BE49-F238E27FC236}">
                <a16:creationId xmlns:a16="http://schemas.microsoft.com/office/drawing/2014/main" id="{5F441125-26B3-904E-B06B-5180C29A08AC}"/>
              </a:ext>
            </a:extLst>
          </p:cNvPr>
          <p:cNvSpPr txBox="1">
            <a:spLocks noChangeArrowheads="1"/>
          </p:cNvSpPr>
          <p:nvPr/>
        </p:nvSpPr>
        <p:spPr bwMode="auto">
          <a:xfrm>
            <a:off x="2590801" y="5334001"/>
            <a:ext cx="1630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t>RETRIBUTION </a:t>
            </a:r>
          </a:p>
          <a:p>
            <a:pPr eaLnBrk="1" hangingPunct="1">
              <a:spcBef>
                <a:spcPct val="0"/>
              </a:spcBef>
              <a:buFontTx/>
              <a:buNone/>
            </a:pPr>
            <a:endParaRPr lang="fr-FR" altLang="fr-FR" sz="1600"/>
          </a:p>
        </p:txBody>
      </p:sp>
      <p:sp>
        <p:nvSpPr>
          <p:cNvPr id="218135" name="ZoneTexte 55">
            <a:extLst>
              <a:ext uri="{FF2B5EF4-FFF2-40B4-BE49-F238E27FC236}">
                <a16:creationId xmlns:a16="http://schemas.microsoft.com/office/drawing/2014/main" id="{947107DA-6EAA-594E-9FC7-F2847251E3BD}"/>
              </a:ext>
            </a:extLst>
          </p:cNvPr>
          <p:cNvSpPr txBox="1">
            <a:spLocks noChangeArrowheads="1"/>
          </p:cNvSpPr>
          <p:nvPr/>
        </p:nvSpPr>
        <p:spPr bwMode="auto">
          <a:xfrm>
            <a:off x="6324601" y="5715001"/>
            <a:ext cx="365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a:t>
            </a:r>
          </a:p>
        </p:txBody>
      </p:sp>
      <p:sp>
        <p:nvSpPr>
          <p:cNvPr id="218136" name="ZoneTexte 56">
            <a:extLst>
              <a:ext uri="{FF2B5EF4-FFF2-40B4-BE49-F238E27FC236}">
                <a16:creationId xmlns:a16="http://schemas.microsoft.com/office/drawing/2014/main" id="{455E6639-56A6-DE4D-97AD-86E8538C9197}"/>
              </a:ext>
            </a:extLst>
          </p:cNvPr>
          <p:cNvSpPr txBox="1">
            <a:spLocks noChangeArrowheads="1"/>
          </p:cNvSpPr>
          <p:nvPr/>
        </p:nvSpPr>
        <p:spPr bwMode="auto">
          <a:xfrm>
            <a:off x="6340476" y="4876801"/>
            <a:ext cx="365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a:t>
            </a:r>
          </a:p>
        </p:txBody>
      </p:sp>
      <p:sp>
        <p:nvSpPr>
          <p:cNvPr id="218137" name="ZoneTexte 57">
            <a:extLst>
              <a:ext uri="{FF2B5EF4-FFF2-40B4-BE49-F238E27FC236}">
                <a16:creationId xmlns:a16="http://schemas.microsoft.com/office/drawing/2014/main" id="{EE207582-B49A-E547-87B8-DAD42D754FB1}"/>
              </a:ext>
            </a:extLst>
          </p:cNvPr>
          <p:cNvSpPr txBox="1">
            <a:spLocks noChangeArrowheads="1"/>
          </p:cNvSpPr>
          <p:nvPr/>
        </p:nvSpPr>
        <p:spPr bwMode="auto">
          <a:xfrm>
            <a:off x="6189664" y="3652838"/>
            <a:ext cx="2873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a:t>
            </a:r>
          </a:p>
        </p:txBody>
      </p:sp>
      <p:sp>
        <p:nvSpPr>
          <p:cNvPr id="218138" name="ZoneTexte 58">
            <a:extLst>
              <a:ext uri="{FF2B5EF4-FFF2-40B4-BE49-F238E27FC236}">
                <a16:creationId xmlns:a16="http://schemas.microsoft.com/office/drawing/2014/main" id="{D0737DD4-7A6B-2E4F-996B-74CC1FA84442}"/>
              </a:ext>
            </a:extLst>
          </p:cNvPr>
          <p:cNvSpPr txBox="1">
            <a:spLocks noChangeArrowheads="1"/>
          </p:cNvSpPr>
          <p:nvPr/>
        </p:nvSpPr>
        <p:spPr bwMode="auto">
          <a:xfrm>
            <a:off x="6934200" y="6096001"/>
            <a:ext cx="23230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solidFill>
                  <a:srgbClr val="008000"/>
                </a:solidFill>
              </a:rPr>
              <a:t>Zone de différenciation </a:t>
            </a:r>
          </a:p>
          <a:p>
            <a:pPr eaLnBrk="1" hangingPunct="1">
              <a:spcBef>
                <a:spcPct val="0"/>
              </a:spcBef>
              <a:buFontTx/>
              <a:buNone/>
            </a:pPr>
            <a:endParaRPr lang="fr-FR" altLang="fr-FR" sz="1600">
              <a:solidFill>
                <a:srgbClr val="008000"/>
              </a:solidFill>
            </a:endParaRPr>
          </a:p>
        </p:txBody>
      </p:sp>
      <p:cxnSp>
        <p:nvCxnSpPr>
          <p:cNvPr id="218139" name="Connecteur droit 27">
            <a:extLst>
              <a:ext uri="{FF2B5EF4-FFF2-40B4-BE49-F238E27FC236}">
                <a16:creationId xmlns:a16="http://schemas.microsoft.com/office/drawing/2014/main" id="{253DDE09-43C7-034A-A4D5-3ADD47B3F96C}"/>
              </a:ext>
            </a:extLst>
          </p:cNvPr>
          <p:cNvCxnSpPr>
            <a:cxnSpLocks noChangeShapeType="1"/>
          </p:cNvCxnSpPr>
          <p:nvPr/>
        </p:nvCxnSpPr>
        <p:spPr bwMode="auto">
          <a:xfrm flipV="1">
            <a:off x="5334000" y="3200400"/>
            <a:ext cx="762000" cy="457200"/>
          </a:xfrm>
          <a:prstGeom prst="line">
            <a:avLst/>
          </a:prstGeom>
          <a:noFill/>
          <a:ln w="38100">
            <a:solidFill>
              <a:srgbClr val="000090"/>
            </a:solidFill>
            <a:round/>
            <a:headEnd/>
            <a:tailEnd/>
          </a:ln>
          <a:extLst>
            <a:ext uri="{909E8E84-426E-40DD-AFC4-6F175D3DCCD1}">
              <a14:hiddenFill xmlns:a14="http://schemas.microsoft.com/office/drawing/2010/main">
                <a:noFill/>
              </a14:hiddenFill>
            </a:ext>
          </a:extLst>
        </p:spPr>
      </p:cxnSp>
      <p:cxnSp>
        <p:nvCxnSpPr>
          <p:cNvPr id="218140" name="Connecteur droit 29">
            <a:extLst>
              <a:ext uri="{FF2B5EF4-FFF2-40B4-BE49-F238E27FC236}">
                <a16:creationId xmlns:a16="http://schemas.microsoft.com/office/drawing/2014/main" id="{9BF45B05-B15F-854A-8A55-D7748DD6A23D}"/>
              </a:ext>
            </a:extLst>
          </p:cNvPr>
          <p:cNvCxnSpPr>
            <a:cxnSpLocks noChangeShapeType="1"/>
          </p:cNvCxnSpPr>
          <p:nvPr/>
        </p:nvCxnSpPr>
        <p:spPr bwMode="auto">
          <a:xfrm>
            <a:off x="6096000" y="3200400"/>
            <a:ext cx="1143000" cy="304800"/>
          </a:xfrm>
          <a:prstGeom prst="line">
            <a:avLst/>
          </a:prstGeom>
          <a:noFill/>
          <a:ln w="38100">
            <a:solidFill>
              <a:srgbClr val="000090"/>
            </a:solidFill>
            <a:round/>
            <a:headEnd/>
            <a:tailEnd/>
          </a:ln>
          <a:extLst>
            <a:ext uri="{909E8E84-426E-40DD-AFC4-6F175D3DCCD1}">
              <a14:hiddenFill xmlns:a14="http://schemas.microsoft.com/office/drawing/2010/main">
                <a:noFill/>
              </a14:hiddenFill>
            </a:ext>
          </a:extLst>
        </p:spPr>
      </p:cxnSp>
      <p:cxnSp>
        <p:nvCxnSpPr>
          <p:cNvPr id="218141" name="Connecteur droit 31">
            <a:extLst>
              <a:ext uri="{FF2B5EF4-FFF2-40B4-BE49-F238E27FC236}">
                <a16:creationId xmlns:a16="http://schemas.microsoft.com/office/drawing/2014/main" id="{1BD226F0-A153-7D4D-8AE4-5A8207939C07}"/>
              </a:ext>
            </a:extLst>
          </p:cNvPr>
          <p:cNvCxnSpPr>
            <a:cxnSpLocks noChangeShapeType="1"/>
          </p:cNvCxnSpPr>
          <p:nvPr/>
        </p:nvCxnSpPr>
        <p:spPr bwMode="auto">
          <a:xfrm rot="16200000" flipH="1">
            <a:off x="6896100" y="3848100"/>
            <a:ext cx="762000" cy="76200"/>
          </a:xfrm>
          <a:prstGeom prst="line">
            <a:avLst/>
          </a:prstGeom>
          <a:noFill/>
          <a:ln w="38100">
            <a:solidFill>
              <a:srgbClr val="000090"/>
            </a:solidFill>
            <a:round/>
            <a:headEnd/>
            <a:tailEnd/>
          </a:ln>
          <a:extLst>
            <a:ext uri="{909E8E84-426E-40DD-AFC4-6F175D3DCCD1}">
              <a14:hiddenFill xmlns:a14="http://schemas.microsoft.com/office/drawing/2010/main">
                <a:noFill/>
              </a14:hiddenFill>
            </a:ext>
          </a:extLst>
        </p:spPr>
      </p:cxnSp>
      <p:cxnSp>
        <p:nvCxnSpPr>
          <p:cNvPr id="218142" name="Connecteur droit 33">
            <a:extLst>
              <a:ext uri="{FF2B5EF4-FFF2-40B4-BE49-F238E27FC236}">
                <a16:creationId xmlns:a16="http://schemas.microsoft.com/office/drawing/2014/main" id="{6DE3F80C-C47B-1A46-B0D6-3587DF448F2B}"/>
              </a:ext>
            </a:extLst>
          </p:cNvPr>
          <p:cNvCxnSpPr>
            <a:cxnSpLocks noChangeShapeType="1"/>
          </p:cNvCxnSpPr>
          <p:nvPr/>
        </p:nvCxnSpPr>
        <p:spPr bwMode="auto">
          <a:xfrm rot="5400000">
            <a:off x="6743700" y="4381500"/>
            <a:ext cx="685800" cy="457200"/>
          </a:xfrm>
          <a:prstGeom prst="line">
            <a:avLst/>
          </a:prstGeom>
          <a:noFill/>
          <a:ln w="38100">
            <a:solidFill>
              <a:srgbClr val="000090"/>
            </a:solidFill>
            <a:round/>
            <a:headEnd/>
            <a:tailEnd/>
          </a:ln>
          <a:extLst>
            <a:ext uri="{909E8E84-426E-40DD-AFC4-6F175D3DCCD1}">
              <a14:hiddenFill xmlns:a14="http://schemas.microsoft.com/office/drawing/2010/main">
                <a:noFill/>
              </a14:hiddenFill>
            </a:ext>
          </a:extLst>
        </p:spPr>
      </p:cxnSp>
      <p:cxnSp>
        <p:nvCxnSpPr>
          <p:cNvPr id="218143" name="Connecteur droit 39">
            <a:extLst>
              <a:ext uri="{FF2B5EF4-FFF2-40B4-BE49-F238E27FC236}">
                <a16:creationId xmlns:a16="http://schemas.microsoft.com/office/drawing/2014/main" id="{DE74DE50-6934-024D-833E-6D18D56AD117}"/>
              </a:ext>
            </a:extLst>
          </p:cNvPr>
          <p:cNvCxnSpPr>
            <a:cxnSpLocks noChangeShapeType="1"/>
          </p:cNvCxnSpPr>
          <p:nvPr/>
        </p:nvCxnSpPr>
        <p:spPr bwMode="auto">
          <a:xfrm rot="10800000" flipV="1">
            <a:off x="6096000" y="4953000"/>
            <a:ext cx="762000" cy="381000"/>
          </a:xfrm>
          <a:prstGeom prst="line">
            <a:avLst/>
          </a:prstGeom>
          <a:noFill/>
          <a:ln w="38100">
            <a:solidFill>
              <a:srgbClr val="000090"/>
            </a:solidFill>
            <a:round/>
            <a:headEnd/>
            <a:tailEnd/>
          </a:ln>
          <a:extLst>
            <a:ext uri="{909E8E84-426E-40DD-AFC4-6F175D3DCCD1}">
              <a14:hiddenFill xmlns:a14="http://schemas.microsoft.com/office/drawing/2010/main">
                <a:noFill/>
              </a14:hiddenFill>
            </a:ext>
          </a:extLst>
        </p:spPr>
      </p:cxnSp>
      <p:cxnSp>
        <p:nvCxnSpPr>
          <p:cNvPr id="218144" name="Connecteur droit 41">
            <a:extLst>
              <a:ext uri="{FF2B5EF4-FFF2-40B4-BE49-F238E27FC236}">
                <a16:creationId xmlns:a16="http://schemas.microsoft.com/office/drawing/2014/main" id="{E2CA0B57-DFE6-E247-91E0-646299319A4C}"/>
              </a:ext>
            </a:extLst>
          </p:cNvPr>
          <p:cNvCxnSpPr>
            <a:cxnSpLocks noChangeShapeType="1"/>
          </p:cNvCxnSpPr>
          <p:nvPr/>
        </p:nvCxnSpPr>
        <p:spPr bwMode="auto">
          <a:xfrm rot="10800000">
            <a:off x="5334000" y="4800600"/>
            <a:ext cx="762000" cy="533400"/>
          </a:xfrm>
          <a:prstGeom prst="line">
            <a:avLst/>
          </a:prstGeom>
          <a:noFill/>
          <a:ln w="38100">
            <a:solidFill>
              <a:srgbClr val="000090"/>
            </a:solidFill>
            <a:round/>
            <a:headEnd/>
            <a:tailEnd/>
          </a:ln>
          <a:extLst>
            <a:ext uri="{909E8E84-426E-40DD-AFC4-6F175D3DCCD1}">
              <a14:hiddenFill xmlns:a14="http://schemas.microsoft.com/office/drawing/2010/main">
                <a:noFill/>
              </a14:hiddenFill>
            </a:ext>
          </a:extLst>
        </p:spPr>
      </p:cxnSp>
      <p:cxnSp>
        <p:nvCxnSpPr>
          <p:cNvPr id="218145" name="Connecteur droit 43">
            <a:extLst>
              <a:ext uri="{FF2B5EF4-FFF2-40B4-BE49-F238E27FC236}">
                <a16:creationId xmlns:a16="http://schemas.microsoft.com/office/drawing/2014/main" id="{D93C6544-06FD-034D-8D20-69EE75A83930}"/>
              </a:ext>
            </a:extLst>
          </p:cNvPr>
          <p:cNvCxnSpPr>
            <a:cxnSpLocks noChangeShapeType="1"/>
          </p:cNvCxnSpPr>
          <p:nvPr/>
        </p:nvCxnSpPr>
        <p:spPr bwMode="auto">
          <a:xfrm rot="10800000">
            <a:off x="4191000" y="4267200"/>
            <a:ext cx="1143000" cy="533400"/>
          </a:xfrm>
          <a:prstGeom prst="line">
            <a:avLst/>
          </a:prstGeom>
          <a:noFill/>
          <a:ln w="38100">
            <a:solidFill>
              <a:srgbClr val="000090"/>
            </a:solidFill>
            <a:round/>
            <a:headEnd/>
            <a:tailEnd/>
          </a:ln>
          <a:extLst>
            <a:ext uri="{909E8E84-426E-40DD-AFC4-6F175D3DCCD1}">
              <a14:hiddenFill xmlns:a14="http://schemas.microsoft.com/office/drawing/2010/main">
                <a:noFill/>
              </a14:hiddenFill>
            </a:ext>
          </a:extLst>
        </p:spPr>
      </p:cxnSp>
      <p:cxnSp>
        <p:nvCxnSpPr>
          <p:cNvPr id="218146" name="Connecteur droit 61">
            <a:extLst>
              <a:ext uri="{FF2B5EF4-FFF2-40B4-BE49-F238E27FC236}">
                <a16:creationId xmlns:a16="http://schemas.microsoft.com/office/drawing/2014/main" id="{43CDBCB7-FE39-0742-B35A-9126668DE16D}"/>
              </a:ext>
            </a:extLst>
          </p:cNvPr>
          <p:cNvCxnSpPr>
            <a:cxnSpLocks noChangeShapeType="1"/>
          </p:cNvCxnSpPr>
          <p:nvPr/>
        </p:nvCxnSpPr>
        <p:spPr bwMode="auto">
          <a:xfrm flipV="1">
            <a:off x="4191000" y="3657600"/>
            <a:ext cx="1143000" cy="609600"/>
          </a:xfrm>
          <a:prstGeom prst="line">
            <a:avLst/>
          </a:prstGeom>
          <a:noFill/>
          <a:ln w="38100">
            <a:solidFill>
              <a:srgbClr val="000090"/>
            </a:solidFill>
            <a:round/>
            <a:headEnd/>
            <a:tailEnd/>
          </a:ln>
          <a:extLst>
            <a:ext uri="{909E8E84-426E-40DD-AFC4-6F175D3DCCD1}">
              <a14:hiddenFill xmlns:a14="http://schemas.microsoft.com/office/drawing/2010/main">
                <a:noFill/>
              </a14:hiddenFill>
            </a:ext>
          </a:extLst>
        </p:spPr>
      </p:cxnSp>
      <p:sp>
        <p:nvSpPr>
          <p:cNvPr id="2" name="Espace réservé de la date 1">
            <a:extLst>
              <a:ext uri="{FF2B5EF4-FFF2-40B4-BE49-F238E27FC236}">
                <a16:creationId xmlns:a16="http://schemas.microsoft.com/office/drawing/2014/main" id="{0E0F15BD-20B0-4E42-AFDF-D2561EBE1949}"/>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3D71A827-641A-5C44-BF5C-A9253BA14CE8}"/>
              </a:ext>
            </a:extLst>
          </p:cNvPr>
          <p:cNvSpPr>
            <a:spLocks noGrp="1"/>
          </p:cNvSpPr>
          <p:nvPr>
            <p:ph type="sldNum" sz="quarter" idx="12"/>
          </p:nvPr>
        </p:nvSpPr>
        <p:spPr/>
        <p:txBody>
          <a:bodyPr/>
          <a:lstStyle/>
          <a:p>
            <a:fld id="{6D1A6996-9A38-354D-9398-FBE9F4077E8B}" type="slidenum">
              <a:rPr lang="fr-FR" smtClean="0"/>
              <a:t>220</a:t>
            </a:fld>
            <a:endParaRPr lang="fr-FR"/>
          </a:p>
        </p:txBody>
      </p:sp>
    </p:spTree>
    <p:extLst>
      <p:ext uri="{BB962C8B-B14F-4D97-AF65-F5344CB8AC3E}">
        <p14:creationId xmlns:p14="http://schemas.microsoft.com/office/powerpoint/2010/main" val="65921404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re 1">
            <a:extLst>
              <a:ext uri="{FF2B5EF4-FFF2-40B4-BE49-F238E27FC236}">
                <a16:creationId xmlns:a16="http://schemas.microsoft.com/office/drawing/2014/main" id="{9285E571-6A66-4C45-9F93-F301CBC9DF95}"/>
              </a:ext>
            </a:extLst>
          </p:cNvPr>
          <p:cNvSpPr>
            <a:spLocks noGrp="1" noChangeArrowheads="1"/>
          </p:cNvSpPr>
          <p:nvPr>
            <p:ph type="title"/>
          </p:nvPr>
        </p:nvSpPr>
        <p:spPr>
          <a:xfrm>
            <a:off x="838200" y="21093"/>
            <a:ext cx="10515600" cy="1325563"/>
          </a:xfrm>
        </p:spPr>
        <p:txBody>
          <a:bodyPr/>
          <a:lstStyle/>
          <a:p>
            <a:r>
              <a:rPr lang="fr-FR" altLang="fr-FR" sz="4000" b="1" baseline="30000" dirty="0">
                <a:ea typeface="ＭＳ Ｐゴシック" panose="020B0600070205080204" pitchFamily="34" charset="-128"/>
              </a:rPr>
              <a:t>Construire une identité employeur cohérente avec la stratégie</a:t>
            </a:r>
            <a:endParaRPr lang="fr-FR" altLang="fr-FR" sz="4000" b="1" dirty="0">
              <a:ea typeface="ＭＳ Ｐゴシック" panose="020B0600070205080204" pitchFamily="34" charset="-128"/>
            </a:endParaRPr>
          </a:p>
        </p:txBody>
      </p:sp>
      <p:sp>
        <p:nvSpPr>
          <p:cNvPr id="219138" name="Espace réservé du contenu 2">
            <a:extLst>
              <a:ext uri="{FF2B5EF4-FFF2-40B4-BE49-F238E27FC236}">
                <a16:creationId xmlns:a16="http://schemas.microsoft.com/office/drawing/2014/main" id="{1A78CAA3-40A8-F544-9B3E-2275C1FEB332}"/>
              </a:ext>
            </a:extLst>
          </p:cNvPr>
          <p:cNvSpPr>
            <a:spLocks noGrp="1" noChangeArrowheads="1"/>
          </p:cNvSpPr>
          <p:nvPr>
            <p:ph idx="1"/>
          </p:nvPr>
        </p:nvSpPr>
        <p:spPr>
          <a:xfrm>
            <a:off x="1981200" y="990600"/>
            <a:ext cx="8229600" cy="609600"/>
          </a:xfrm>
        </p:spPr>
        <p:txBody>
          <a:bodyPr/>
          <a:lstStyle/>
          <a:p>
            <a:pPr algn="ctr">
              <a:buFontTx/>
              <a:buNone/>
            </a:pPr>
            <a:r>
              <a:rPr lang="fr-FR" altLang="fr-FR" sz="2400" b="1" dirty="0">
                <a:ea typeface="ＭＳ Ｐゴシック" panose="020B0600070205080204" pitchFamily="34" charset="-128"/>
              </a:rPr>
              <a:t>Qu'</a:t>
            </a:r>
            <a:r>
              <a:rPr lang="fr-FR" altLang="ja-JP" sz="2400" b="1" dirty="0">
                <a:ea typeface="ＭＳ Ｐゴシック" panose="020B0600070205080204" pitchFamily="34" charset="-128"/>
              </a:rPr>
              <a:t>est-ce que l'</a:t>
            </a:r>
            <a:r>
              <a:rPr lang="fr-FR" altLang="ja-JP" sz="2400" b="1" dirty="0" err="1">
                <a:ea typeface="ＭＳ Ｐゴシック" panose="020B0600070205080204" pitchFamily="34" charset="-128"/>
              </a:rPr>
              <a:t>identite</a:t>
            </a:r>
            <a:r>
              <a:rPr lang="fr-FR" altLang="ja-JP" sz="2400" b="1" dirty="0">
                <a:ea typeface="ＭＳ Ｐゴシック" panose="020B0600070205080204" pitchFamily="34" charset="-128"/>
              </a:rPr>
              <a:t>́ employeur d</a:t>
            </a:r>
            <a:r>
              <a:rPr lang="ja-JP" altLang="fr-FR" sz="2400" b="1">
                <a:ea typeface="ＭＳ Ｐゴシック" panose="020B0600070205080204" pitchFamily="34" charset="-128"/>
              </a:rPr>
              <a:t>’</a:t>
            </a:r>
            <a:r>
              <a:rPr lang="fr-FR" altLang="ja-JP" sz="2400" b="1" dirty="0">
                <a:ea typeface="ＭＳ Ｐゴシック" panose="020B0600070205080204" pitchFamily="34" charset="-128"/>
              </a:rPr>
              <a:t>une entreprise ? </a:t>
            </a:r>
          </a:p>
          <a:p>
            <a:pPr>
              <a:buFontTx/>
              <a:buNone/>
            </a:pPr>
            <a:endParaRPr lang="fr-FR" altLang="fr-FR" sz="2400" b="1" dirty="0">
              <a:ea typeface="ＭＳ Ｐゴシック" panose="020B0600070205080204" pitchFamily="34" charset="-128"/>
            </a:endParaRPr>
          </a:p>
        </p:txBody>
      </p:sp>
      <p:pic>
        <p:nvPicPr>
          <p:cNvPr id="219139" name="Image 72">
            <a:extLst>
              <a:ext uri="{FF2B5EF4-FFF2-40B4-BE49-F238E27FC236}">
                <a16:creationId xmlns:a16="http://schemas.microsoft.com/office/drawing/2014/main" id="{C8D5BE1A-FDA1-AD43-BEE9-85D7EB8278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1447800"/>
            <a:ext cx="18986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40" name="ZoneTexte 35">
            <a:extLst>
              <a:ext uri="{FF2B5EF4-FFF2-40B4-BE49-F238E27FC236}">
                <a16:creationId xmlns:a16="http://schemas.microsoft.com/office/drawing/2014/main" id="{042C7D76-AD55-C740-9B09-EB2843743680}"/>
              </a:ext>
            </a:extLst>
          </p:cNvPr>
          <p:cNvSpPr txBox="1">
            <a:spLocks noChangeArrowheads="1"/>
          </p:cNvSpPr>
          <p:nvPr/>
        </p:nvSpPr>
        <p:spPr bwMode="auto">
          <a:xfrm>
            <a:off x="2133600" y="1589089"/>
            <a:ext cx="4419600" cy="769441"/>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4400" baseline="30000"/>
              <a:t>Le lien avec la stratégie</a:t>
            </a:r>
            <a:endParaRPr lang="fr-FR" altLang="fr-FR" sz="4400"/>
          </a:p>
        </p:txBody>
      </p:sp>
      <p:sp>
        <p:nvSpPr>
          <p:cNvPr id="219141" name="ZoneTexte 36">
            <a:extLst>
              <a:ext uri="{FF2B5EF4-FFF2-40B4-BE49-F238E27FC236}">
                <a16:creationId xmlns:a16="http://schemas.microsoft.com/office/drawing/2014/main" id="{81BA8631-563C-E743-96C8-4A68D110D827}"/>
              </a:ext>
            </a:extLst>
          </p:cNvPr>
          <p:cNvSpPr txBox="1">
            <a:spLocks noChangeArrowheads="1"/>
          </p:cNvSpPr>
          <p:nvPr/>
        </p:nvSpPr>
        <p:spPr bwMode="auto">
          <a:xfrm>
            <a:off x="335280" y="2569707"/>
            <a:ext cx="1156716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dirty="0"/>
              <a:t>Ce sont les choix stratégiques de l</a:t>
            </a:r>
            <a:r>
              <a:rPr lang="ja-JP" altLang="fr-FR" sz="2400"/>
              <a:t>’</a:t>
            </a:r>
            <a:r>
              <a:rPr lang="fr-FR" altLang="ja-JP" sz="2400" dirty="0"/>
              <a:t>entreprise qui doivent déterminer son identité employeur cible.</a:t>
            </a:r>
          </a:p>
          <a:p>
            <a:pPr eaLnBrk="1" hangingPunct="1">
              <a:spcBef>
                <a:spcPct val="0"/>
              </a:spcBef>
              <a:buFontTx/>
              <a:buNone/>
            </a:pPr>
            <a:r>
              <a:rPr lang="fr-FR" altLang="fr-FR" sz="2400" dirty="0"/>
              <a:t> </a:t>
            </a:r>
          </a:p>
          <a:p>
            <a:pPr eaLnBrk="1" hangingPunct="1">
              <a:spcBef>
                <a:spcPct val="0"/>
              </a:spcBef>
              <a:buFontTx/>
              <a:buNone/>
            </a:pPr>
            <a:r>
              <a:rPr lang="fr-FR" altLang="fr-FR" sz="2400" dirty="0"/>
              <a:t>Danone est 3 à 4 fois plus petit que ses principaux concurrents.</a:t>
            </a:r>
          </a:p>
          <a:p>
            <a:pPr eaLnBrk="1" hangingPunct="1">
              <a:spcBef>
                <a:spcPct val="0"/>
              </a:spcBef>
              <a:buFontTx/>
              <a:buNone/>
            </a:pPr>
            <a:r>
              <a:rPr lang="fr-FR" altLang="fr-FR" sz="2400" dirty="0"/>
              <a:t> </a:t>
            </a:r>
          </a:p>
          <a:p>
            <a:pPr eaLnBrk="1" hangingPunct="1">
              <a:spcBef>
                <a:spcPct val="0"/>
              </a:spcBef>
              <a:buFontTx/>
              <a:buNone/>
            </a:pPr>
            <a:r>
              <a:rPr lang="fr-FR" altLang="fr-FR" sz="2400" dirty="0"/>
              <a:t>La vitesse est perçue par ce groupe comme son principal atout stratégique.</a:t>
            </a:r>
          </a:p>
          <a:p>
            <a:pPr eaLnBrk="1" hangingPunct="1">
              <a:spcBef>
                <a:spcPct val="0"/>
              </a:spcBef>
              <a:buFontTx/>
              <a:buNone/>
            </a:pPr>
            <a:r>
              <a:rPr lang="fr-FR" altLang="fr-FR" sz="2400" dirty="0"/>
              <a:t> </a:t>
            </a:r>
          </a:p>
          <a:p>
            <a:pPr eaLnBrk="1" hangingPunct="1">
              <a:spcBef>
                <a:spcPct val="0"/>
              </a:spcBef>
              <a:buFontTx/>
              <a:buNone/>
            </a:pPr>
            <a:r>
              <a:rPr lang="fr-FR" altLang="fr-FR" sz="2400" dirty="0"/>
              <a:t>Pour être plus rapides, les décisions doivent entreprises au plus près des enjeux. </a:t>
            </a:r>
          </a:p>
          <a:p>
            <a:pPr eaLnBrk="1" hangingPunct="1">
              <a:spcBef>
                <a:spcPct val="0"/>
              </a:spcBef>
              <a:buFontTx/>
              <a:buNone/>
            </a:pPr>
            <a:endParaRPr lang="fr-FR" altLang="fr-FR" sz="2400" dirty="0"/>
          </a:p>
        </p:txBody>
      </p:sp>
      <p:sp>
        <p:nvSpPr>
          <p:cNvPr id="2" name="Espace réservé de la date 1">
            <a:extLst>
              <a:ext uri="{FF2B5EF4-FFF2-40B4-BE49-F238E27FC236}">
                <a16:creationId xmlns:a16="http://schemas.microsoft.com/office/drawing/2014/main" id="{2E64C4EC-C00D-7543-BD14-477022E69428}"/>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7B98CCBA-65FA-0048-986F-42F69911E0D8}"/>
              </a:ext>
            </a:extLst>
          </p:cNvPr>
          <p:cNvSpPr>
            <a:spLocks noGrp="1"/>
          </p:cNvSpPr>
          <p:nvPr>
            <p:ph type="sldNum" sz="quarter" idx="12"/>
          </p:nvPr>
        </p:nvSpPr>
        <p:spPr/>
        <p:txBody>
          <a:bodyPr/>
          <a:lstStyle/>
          <a:p>
            <a:fld id="{6D1A6996-9A38-354D-9398-FBE9F4077E8B}" type="slidenum">
              <a:rPr lang="fr-FR" smtClean="0"/>
              <a:t>221</a:t>
            </a:fld>
            <a:endParaRPr lang="fr-FR"/>
          </a:p>
        </p:txBody>
      </p:sp>
    </p:spTree>
    <p:extLst>
      <p:ext uri="{BB962C8B-B14F-4D97-AF65-F5344CB8AC3E}">
        <p14:creationId xmlns:p14="http://schemas.microsoft.com/office/powerpoint/2010/main" val="26251349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9">
            <a:extLst>
              <a:ext uri="{FF2B5EF4-FFF2-40B4-BE49-F238E27FC236}">
                <a16:creationId xmlns:a16="http://schemas.microsoft.com/office/drawing/2014/main" id="{66485AF9-A366-8548-9F16-EDB9D77657F5}"/>
              </a:ext>
            </a:extLst>
          </p:cNvPr>
          <p:cNvSpPr>
            <a:spLocks noChangeArrowheads="1"/>
          </p:cNvSpPr>
          <p:nvPr/>
        </p:nvSpPr>
        <p:spPr bwMode="auto">
          <a:xfrm>
            <a:off x="2197100" y="4905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FontTx/>
              <a:buNone/>
            </a:pPr>
            <a:r>
              <a:rPr lang="fr-FR" altLang="fr-FR" sz="3600" dirty="0"/>
              <a:t>L'</a:t>
            </a:r>
            <a:r>
              <a:rPr lang="fr-FR" altLang="ja-JP" sz="3600" dirty="0"/>
              <a:t>intégration de la dimension stratégique dans la GPEC</a:t>
            </a:r>
            <a:endParaRPr lang="fr-FR" altLang="fr-FR" sz="3600" dirty="0"/>
          </a:p>
        </p:txBody>
      </p:sp>
      <p:sp>
        <p:nvSpPr>
          <p:cNvPr id="220162" name="Rectangle 10">
            <a:extLst>
              <a:ext uri="{FF2B5EF4-FFF2-40B4-BE49-F238E27FC236}">
                <a16:creationId xmlns:a16="http://schemas.microsoft.com/office/drawing/2014/main" id="{10C6C6AA-075F-7B44-AF42-626B7078524A}"/>
              </a:ext>
            </a:extLst>
          </p:cNvPr>
          <p:cNvSpPr>
            <a:spLocks noChangeArrowheads="1"/>
          </p:cNvSpPr>
          <p:nvPr/>
        </p:nvSpPr>
        <p:spPr bwMode="auto">
          <a:xfrm>
            <a:off x="2351088" y="1773239"/>
            <a:ext cx="8229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FontTx/>
              <a:buNone/>
            </a:pPr>
            <a:r>
              <a:rPr lang="fr-FR" altLang="fr-FR" sz="2800"/>
              <a:t>Utiliser la GPEC comme outil stratégique.</a:t>
            </a:r>
          </a:p>
          <a:p>
            <a:pPr algn="ctr">
              <a:buFontTx/>
              <a:buNone/>
            </a:pPr>
            <a:r>
              <a:rPr lang="fr-FR" altLang="fr-FR" sz="2800" i="1"/>
              <a:t>Un Processus en 8 étapes</a:t>
            </a:r>
          </a:p>
          <a:p>
            <a:pPr>
              <a:buFontTx/>
              <a:buNone/>
            </a:pPr>
            <a:endParaRPr lang="fr-FR" altLang="fr-FR" sz="2800" i="1"/>
          </a:p>
          <a:p>
            <a:pPr>
              <a:buFontTx/>
              <a:buNone/>
            </a:pPr>
            <a:endParaRPr lang="fr-FR" altLang="fr-FR" sz="2800"/>
          </a:p>
        </p:txBody>
      </p:sp>
      <p:grpSp>
        <p:nvGrpSpPr>
          <p:cNvPr id="2" name="Group 29">
            <a:extLst>
              <a:ext uri="{FF2B5EF4-FFF2-40B4-BE49-F238E27FC236}">
                <a16:creationId xmlns:a16="http://schemas.microsoft.com/office/drawing/2014/main" id="{8B0F7DAB-DEAF-E74A-A27A-2F747E0E2DF2}"/>
              </a:ext>
            </a:extLst>
          </p:cNvPr>
          <p:cNvGrpSpPr>
            <a:grpSpLocks/>
          </p:cNvGrpSpPr>
          <p:nvPr/>
        </p:nvGrpSpPr>
        <p:grpSpPr bwMode="auto">
          <a:xfrm>
            <a:off x="1703389" y="2871788"/>
            <a:ext cx="1246187" cy="2952750"/>
            <a:chOff x="294" y="1888"/>
            <a:chExt cx="785" cy="1860"/>
          </a:xfrm>
        </p:grpSpPr>
        <p:sp>
          <p:nvSpPr>
            <p:cNvPr id="220193" name="AutoShape 11">
              <a:extLst>
                <a:ext uri="{FF2B5EF4-FFF2-40B4-BE49-F238E27FC236}">
                  <a16:creationId xmlns:a16="http://schemas.microsoft.com/office/drawing/2014/main" id="{D3661432-27E7-884C-8BAA-BD85151DBCBD}"/>
                </a:ext>
              </a:extLst>
            </p:cNvPr>
            <p:cNvSpPr>
              <a:spLocks noChangeArrowheads="1"/>
            </p:cNvSpPr>
            <p:nvPr/>
          </p:nvSpPr>
          <p:spPr bwMode="auto">
            <a:xfrm>
              <a:off x="294" y="1888"/>
              <a:ext cx="785" cy="1860"/>
            </a:xfrm>
            <a:prstGeom prst="chevron">
              <a:avLst>
                <a:gd name="adj" fmla="val 25000"/>
              </a:avLst>
            </a:prstGeom>
            <a:solidFill>
              <a:schemeClr val="accent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fr-FR" altLang="fr-FR" sz="1800"/>
            </a:p>
          </p:txBody>
        </p:sp>
        <p:sp>
          <p:nvSpPr>
            <p:cNvPr id="220194" name="Text Box 12">
              <a:extLst>
                <a:ext uri="{FF2B5EF4-FFF2-40B4-BE49-F238E27FC236}">
                  <a16:creationId xmlns:a16="http://schemas.microsoft.com/office/drawing/2014/main" id="{0B237E64-5376-424E-B5F6-6ED6EE30E044}"/>
                </a:ext>
              </a:extLst>
            </p:cNvPr>
            <p:cNvSpPr txBox="1">
              <a:spLocks noChangeArrowheads="1"/>
            </p:cNvSpPr>
            <p:nvPr/>
          </p:nvSpPr>
          <p:spPr bwMode="auto">
            <a:xfrm rot="16200000">
              <a:off x="-67" y="2580"/>
              <a:ext cx="149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t>Mise en place d</a:t>
              </a:r>
              <a:r>
                <a:rPr lang="ja-JP" altLang="fr-FR" sz="1800"/>
                <a:t>’</a:t>
              </a:r>
              <a:r>
                <a:rPr lang="fr-FR" altLang="ja-JP" sz="1800"/>
                <a:t>une </a:t>
              </a:r>
            </a:p>
            <a:p>
              <a:pPr eaLnBrk="1" hangingPunct="1">
                <a:spcBef>
                  <a:spcPct val="0"/>
                </a:spcBef>
                <a:buFontTx/>
                <a:buNone/>
              </a:pPr>
              <a:r>
                <a:rPr lang="fr-FR" altLang="fr-FR" sz="1800"/>
                <a:t>organisation adaptée</a:t>
              </a:r>
            </a:p>
          </p:txBody>
        </p:sp>
      </p:grpSp>
      <p:grpSp>
        <p:nvGrpSpPr>
          <p:cNvPr id="3" name="Group 30">
            <a:extLst>
              <a:ext uri="{FF2B5EF4-FFF2-40B4-BE49-F238E27FC236}">
                <a16:creationId xmlns:a16="http://schemas.microsoft.com/office/drawing/2014/main" id="{B249EDD4-8468-F941-8139-9C72535B5F3C}"/>
              </a:ext>
            </a:extLst>
          </p:cNvPr>
          <p:cNvGrpSpPr>
            <a:grpSpLocks/>
          </p:cNvGrpSpPr>
          <p:nvPr/>
        </p:nvGrpSpPr>
        <p:grpSpPr bwMode="auto">
          <a:xfrm>
            <a:off x="2784475" y="2871788"/>
            <a:ext cx="1246188" cy="2952750"/>
            <a:chOff x="975" y="1888"/>
            <a:chExt cx="785" cy="1860"/>
          </a:xfrm>
        </p:grpSpPr>
        <p:sp>
          <p:nvSpPr>
            <p:cNvPr id="220191" name="AutoShape 13">
              <a:extLst>
                <a:ext uri="{FF2B5EF4-FFF2-40B4-BE49-F238E27FC236}">
                  <a16:creationId xmlns:a16="http://schemas.microsoft.com/office/drawing/2014/main" id="{4BCD0433-36FD-4F4B-8077-EA4933381B3F}"/>
                </a:ext>
              </a:extLst>
            </p:cNvPr>
            <p:cNvSpPr>
              <a:spLocks noChangeArrowheads="1"/>
            </p:cNvSpPr>
            <p:nvPr/>
          </p:nvSpPr>
          <p:spPr bwMode="auto">
            <a:xfrm>
              <a:off x="975" y="1888"/>
              <a:ext cx="785" cy="1860"/>
            </a:xfrm>
            <a:prstGeom prst="chevron">
              <a:avLst>
                <a:gd name="adj" fmla="val 25000"/>
              </a:avLst>
            </a:prstGeom>
            <a:solidFill>
              <a:schemeClr val="accent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fr-FR" altLang="fr-FR" sz="1800"/>
            </a:p>
          </p:txBody>
        </p:sp>
        <p:sp>
          <p:nvSpPr>
            <p:cNvPr id="220192" name="Text Box 14">
              <a:extLst>
                <a:ext uri="{FF2B5EF4-FFF2-40B4-BE49-F238E27FC236}">
                  <a16:creationId xmlns:a16="http://schemas.microsoft.com/office/drawing/2014/main" id="{815A18EE-71B8-9244-B4FB-B88FE16C00C7}"/>
                </a:ext>
              </a:extLst>
            </p:cNvPr>
            <p:cNvSpPr txBox="1">
              <a:spLocks noChangeArrowheads="1"/>
            </p:cNvSpPr>
            <p:nvPr/>
          </p:nvSpPr>
          <p:spPr bwMode="auto">
            <a:xfrm rot="16200000">
              <a:off x="427" y="2641"/>
              <a:ext cx="179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600"/>
                <a:t>Création des bases de</a:t>
              </a:r>
            </a:p>
            <a:p>
              <a:pPr algn="ctr" eaLnBrk="1" hangingPunct="1">
                <a:spcBef>
                  <a:spcPct val="0"/>
                </a:spcBef>
                <a:buFontTx/>
                <a:buNone/>
              </a:pPr>
              <a:r>
                <a:rPr lang="fr-FR" altLang="fr-FR" sz="1600"/>
                <a:t> travail (langage, référentiels)</a:t>
              </a:r>
            </a:p>
          </p:txBody>
        </p:sp>
      </p:grpSp>
      <p:grpSp>
        <p:nvGrpSpPr>
          <p:cNvPr id="4" name="Group 31">
            <a:extLst>
              <a:ext uri="{FF2B5EF4-FFF2-40B4-BE49-F238E27FC236}">
                <a16:creationId xmlns:a16="http://schemas.microsoft.com/office/drawing/2014/main" id="{5DA43932-5004-F143-8BEE-3867BC63C251}"/>
              </a:ext>
            </a:extLst>
          </p:cNvPr>
          <p:cNvGrpSpPr>
            <a:grpSpLocks/>
          </p:cNvGrpSpPr>
          <p:nvPr/>
        </p:nvGrpSpPr>
        <p:grpSpPr bwMode="auto">
          <a:xfrm>
            <a:off x="3863975" y="2865438"/>
            <a:ext cx="1246188" cy="2952750"/>
            <a:chOff x="1655" y="1884"/>
            <a:chExt cx="785" cy="1860"/>
          </a:xfrm>
        </p:grpSpPr>
        <p:sp>
          <p:nvSpPr>
            <p:cNvPr id="220189" name="AutoShape 15">
              <a:extLst>
                <a:ext uri="{FF2B5EF4-FFF2-40B4-BE49-F238E27FC236}">
                  <a16:creationId xmlns:a16="http://schemas.microsoft.com/office/drawing/2014/main" id="{60CF1E7D-F478-354D-BD98-0F5A59A38FA6}"/>
                </a:ext>
              </a:extLst>
            </p:cNvPr>
            <p:cNvSpPr>
              <a:spLocks noChangeArrowheads="1"/>
            </p:cNvSpPr>
            <p:nvPr/>
          </p:nvSpPr>
          <p:spPr bwMode="auto">
            <a:xfrm>
              <a:off x="1655" y="1884"/>
              <a:ext cx="785" cy="1860"/>
            </a:xfrm>
            <a:prstGeom prst="chevron">
              <a:avLst>
                <a:gd name="adj" fmla="val 25000"/>
              </a:avLst>
            </a:prstGeom>
            <a:solidFill>
              <a:schemeClr val="accent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fr-FR" altLang="fr-FR" sz="1800"/>
            </a:p>
          </p:txBody>
        </p:sp>
        <p:sp>
          <p:nvSpPr>
            <p:cNvPr id="220190" name="Text Box 16">
              <a:extLst>
                <a:ext uri="{FF2B5EF4-FFF2-40B4-BE49-F238E27FC236}">
                  <a16:creationId xmlns:a16="http://schemas.microsoft.com/office/drawing/2014/main" id="{3997D9D1-32DD-EA4F-92DF-7DD7BCC66635}"/>
                </a:ext>
              </a:extLst>
            </p:cNvPr>
            <p:cNvSpPr txBox="1">
              <a:spLocks noChangeArrowheads="1"/>
            </p:cNvSpPr>
            <p:nvPr/>
          </p:nvSpPr>
          <p:spPr bwMode="auto">
            <a:xfrm rot="16200000">
              <a:off x="1291" y="2584"/>
              <a:ext cx="148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600"/>
                <a:t>Analyse des ressources</a:t>
              </a:r>
            </a:p>
            <a:p>
              <a:pPr algn="ctr" eaLnBrk="1" hangingPunct="1">
                <a:spcBef>
                  <a:spcPct val="0"/>
                </a:spcBef>
                <a:buFontTx/>
                <a:buNone/>
              </a:pPr>
              <a:r>
                <a:rPr lang="fr-FR" altLang="fr-FR" sz="1600"/>
                <a:t> actuelles</a:t>
              </a:r>
            </a:p>
          </p:txBody>
        </p:sp>
      </p:grpSp>
      <p:grpSp>
        <p:nvGrpSpPr>
          <p:cNvPr id="5" name="Group 32">
            <a:extLst>
              <a:ext uri="{FF2B5EF4-FFF2-40B4-BE49-F238E27FC236}">
                <a16:creationId xmlns:a16="http://schemas.microsoft.com/office/drawing/2014/main" id="{A26C2241-3560-1A40-8174-B282D468DC87}"/>
              </a:ext>
            </a:extLst>
          </p:cNvPr>
          <p:cNvGrpSpPr>
            <a:grpSpLocks/>
          </p:cNvGrpSpPr>
          <p:nvPr/>
        </p:nvGrpSpPr>
        <p:grpSpPr bwMode="auto">
          <a:xfrm>
            <a:off x="4945064" y="2871788"/>
            <a:ext cx="1246187" cy="2952750"/>
            <a:chOff x="2336" y="1888"/>
            <a:chExt cx="785" cy="1860"/>
          </a:xfrm>
        </p:grpSpPr>
        <p:sp>
          <p:nvSpPr>
            <p:cNvPr id="220187" name="AutoShape 17">
              <a:extLst>
                <a:ext uri="{FF2B5EF4-FFF2-40B4-BE49-F238E27FC236}">
                  <a16:creationId xmlns:a16="http://schemas.microsoft.com/office/drawing/2014/main" id="{DF67470A-941F-CC4B-A1B2-E2FEB2C2405B}"/>
                </a:ext>
              </a:extLst>
            </p:cNvPr>
            <p:cNvSpPr>
              <a:spLocks noChangeArrowheads="1"/>
            </p:cNvSpPr>
            <p:nvPr/>
          </p:nvSpPr>
          <p:spPr bwMode="auto">
            <a:xfrm>
              <a:off x="2336" y="1888"/>
              <a:ext cx="785" cy="1860"/>
            </a:xfrm>
            <a:prstGeom prst="chevron">
              <a:avLst>
                <a:gd name="adj" fmla="val 25000"/>
              </a:avLst>
            </a:prstGeom>
            <a:solidFill>
              <a:schemeClr val="accent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fr-FR" altLang="fr-FR" sz="1800"/>
            </a:p>
          </p:txBody>
        </p:sp>
        <p:sp>
          <p:nvSpPr>
            <p:cNvPr id="220188" name="Text Box 18">
              <a:extLst>
                <a:ext uri="{FF2B5EF4-FFF2-40B4-BE49-F238E27FC236}">
                  <a16:creationId xmlns:a16="http://schemas.microsoft.com/office/drawing/2014/main" id="{C722CD9D-051D-A54F-AD78-4F4431D53392}"/>
                </a:ext>
              </a:extLst>
            </p:cNvPr>
            <p:cNvSpPr txBox="1">
              <a:spLocks noChangeArrowheads="1"/>
            </p:cNvSpPr>
            <p:nvPr/>
          </p:nvSpPr>
          <p:spPr bwMode="auto">
            <a:xfrm rot="16200000">
              <a:off x="1949" y="2497"/>
              <a:ext cx="155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600"/>
                <a:t>Projection sur l</a:t>
              </a:r>
              <a:r>
                <a:rPr lang="ja-JP" altLang="fr-FR" sz="1600"/>
                <a:t>’</a:t>
              </a:r>
              <a:r>
                <a:rPr lang="fr-FR" altLang="ja-JP" sz="1600"/>
                <a:t>évolution</a:t>
              </a:r>
            </a:p>
            <a:p>
              <a:pPr algn="ctr" eaLnBrk="1" hangingPunct="1">
                <a:spcBef>
                  <a:spcPct val="0"/>
                </a:spcBef>
                <a:buFontTx/>
                <a:buNone/>
              </a:pPr>
              <a:r>
                <a:rPr lang="fr-FR" altLang="fr-FR" sz="1600"/>
                <a:t> naturelle </a:t>
              </a:r>
            </a:p>
            <a:p>
              <a:pPr algn="ctr" eaLnBrk="1" hangingPunct="1">
                <a:spcBef>
                  <a:spcPct val="0"/>
                </a:spcBef>
                <a:buFontTx/>
                <a:buNone/>
              </a:pPr>
              <a:r>
                <a:rPr lang="fr-FR" altLang="fr-FR" sz="1600"/>
                <a:t>de ces ressources</a:t>
              </a:r>
            </a:p>
          </p:txBody>
        </p:sp>
      </p:grpSp>
      <p:grpSp>
        <p:nvGrpSpPr>
          <p:cNvPr id="6" name="Group 45">
            <a:extLst>
              <a:ext uri="{FF2B5EF4-FFF2-40B4-BE49-F238E27FC236}">
                <a16:creationId xmlns:a16="http://schemas.microsoft.com/office/drawing/2014/main" id="{DE9B98FC-B338-4244-9569-FA99059B8FE2}"/>
              </a:ext>
            </a:extLst>
          </p:cNvPr>
          <p:cNvGrpSpPr>
            <a:grpSpLocks/>
          </p:cNvGrpSpPr>
          <p:nvPr/>
        </p:nvGrpSpPr>
        <p:grpSpPr bwMode="auto">
          <a:xfrm>
            <a:off x="6024564" y="2852738"/>
            <a:ext cx="1246187" cy="2952750"/>
            <a:chOff x="2835" y="1797"/>
            <a:chExt cx="785" cy="1860"/>
          </a:xfrm>
        </p:grpSpPr>
        <p:sp>
          <p:nvSpPr>
            <p:cNvPr id="220185" name="AutoShape 20">
              <a:extLst>
                <a:ext uri="{FF2B5EF4-FFF2-40B4-BE49-F238E27FC236}">
                  <a16:creationId xmlns:a16="http://schemas.microsoft.com/office/drawing/2014/main" id="{0B42BF8B-0F75-8B44-837B-DF2B36934454}"/>
                </a:ext>
              </a:extLst>
            </p:cNvPr>
            <p:cNvSpPr>
              <a:spLocks noChangeArrowheads="1"/>
            </p:cNvSpPr>
            <p:nvPr/>
          </p:nvSpPr>
          <p:spPr bwMode="auto">
            <a:xfrm>
              <a:off x="2835" y="1797"/>
              <a:ext cx="785" cy="1860"/>
            </a:xfrm>
            <a:prstGeom prst="chevron">
              <a:avLst>
                <a:gd name="adj" fmla="val 25000"/>
              </a:avLst>
            </a:prstGeom>
            <a:solidFill>
              <a:srgbClr val="C8CDD5"/>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fr-FR" altLang="fr-FR" sz="1800"/>
            </a:p>
          </p:txBody>
        </p:sp>
        <p:sp>
          <p:nvSpPr>
            <p:cNvPr id="220186" name="Text Box 21">
              <a:extLst>
                <a:ext uri="{FF2B5EF4-FFF2-40B4-BE49-F238E27FC236}">
                  <a16:creationId xmlns:a16="http://schemas.microsoft.com/office/drawing/2014/main" id="{F431F9BB-7C93-E24C-9A65-D8C1C9F8B313}"/>
                </a:ext>
              </a:extLst>
            </p:cNvPr>
            <p:cNvSpPr txBox="1">
              <a:spLocks noChangeArrowheads="1"/>
            </p:cNvSpPr>
            <p:nvPr/>
          </p:nvSpPr>
          <p:spPr bwMode="auto">
            <a:xfrm rot="-5400000">
              <a:off x="2447" y="2493"/>
              <a:ext cx="1589" cy="366"/>
            </a:xfrm>
            <a:prstGeom prst="rect">
              <a:avLst/>
            </a:prstGeom>
            <a:solidFill>
              <a:srgbClr val="C8CDD5"/>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600"/>
                <a:t>Intégration de la dimension stratégique </a:t>
              </a:r>
            </a:p>
          </p:txBody>
        </p:sp>
      </p:grpSp>
      <p:grpSp>
        <p:nvGrpSpPr>
          <p:cNvPr id="7" name="Group 33">
            <a:extLst>
              <a:ext uri="{FF2B5EF4-FFF2-40B4-BE49-F238E27FC236}">
                <a16:creationId xmlns:a16="http://schemas.microsoft.com/office/drawing/2014/main" id="{F8CC366F-F29F-6D46-8CAD-6EC55BF4F17A}"/>
              </a:ext>
            </a:extLst>
          </p:cNvPr>
          <p:cNvGrpSpPr>
            <a:grpSpLocks/>
          </p:cNvGrpSpPr>
          <p:nvPr/>
        </p:nvGrpSpPr>
        <p:grpSpPr bwMode="auto">
          <a:xfrm>
            <a:off x="7104064" y="2871788"/>
            <a:ext cx="1246187" cy="2952750"/>
            <a:chOff x="3696" y="1888"/>
            <a:chExt cx="785" cy="1860"/>
          </a:xfrm>
        </p:grpSpPr>
        <p:sp>
          <p:nvSpPr>
            <p:cNvPr id="220183" name="AutoShape 22">
              <a:extLst>
                <a:ext uri="{FF2B5EF4-FFF2-40B4-BE49-F238E27FC236}">
                  <a16:creationId xmlns:a16="http://schemas.microsoft.com/office/drawing/2014/main" id="{BB7C109A-55C9-E04B-B25C-58CDF1CB4393}"/>
                </a:ext>
              </a:extLst>
            </p:cNvPr>
            <p:cNvSpPr>
              <a:spLocks noChangeArrowheads="1"/>
            </p:cNvSpPr>
            <p:nvPr/>
          </p:nvSpPr>
          <p:spPr bwMode="auto">
            <a:xfrm>
              <a:off x="3696" y="1888"/>
              <a:ext cx="785" cy="1860"/>
            </a:xfrm>
            <a:prstGeom prst="chevron">
              <a:avLst>
                <a:gd name="adj" fmla="val 25000"/>
              </a:avLst>
            </a:prstGeom>
            <a:solidFill>
              <a:schemeClr val="accent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fr-FR" altLang="fr-FR" sz="1800"/>
            </a:p>
          </p:txBody>
        </p:sp>
        <p:sp>
          <p:nvSpPr>
            <p:cNvPr id="220184" name="Text Box 23">
              <a:extLst>
                <a:ext uri="{FF2B5EF4-FFF2-40B4-BE49-F238E27FC236}">
                  <a16:creationId xmlns:a16="http://schemas.microsoft.com/office/drawing/2014/main" id="{4BE22315-5A93-2B42-B69E-BF26C20906DC}"/>
                </a:ext>
              </a:extLst>
            </p:cNvPr>
            <p:cNvSpPr txBox="1">
              <a:spLocks noChangeArrowheads="1"/>
            </p:cNvSpPr>
            <p:nvPr/>
          </p:nvSpPr>
          <p:spPr bwMode="auto">
            <a:xfrm rot="16200000">
              <a:off x="3157" y="2610"/>
              <a:ext cx="170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600"/>
                <a:t>Diagnostic des écarts </a:t>
              </a:r>
            </a:p>
            <a:p>
              <a:pPr algn="ctr" eaLnBrk="1" hangingPunct="1">
                <a:spcBef>
                  <a:spcPct val="0"/>
                </a:spcBef>
                <a:buFontTx/>
                <a:buNone/>
              </a:pPr>
              <a:r>
                <a:rPr lang="fr-FR" altLang="fr-FR" sz="1600"/>
                <a:t>entre besoins et ressources</a:t>
              </a:r>
            </a:p>
          </p:txBody>
        </p:sp>
      </p:grpSp>
      <p:grpSp>
        <p:nvGrpSpPr>
          <p:cNvPr id="8" name="Group 34">
            <a:extLst>
              <a:ext uri="{FF2B5EF4-FFF2-40B4-BE49-F238E27FC236}">
                <a16:creationId xmlns:a16="http://schemas.microsoft.com/office/drawing/2014/main" id="{4276973F-8EF1-AF4A-BFA5-CA3B6688C1DE}"/>
              </a:ext>
            </a:extLst>
          </p:cNvPr>
          <p:cNvGrpSpPr>
            <a:grpSpLocks/>
          </p:cNvGrpSpPr>
          <p:nvPr/>
        </p:nvGrpSpPr>
        <p:grpSpPr bwMode="auto">
          <a:xfrm>
            <a:off x="8162925" y="2871788"/>
            <a:ext cx="1246188" cy="2952750"/>
            <a:chOff x="4363" y="1888"/>
            <a:chExt cx="785" cy="1860"/>
          </a:xfrm>
        </p:grpSpPr>
        <p:sp>
          <p:nvSpPr>
            <p:cNvPr id="220181" name="AutoShape 24">
              <a:extLst>
                <a:ext uri="{FF2B5EF4-FFF2-40B4-BE49-F238E27FC236}">
                  <a16:creationId xmlns:a16="http://schemas.microsoft.com/office/drawing/2014/main" id="{7431C5D1-69C6-334B-BF42-4E897BCDB09B}"/>
                </a:ext>
              </a:extLst>
            </p:cNvPr>
            <p:cNvSpPr>
              <a:spLocks noChangeArrowheads="1"/>
            </p:cNvSpPr>
            <p:nvPr/>
          </p:nvSpPr>
          <p:spPr bwMode="auto">
            <a:xfrm>
              <a:off x="4363" y="1888"/>
              <a:ext cx="785" cy="1860"/>
            </a:xfrm>
            <a:prstGeom prst="chevron">
              <a:avLst>
                <a:gd name="adj" fmla="val 25000"/>
              </a:avLst>
            </a:prstGeom>
            <a:solidFill>
              <a:schemeClr val="accent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fr-FR" altLang="fr-FR" sz="1800"/>
            </a:p>
          </p:txBody>
        </p:sp>
        <p:sp>
          <p:nvSpPr>
            <p:cNvPr id="220182" name="Text Box 25">
              <a:extLst>
                <a:ext uri="{FF2B5EF4-FFF2-40B4-BE49-F238E27FC236}">
                  <a16:creationId xmlns:a16="http://schemas.microsoft.com/office/drawing/2014/main" id="{CB19ECBC-C265-3A4F-8AD1-DAA21C36A455}"/>
                </a:ext>
              </a:extLst>
            </p:cNvPr>
            <p:cNvSpPr txBox="1">
              <a:spLocks noChangeArrowheads="1"/>
            </p:cNvSpPr>
            <p:nvPr/>
          </p:nvSpPr>
          <p:spPr bwMode="auto">
            <a:xfrm rot="16200000">
              <a:off x="3839" y="2613"/>
              <a:ext cx="167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600"/>
                <a:t>Construction de la politique</a:t>
              </a:r>
            </a:p>
            <a:p>
              <a:pPr algn="ctr" eaLnBrk="1" hangingPunct="1">
                <a:spcBef>
                  <a:spcPct val="0"/>
                </a:spcBef>
                <a:buFontTx/>
                <a:buNone/>
              </a:pPr>
              <a:r>
                <a:rPr lang="fr-FR" altLang="fr-FR" sz="1600"/>
                <a:t> de réduction des écarts</a:t>
              </a:r>
            </a:p>
          </p:txBody>
        </p:sp>
      </p:grpSp>
      <p:grpSp>
        <p:nvGrpSpPr>
          <p:cNvPr id="9" name="Group 35">
            <a:extLst>
              <a:ext uri="{FF2B5EF4-FFF2-40B4-BE49-F238E27FC236}">
                <a16:creationId xmlns:a16="http://schemas.microsoft.com/office/drawing/2014/main" id="{F38F1FE3-D9A4-2745-BF1D-2B7619EA580C}"/>
              </a:ext>
            </a:extLst>
          </p:cNvPr>
          <p:cNvGrpSpPr>
            <a:grpSpLocks/>
          </p:cNvGrpSpPr>
          <p:nvPr/>
        </p:nvGrpSpPr>
        <p:grpSpPr bwMode="auto">
          <a:xfrm>
            <a:off x="9242425" y="2871788"/>
            <a:ext cx="1246188" cy="2952750"/>
            <a:chOff x="5043" y="1888"/>
            <a:chExt cx="785" cy="1860"/>
          </a:xfrm>
        </p:grpSpPr>
        <p:sp>
          <p:nvSpPr>
            <p:cNvPr id="220179" name="AutoShape 26">
              <a:extLst>
                <a:ext uri="{FF2B5EF4-FFF2-40B4-BE49-F238E27FC236}">
                  <a16:creationId xmlns:a16="http://schemas.microsoft.com/office/drawing/2014/main" id="{82F110A1-E8B7-674C-A7D6-2CCA6EBE90AE}"/>
                </a:ext>
              </a:extLst>
            </p:cNvPr>
            <p:cNvSpPr>
              <a:spLocks noChangeArrowheads="1"/>
            </p:cNvSpPr>
            <p:nvPr/>
          </p:nvSpPr>
          <p:spPr bwMode="auto">
            <a:xfrm>
              <a:off x="5043" y="1888"/>
              <a:ext cx="785" cy="1860"/>
            </a:xfrm>
            <a:prstGeom prst="chevron">
              <a:avLst>
                <a:gd name="adj" fmla="val 25000"/>
              </a:avLst>
            </a:prstGeom>
            <a:solidFill>
              <a:schemeClr val="accent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fr-FR" altLang="fr-FR" sz="1800"/>
            </a:p>
          </p:txBody>
        </p:sp>
        <p:sp>
          <p:nvSpPr>
            <p:cNvPr id="220180" name="Text Box 27">
              <a:extLst>
                <a:ext uri="{FF2B5EF4-FFF2-40B4-BE49-F238E27FC236}">
                  <a16:creationId xmlns:a16="http://schemas.microsoft.com/office/drawing/2014/main" id="{67564925-621E-784D-A54E-E2D9F2ABDDA4}"/>
                </a:ext>
              </a:extLst>
            </p:cNvPr>
            <p:cNvSpPr txBox="1">
              <a:spLocks noChangeArrowheads="1"/>
            </p:cNvSpPr>
            <p:nvPr/>
          </p:nvSpPr>
          <p:spPr bwMode="auto">
            <a:xfrm rot="-5400000">
              <a:off x="4516" y="2539"/>
              <a:ext cx="152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fr-FR" altLang="fr-FR" sz="2000"/>
            </a:p>
            <a:p>
              <a:pPr algn="ctr" eaLnBrk="1" hangingPunct="1">
                <a:spcBef>
                  <a:spcPct val="0"/>
                </a:spcBef>
                <a:buFontTx/>
                <a:buNone/>
              </a:pPr>
              <a:r>
                <a:rPr lang="fr-FR" altLang="fr-FR" sz="2000"/>
                <a:t>Dispositif de suivi</a:t>
              </a:r>
            </a:p>
          </p:txBody>
        </p:sp>
      </p:grpSp>
      <p:sp>
        <p:nvSpPr>
          <p:cNvPr id="220171" name="Text Box 36">
            <a:extLst>
              <a:ext uri="{FF2B5EF4-FFF2-40B4-BE49-F238E27FC236}">
                <a16:creationId xmlns:a16="http://schemas.microsoft.com/office/drawing/2014/main" id="{F97617AE-A858-9F46-A1E6-685FE7C1B555}"/>
              </a:ext>
            </a:extLst>
          </p:cNvPr>
          <p:cNvSpPr txBox="1">
            <a:spLocks noChangeArrowheads="1"/>
          </p:cNvSpPr>
          <p:nvPr/>
        </p:nvSpPr>
        <p:spPr bwMode="auto">
          <a:xfrm>
            <a:off x="1971676" y="592455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1</a:t>
            </a:r>
          </a:p>
        </p:txBody>
      </p:sp>
      <p:sp>
        <p:nvSpPr>
          <p:cNvPr id="220172" name="Text Box 37">
            <a:extLst>
              <a:ext uri="{FF2B5EF4-FFF2-40B4-BE49-F238E27FC236}">
                <a16:creationId xmlns:a16="http://schemas.microsoft.com/office/drawing/2014/main" id="{9D496DC3-EDD1-8140-80D1-2A32F638A64B}"/>
              </a:ext>
            </a:extLst>
          </p:cNvPr>
          <p:cNvSpPr txBox="1">
            <a:spLocks noChangeArrowheads="1"/>
          </p:cNvSpPr>
          <p:nvPr/>
        </p:nvSpPr>
        <p:spPr bwMode="auto">
          <a:xfrm>
            <a:off x="3000376" y="5876925"/>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2</a:t>
            </a:r>
          </a:p>
        </p:txBody>
      </p:sp>
      <p:sp>
        <p:nvSpPr>
          <p:cNvPr id="220173" name="Text Box 38">
            <a:extLst>
              <a:ext uri="{FF2B5EF4-FFF2-40B4-BE49-F238E27FC236}">
                <a16:creationId xmlns:a16="http://schemas.microsoft.com/office/drawing/2014/main" id="{997D6A30-90CC-394E-8AA7-1FFFDCEACBAF}"/>
              </a:ext>
            </a:extLst>
          </p:cNvPr>
          <p:cNvSpPr txBox="1">
            <a:spLocks noChangeArrowheads="1"/>
          </p:cNvSpPr>
          <p:nvPr/>
        </p:nvSpPr>
        <p:spPr bwMode="auto">
          <a:xfrm>
            <a:off x="4157663" y="5876925"/>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3</a:t>
            </a:r>
          </a:p>
        </p:txBody>
      </p:sp>
      <p:sp>
        <p:nvSpPr>
          <p:cNvPr id="220174" name="Text Box 39">
            <a:extLst>
              <a:ext uri="{FF2B5EF4-FFF2-40B4-BE49-F238E27FC236}">
                <a16:creationId xmlns:a16="http://schemas.microsoft.com/office/drawing/2014/main" id="{56DDE99B-738D-0A4B-9169-197B58FB9EBD}"/>
              </a:ext>
            </a:extLst>
          </p:cNvPr>
          <p:cNvSpPr txBox="1">
            <a:spLocks noChangeArrowheads="1"/>
          </p:cNvSpPr>
          <p:nvPr/>
        </p:nvSpPr>
        <p:spPr bwMode="auto">
          <a:xfrm>
            <a:off x="5237163" y="5876925"/>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4</a:t>
            </a:r>
          </a:p>
        </p:txBody>
      </p:sp>
      <p:sp>
        <p:nvSpPr>
          <p:cNvPr id="220175" name="Text Box 40">
            <a:extLst>
              <a:ext uri="{FF2B5EF4-FFF2-40B4-BE49-F238E27FC236}">
                <a16:creationId xmlns:a16="http://schemas.microsoft.com/office/drawing/2014/main" id="{C3743853-497D-8045-9D56-F57BEF82B6D5}"/>
              </a:ext>
            </a:extLst>
          </p:cNvPr>
          <p:cNvSpPr txBox="1">
            <a:spLocks noChangeArrowheads="1"/>
          </p:cNvSpPr>
          <p:nvPr/>
        </p:nvSpPr>
        <p:spPr bwMode="auto">
          <a:xfrm>
            <a:off x="6311901" y="5876925"/>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solidFill>
                  <a:srgbClr val="990000"/>
                </a:solidFill>
              </a:rPr>
              <a:t>5</a:t>
            </a:r>
          </a:p>
        </p:txBody>
      </p:sp>
      <p:sp>
        <p:nvSpPr>
          <p:cNvPr id="220176" name="Text Box 41">
            <a:extLst>
              <a:ext uri="{FF2B5EF4-FFF2-40B4-BE49-F238E27FC236}">
                <a16:creationId xmlns:a16="http://schemas.microsoft.com/office/drawing/2014/main" id="{6F229C61-6160-B943-948F-EB646CC956CD}"/>
              </a:ext>
            </a:extLst>
          </p:cNvPr>
          <p:cNvSpPr txBox="1">
            <a:spLocks noChangeArrowheads="1"/>
          </p:cNvSpPr>
          <p:nvPr/>
        </p:nvSpPr>
        <p:spPr bwMode="auto">
          <a:xfrm>
            <a:off x="7391401" y="5876925"/>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6</a:t>
            </a:r>
          </a:p>
        </p:txBody>
      </p:sp>
      <p:sp>
        <p:nvSpPr>
          <p:cNvPr id="220177" name="Text Box 42">
            <a:extLst>
              <a:ext uri="{FF2B5EF4-FFF2-40B4-BE49-F238E27FC236}">
                <a16:creationId xmlns:a16="http://schemas.microsoft.com/office/drawing/2014/main" id="{513012EB-BF3D-C948-9C03-13A51F5B5A58}"/>
              </a:ext>
            </a:extLst>
          </p:cNvPr>
          <p:cNvSpPr txBox="1">
            <a:spLocks noChangeArrowheads="1"/>
          </p:cNvSpPr>
          <p:nvPr/>
        </p:nvSpPr>
        <p:spPr bwMode="auto">
          <a:xfrm>
            <a:off x="8478838" y="5876925"/>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7</a:t>
            </a:r>
          </a:p>
        </p:txBody>
      </p:sp>
      <p:sp>
        <p:nvSpPr>
          <p:cNvPr id="220178" name="Text Box 43">
            <a:extLst>
              <a:ext uri="{FF2B5EF4-FFF2-40B4-BE49-F238E27FC236}">
                <a16:creationId xmlns:a16="http://schemas.microsoft.com/office/drawing/2014/main" id="{85F9528A-420E-8543-8B48-94605A75E190}"/>
              </a:ext>
            </a:extLst>
          </p:cNvPr>
          <p:cNvSpPr txBox="1">
            <a:spLocks noChangeArrowheads="1"/>
          </p:cNvSpPr>
          <p:nvPr/>
        </p:nvSpPr>
        <p:spPr bwMode="auto">
          <a:xfrm>
            <a:off x="9486901" y="5876925"/>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8</a:t>
            </a:r>
          </a:p>
        </p:txBody>
      </p:sp>
      <p:sp>
        <p:nvSpPr>
          <p:cNvPr id="10" name="Espace réservé de la date 9">
            <a:extLst>
              <a:ext uri="{FF2B5EF4-FFF2-40B4-BE49-F238E27FC236}">
                <a16:creationId xmlns:a16="http://schemas.microsoft.com/office/drawing/2014/main" id="{22CD4E52-43F7-E64D-8E3E-CBB131878167}"/>
              </a:ext>
            </a:extLst>
          </p:cNvPr>
          <p:cNvSpPr>
            <a:spLocks noGrp="1"/>
          </p:cNvSpPr>
          <p:nvPr>
            <p:ph type="dt" sz="half" idx="10"/>
          </p:nvPr>
        </p:nvSpPr>
        <p:spPr/>
        <p:txBody>
          <a:bodyPr/>
          <a:lstStyle/>
          <a:p>
            <a:r>
              <a:rPr lang="fr-FR"/>
              <a:t>Cours G.Zara version 2020-2021</a:t>
            </a:r>
          </a:p>
        </p:txBody>
      </p:sp>
      <p:sp>
        <p:nvSpPr>
          <p:cNvPr id="11" name="Espace réservé du numéro de diapositive 10">
            <a:extLst>
              <a:ext uri="{FF2B5EF4-FFF2-40B4-BE49-F238E27FC236}">
                <a16:creationId xmlns:a16="http://schemas.microsoft.com/office/drawing/2014/main" id="{B6487211-F125-6048-AF32-DAEED8BAB47F}"/>
              </a:ext>
            </a:extLst>
          </p:cNvPr>
          <p:cNvSpPr>
            <a:spLocks noGrp="1"/>
          </p:cNvSpPr>
          <p:nvPr>
            <p:ph type="sldNum" sz="quarter" idx="12"/>
          </p:nvPr>
        </p:nvSpPr>
        <p:spPr/>
        <p:txBody>
          <a:bodyPr/>
          <a:lstStyle/>
          <a:p>
            <a:fld id="{6D1A6996-9A38-354D-9398-FBE9F4077E8B}" type="slidenum">
              <a:rPr lang="fr-FR" smtClean="0"/>
              <a:t>222</a:t>
            </a:fld>
            <a:endParaRPr lang="fr-FR"/>
          </a:p>
        </p:txBody>
      </p:sp>
    </p:spTree>
    <p:extLst>
      <p:ext uri="{BB962C8B-B14F-4D97-AF65-F5344CB8AC3E}">
        <p14:creationId xmlns:p14="http://schemas.microsoft.com/office/powerpoint/2010/main" val="1798142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23">
            <a:extLst>
              <a:ext uri="{FF2B5EF4-FFF2-40B4-BE49-F238E27FC236}">
                <a16:creationId xmlns:a16="http://schemas.microsoft.com/office/drawing/2014/main" id="{43B16641-0D41-834D-B3F5-0E8819AAF1C8}"/>
              </a:ext>
            </a:extLst>
          </p:cNvPr>
          <p:cNvSpPr>
            <a:spLocks noChangeArrowheads="1"/>
          </p:cNvSpPr>
          <p:nvPr/>
        </p:nvSpPr>
        <p:spPr bwMode="auto">
          <a:xfrm>
            <a:off x="1949450" y="3333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FontTx/>
              <a:buNone/>
            </a:pPr>
            <a:r>
              <a:rPr lang="fr-FR" altLang="fr-FR" sz="3600" dirty="0"/>
              <a:t>L</a:t>
            </a:r>
            <a:r>
              <a:rPr lang="ja-JP" altLang="fr-FR" sz="3600"/>
              <a:t>’</a:t>
            </a:r>
            <a:r>
              <a:rPr lang="fr-FR" altLang="ja-JP" sz="3600" dirty="0"/>
              <a:t>intégration de la dimension stratégique dans la GPEC</a:t>
            </a:r>
            <a:endParaRPr lang="fr-FR" altLang="fr-FR" sz="3600" dirty="0"/>
          </a:p>
        </p:txBody>
      </p:sp>
      <p:sp>
        <p:nvSpPr>
          <p:cNvPr id="221186" name="Rectangle 24">
            <a:extLst>
              <a:ext uri="{FF2B5EF4-FFF2-40B4-BE49-F238E27FC236}">
                <a16:creationId xmlns:a16="http://schemas.microsoft.com/office/drawing/2014/main" id="{069BCFA5-38D8-3F4B-B236-6209E77448AF}"/>
              </a:ext>
            </a:extLst>
          </p:cNvPr>
          <p:cNvSpPr>
            <a:spLocks noChangeArrowheads="1"/>
          </p:cNvSpPr>
          <p:nvPr/>
        </p:nvSpPr>
        <p:spPr bwMode="auto">
          <a:xfrm>
            <a:off x="2103438" y="1616076"/>
            <a:ext cx="82296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FontTx/>
              <a:buNone/>
            </a:pPr>
            <a:r>
              <a:rPr lang="fr-FR" altLang="fr-FR" sz="2400" dirty="0"/>
              <a:t>Les RH, variable d'</a:t>
            </a:r>
            <a:r>
              <a:rPr lang="fr-FR" altLang="ja-JP" sz="2400" dirty="0"/>
              <a:t>ajustement ou variable stratégique</a:t>
            </a:r>
          </a:p>
          <a:p>
            <a:pPr>
              <a:buFontTx/>
              <a:buNone/>
            </a:pPr>
            <a:endParaRPr lang="fr-FR" altLang="fr-FR" sz="2400" dirty="0"/>
          </a:p>
        </p:txBody>
      </p:sp>
      <p:sp>
        <p:nvSpPr>
          <p:cNvPr id="221187" name="Text Box 25">
            <a:extLst>
              <a:ext uri="{FF2B5EF4-FFF2-40B4-BE49-F238E27FC236}">
                <a16:creationId xmlns:a16="http://schemas.microsoft.com/office/drawing/2014/main" id="{A70197DF-FAED-B74E-A26C-E911948725C0}"/>
              </a:ext>
            </a:extLst>
          </p:cNvPr>
          <p:cNvSpPr txBox="1">
            <a:spLocks noChangeArrowheads="1"/>
          </p:cNvSpPr>
          <p:nvPr/>
        </p:nvSpPr>
        <p:spPr bwMode="auto">
          <a:xfrm>
            <a:off x="2227264" y="2209800"/>
            <a:ext cx="275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2400"/>
          </a:p>
        </p:txBody>
      </p:sp>
      <p:grpSp>
        <p:nvGrpSpPr>
          <p:cNvPr id="221188" name="Group 28">
            <a:extLst>
              <a:ext uri="{FF2B5EF4-FFF2-40B4-BE49-F238E27FC236}">
                <a16:creationId xmlns:a16="http://schemas.microsoft.com/office/drawing/2014/main" id="{2EAA0B61-9A5C-F44B-A6B6-114E22D613F8}"/>
              </a:ext>
            </a:extLst>
          </p:cNvPr>
          <p:cNvGrpSpPr>
            <a:grpSpLocks/>
          </p:cNvGrpSpPr>
          <p:nvPr/>
        </p:nvGrpSpPr>
        <p:grpSpPr bwMode="auto">
          <a:xfrm>
            <a:off x="2032001" y="3271839"/>
            <a:ext cx="2663825" cy="720725"/>
            <a:chOff x="431" y="2160"/>
            <a:chExt cx="1678" cy="635"/>
          </a:xfrm>
        </p:grpSpPr>
        <p:cxnSp>
          <p:nvCxnSpPr>
            <p:cNvPr id="221213" name="AutoShape 29">
              <a:extLst>
                <a:ext uri="{FF2B5EF4-FFF2-40B4-BE49-F238E27FC236}">
                  <a16:creationId xmlns:a16="http://schemas.microsoft.com/office/drawing/2014/main" id="{A8EAABB2-6776-9840-9A1C-0B7106588865}"/>
                </a:ext>
              </a:extLst>
            </p:cNvPr>
            <p:cNvCxnSpPr>
              <a:cxnSpLocks noChangeShapeType="1"/>
            </p:cNvCxnSpPr>
            <p:nvPr/>
          </p:nvCxnSpPr>
          <p:spPr bwMode="auto">
            <a:xfrm>
              <a:off x="431" y="2160"/>
              <a:ext cx="1678"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1214" name="AutoShape 30">
              <a:extLst>
                <a:ext uri="{FF2B5EF4-FFF2-40B4-BE49-F238E27FC236}">
                  <a16:creationId xmlns:a16="http://schemas.microsoft.com/office/drawing/2014/main" id="{B99E21AF-DA6F-C044-81B5-D5F5D8869335}"/>
                </a:ext>
              </a:extLst>
            </p:cNvPr>
            <p:cNvCxnSpPr>
              <a:cxnSpLocks noChangeShapeType="1"/>
            </p:cNvCxnSpPr>
            <p:nvPr/>
          </p:nvCxnSpPr>
          <p:spPr bwMode="auto">
            <a:xfrm>
              <a:off x="431" y="2160"/>
              <a:ext cx="0" cy="63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21215" name="AutoShape 31">
              <a:extLst>
                <a:ext uri="{FF2B5EF4-FFF2-40B4-BE49-F238E27FC236}">
                  <a16:creationId xmlns:a16="http://schemas.microsoft.com/office/drawing/2014/main" id="{95A296DF-1780-EE40-A978-C6F10F922E1A}"/>
                </a:ext>
              </a:extLst>
            </p:cNvPr>
            <p:cNvCxnSpPr>
              <a:cxnSpLocks noChangeShapeType="1"/>
            </p:cNvCxnSpPr>
            <p:nvPr/>
          </p:nvCxnSpPr>
          <p:spPr bwMode="auto">
            <a:xfrm>
              <a:off x="2109" y="2160"/>
              <a:ext cx="0" cy="63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221189" name="Group 81">
            <a:extLst>
              <a:ext uri="{FF2B5EF4-FFF2-40B4-BE49-F238E27FC236}">
                <a16:creationId xmlns:a16="http://schemas.microsoft.com/office/drawing/2014/main" id="{2E4B6928-8406-E043-9C6E-42D86C72DC5A}"/>
              </a:ext>
            </a:extLst>
          </p:cNvPr>
          <p:cNvGrpSpPr>
            <a:grpSpLocks/>
          </p:cNvGrpSpPr>
          <p:nvPr/>
        </p:nvGrpSpPr>
        <p:grpSpPr bwMode="auto">
          <a:xfrm>
            <a:off x="1671639" y="4135439"/>
            <a:ext cx="3690937" cy="523875"/>
            <a:chOff x="93" y="2605"/>
            <a:chExt cx="2325" cy="330"/>
          </a:xfrm>
        </p:grpSpPr>
        <p:sp>
          <p:nvSpPr>
            <p:cNvPr id="221211" name="Text Box 32">
              <a:extLst>
                <a:ext uri="{FF2B5EF4-FFF2-40B4-BE49-F238E27FC236}">
                  <a16:creationId xmlns:a16="http://schemas.microsoft.com/office/drawing/2014/main" id="{73A7EEB1-4C47-E44A-BD23-6746A1E36792}"/>
                </a:ext>
              </a:extLst>
            </p:cNvPr>
            <p:cNvSpPr txBox="1">
              <a:spLocks noChangeArrowheads="1"/>
            </p:cNvSpPr>
            <p:nvPr/>
          </p:nvSpPr>
          <p:spPr bwMode="auto">
            <a:xfrm>
              <a:off x="93" y="2605"/>
              <a:ext cx="93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400"/>
                <a:t>Investissement/ </a:t>
              </a:r>
            </a:p>
            <a:p>
              <a:pPr eaLnBrk="1" hangingPunct="1">
                <a:spcBef>
                  <a:spcPct val="0"/>
                </a:spcBef>
                <a:buFontTx/>
                <a:buNone/>
              </a:pPr>
              <a:r>
                <a:rPr lang="fr-FR" altLang="fr-FR" sz="1400"/>
                <a:t>Production</a:t>
              </a:r>
            </a:p>
          </p:txBody>
        </p:sp>
        <p:sp>
          <p:nvSpPr>
            <p:cNvPr id="221212" name="Text Box 33">
              <a:extLst>
                <a:ext uri="{FF2B5EF4-FFF2-40B4-BE49-F238E27FC236}">
                  <a16:creationId xmlns:a16="http://schemas.microsoft.com/office/drawing/2014/main" id="{FFCFD0A0-911E-F743-B174-990C009E37BD}"/>
                </a:ext>
              </a:extLst>
            </p:cNvPr>
            <p:cNvSpPr txBox="1">
              <a:spLocks noChangeArrowheads="1"/>
            </p:cNvSpPr>
            <p:nvPr/>
          </p:nvSpPr>
          <p:spPr bwMode="auto">
            <a:xfrm>
              <a:off x="1545" y="2651"/>
              <a:ext cx="87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400"/>
                <a:t>Marché/Produit</a:t>
              </a:r>
            </a:p>
          </p:txBody>
        </p:sp>
      </p:grpSp>
      <p:grpSp>
        <p:nvGrpSpPr>
          <p:cNvPr id="4" name="Group 75">
            <a:extLst>
              <a:ext uri="{FF2B5EF4-FFF2-40B4-BE49-F238E27FC236}">
                <a16:creationId xmlns:a16="http://schemas.microsoft.com/office/drawing/2014/main" id="{797B6F58-FF54-204A-8EE6-DB737DE4885B}"/>
              </a:ext>
            </a:extLst>
          </p:cNvPr>
          <p:cNvGrpSpPr>
            <a:grpSpLocks/>
          </p:cNvGrpSpPr>
          <p:nvPr/>
        </p:nvGrpSpPr>
        <p:grpSpPr bwMode="auto">
          <a:xfrm>
            <a:off x="2106613" y="2192338"/>
            <a:ext cx="2635250" cy="1008062"/>
            <a:chOff x="367" y="1381"/>
            <a:chExt cx="1660" cy="635"/>
          </a:xfrm>
        </p:grpSpPr>
        <p:sp>
          <p:nvSpPr>
            <p:cNvPr id="221209" name="Text Box 26">
              <a:extLst>
                <a:ext uri="{FF2B5EF4-FFF2-40B4-BE49-F238E27FC236}">
                  <a16:creationId xmlns:a16="http://schemas.microsoft.com/office/drawing/2014/main" id="{BE9A1F16-AA11-D643-BAA5-0E2598735A6A}"/>
                </a:ext>
              </a:extLst>
            </p:cNvPr>
            <p:cNvSpPr txBox="1">
              <a:spLocks noChangeArrowheads="1"/>
            </p:cNvSpPr>
            <p:nvPr/>
          </p:nvSpPr>
          <p:spPr bwMode="auto">
            <a:xfrm>
              <a:off x="367" y="1381"/>
              <a:ext cx="1660" cy="50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2400"/>
                <a:t>HIER</a:t>
              </a:r>
            </a:p>
            <a:p>
              <a:pPr algn="ctr" eaLnBrk="1" hangingPunct="1">
                <a:spcBef>
                  <a:spcPct val="0"/>
                </a:spcBef>
                <a:buFontTx/>
                <a:buNone/>
              </a:pPr>
              <a:r>
                <a:rPr lang="fr-FR" altLang="fr-FR" sz="2000"/>
                <a:t>La gestion préventive</a:t>
              </a:r>
            </a:p>
          </p:txBody>
        </p:sp>
        <p:sp>
          <p:nvSpPr>
            <p:cNvPr id="221210" name="Line 34">
              <a:extLst>
                <a:ext uri="{FF2B5EF4-FFF2-40B4-BE49-F238E27FC236}">
                  <a16:creationId xmlns:a16="http://schemas.microsoft.com/office/drawing/2014/main" id="{6472177C-7E81-694B-B665-298551ED105F}"/>
                </a:ext>
              </a:extLst>
            </p:cNvPr>
            <p:cNvSpPr>
              <a:spLocks noChangeShapeType="1"/>
            </p:cNvSpPr>
            <p:nvPr/>
          </p:nvSpPr>
          <p:spPr bwMode="auto">
            <a:xfrm>
              <a:off x="1182" y="1879"/>
              <a:ext cx="0" cy="1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sp>
        <p:nvSpPr>
          <p:cNvPr id="145444" name="Text Box 36">
            <a:extLst>
              <a:ext uri="{FF2B5EF4-FFF2-40B4-BE49-F238E27FC236}">
                <a16:creationId xmlns:a16="http://schemas.microsoft.com/office/drawing/2014/main" id="{FEA5325A-661A-7D46-9C21-28D32E21082C}"/>
              </a:ext>
            </a:extLst>
          </p:cNvPr>
          <p:cNvSpPr txBox="1">
            <a:spLocks noChangeArrowheads="1"/>
          </p:cNvSpPr>
          <p:nvPr/>
        </p:nvSpPr>
        <p:spPr bwMode="auto">
          <a:xfrm>
            <a:off x="1792119" y="5719764"/>
            <a:ext cx="32848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2400">
                <a:solidFill>
                  <a:srgbClr val="FF0000"/>
                </a:solidFill>
              </a:rPr>
              <a:t>Ressources Humaines</a:t>
            </a:r>
          </a:p>
          <a:p>
            <a:pPr algn="ctr" eaLnBrk="1" hangingPunct="1">
              <a:spcBef>
                <a:spcPct val="0"/>
              </a:spcBef>
              <a:buFontTx/>
              <a:buNone/>
            </a:pPr>
            <a:r>
              <a:rPr lang="fr-FR" altLang="fr-FR" sz="2400">
                <a:solidFill>
                  <a:srgbClr val="FF0000"/>
                </a:solidFill>
              </a:rPr>
              <a:t>Variable d</a:t>
            </a:r>
            <a:r>
              <a:rPr lang="ja-JP" altLang="fr-FR" sz="2400">
                <a:solidFill>
                  <a:srgbClr val="FF0000"/>
                </a:solidFill>
              </a:rPr>
              <a:t>’</a:t>
            </a:r>
            <a:r>
              <a:rPr lang="fr-FR" altLang="ja-JP" sz="2400">
                <a:solidFill>
                  <a:srgbClr val="FF0000"/>
                </a:solidFill>
              </a:rPr>
              <a:t>ajustement</a:t>
            </a:r>
            <a:endParaRPr lang="fr-FR" altLang="fr-FR" sz="2000">
              <a:solidFill>
                <a:srgbClr val="FF0000"/>
              </a:solidFill>
            </a:endParaRPr>
          </a:p>
        </p:txBody>
      </p:sp>
      <p:grpSp>
        <p:nvGrpSpPr>
          <p:cNvPr id="5" name="Group 76">
            <a:extLst>
              <a:ext uri="{FF2B5EF4-FFF2-40B4-BE49-F238E27FC236}">
                <a16:creationId xmlns:a16="http://schemas.microsoft.com/office/drawing/2014/main" id="{1D9708B7-83A5-484E-9A05-D7BB77F5864D}"/>
              </a:ext>
            </a:extLst>
          </p:cNvPr>
          <p:cNvGrpSpPr>
            <a:grpSpLocks/>
          </p:cNvGrpSpPr>
          <p:nvPr/>
        </p:nvGrpSpPr>
        <p:grpSpPr bwMode="auto">
          <a:xfrm>
            <a:off x="1960563" y="4711701"/>
            <a:ext cx="2949575" cy="1008063"/>
            <a:chOff x="275" y="2968"/>
            <a:chExt cx="1858" cy="635"/>
          </a:xfrm>
        </p:grpSpPr>
        <p:sp>
          <p:nvSpPr>
            <p:cNvPr id="221207" name="Text Box 35">
              <a:extLst>
                <a:ext uri="{FF2B5EF4-FFF2-40B4-BE49-F238E27FC236}">
                  <a16:creationId xmlns:a16="http://schemas.microsoft.com/office/drawing/2014/main" id="{4E79AFCE-69FA-A54A-8529-B72289803E85}"/>
                </a:ext>
              </a:extLst>
            </p:cNvPr>
            <p:cNvSpPr txBox="1">
              <a:spLocks noChangeArrowheads="1"/>
            </p:cNvSpPr>
            <p:nvPr/>
          </p:nvSpPr>
          <p:spPr bwMode="auto">
            <a:xfrm>
              <a:off x="275" y="2968"/>
              <a:ext cx="1858" cy="44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2000"/>
                <a:t>Planification par B.U par</a:t>
              </a:r>
            </a:p>
            <a:p>
              <a:pPr algn="ctr" eaLnBrk="1" hangingPunct="1">
                <a:spcBef>
                  <a:spcPct val="0"/>
                </a:spcBef>
                <a:buFontTx/>
                <a:buNone/>
              </a:pPr>
              <a:r>
                <a:rPr lang="fr-FR" altLang="fr-FR" sz="2000"/>
                <a:t>Investissement</a:t>
              </a:r>
            </a:p>
          </p:txBody>
        </p:sp>
        <p:sp>
          <p:nvSpPr>
            <p:cNvPr id="221208" name="Line 37">
              <a:extLst>
                <a:ext uri="{FF2B5EF4-FFF2-40B4-BE49-F238E27FC236}">
                  <a16:creationId xmlns:a16="http://schemas.microsoft.com/office/drawing/2014/main" id="{E742ADEF-B400-684C-AD83-1EBF341B149C}"/>
                </a:ext>
              </a:extLst>
            </p:cNvPr>
            <p:cNvSpPr>
              <a:spLocks noChangeShapeType="1"/>
            </p:cNvSpPr>
            <p:nvPr/>
          </p:nvSpPr>
          <p:spPr bwMode="auto">
            <a:xfrm>
              <a:off x="1182" y="3467"/>
              <a:ext cx="0"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cxnSp>
        <p:nvCxnSpPr>
          <p:cNvPr id="221193" name="AutoShape 38">
            <a:extLst>
              <a:ext uri="{FF2B5EF4-FFF2-40B4-BE49-F238E27FC236}">
                <a16:creationId xmlns:a16="http://schemas.microsoft.com/office/drawing/2014/main" id="{8FE027B4-3BE9-C74C-BF7A-4893FE468E53}"/>
              </a:ext>
            </a:extLst>
          </p:cNvPr>
          <p:cNvCxnSpPr>
            <a:cxnSpLocks noChangeShapeType="1"/>
          </p:cNvCxnSpPr>
          <p:nvPr/>
        </p:nvCxnSpPr>
        <p:spPr bwMode="auto">
          <a:xfrm>
            <a:off x="7288214" y="3271838"/>
            <a:ext cx="2663825"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1194" name="AutoShape 39">
            <a:extLst>
              <a:ext uri="{FF2B5EF4-FFF2-40B4-BE49-F238E27FC236}">
                <a16:creationId xmlns:a16="http://schemas.microsoft.com/office/drawing/2014/main" id="{FD1BBC24-81F9-C84A-B81A-4601D966F08F}"/>
              </a:ext>
            </a:extLst>
          </p:cNvPr>
          <p:cNvCxnSpPr>
            <a:cxnSpLocks noChangeShapeType="1"/>
          </p:cNvCxnSpPr>
          <p:nvPr/>
        </p:nvCxnSpPr>
        <p:spPr bwMode="auto">
          <a:xfrm>
            <a:off x="7288213" y="3271839"/>
            <a:ext cx="0" cy="7207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21195" name="AutoShape 40">
            <a:extLst>
              <a:ext uri="{FF2B5EF4-FFF2-40B4-BE49-F238E27FC236}">
                <a16:creationId xmlns:a16="http://schemas.microsoft.com/office/drawing/2014/main" id="{4A6B9BD0-7630-2A4C-AA9D-B06BF0EA7D86}"/>
              </a:ext>
            </a:extLst>
          </p:cNvPr>
          <p:cNvCxnSpPr>
            <a:cxnSpLocks noChangeShapeType="1"/>
          </p:cNvCxnSpPr>
          <p:nvPr/>
        </p:nvCxnSpPr>
        <p:spPr bwMode="auto">
          <a:xfrm>
            <a:off x="9952038" y="3271839"/>
            <a:ext cx="0" cy="7207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21196" name="Text Box 41">
            <a:extLst>
              <a:ext uri="{FF2B5EF4-FFF2-40B4-BE49-F238E27FC236}">
                <a16:creationId xmlns:a16="http://schemas.microsoft.com/office/drawing/2014/main" id="{BEF2FBCD-8AF2-5349-8C46-D6A391012BD4}"/>
              </a:ext>
            </a:extLst>
          </p:cNvPr>
          <p:cNvSpPr txBox="1">
            <a:spLocks noChangeArrowheads="1"/>
          </p:cNvSpPr>
          <p:nvPr/>
        </p:nvSpPr>
        <p:spPr bwMode="auto">
          <a:xfrm>
            <a:off x="6351589" y="3992563"/>
            <a:ext cx="13668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400"/>
              <a:t>Investissement/Technologie </a:t>
            </a:r>
          </a:p>
          <a:p>
            <a:pPr eaLnBrk="1" hangingPunct="1">
              <a:spcBef>
                <a:spcPct val="0"/>
              </a:spcBef>
              <a:buFontTx/>
              <a:buNone/>
            </a:pPr>
            <a:r>
              <a:rPr lang="fr-FR" altLang="fr-FR" sz="1400"/>
              <a:t>Produit</a:t>
            </a:r>
          </a:p>
        </p:txBody>
      </p:sp>
      <p:sp>
        <p:nvSpPr>
          <p:cNvPr id="221197" name="Text Box 42">
            <a:extLst>
              <a:ext uri="{FF2B5EF4-FFF2-40B4-BE49-F238E27FC236}">
                <a16:creationId xmlns:a16="http://schemas.microsoft.com/office/drawing/2014/main" id="{EA721121-1587-A843-AE8E-E177ACD2EE6B}"/>
              </a:ext>
            </a:extLst>
          </p:cNvPr>
          <p:cNvSpPr txBox="1">
            <a:spLocks noChangeArrowheads="1"/>
          </p:cNvSpPr>
          <p:nvPr/>
        </p:nvSpPr>
        <p:spPr bwMode="auto">
          <a:xfrm>
            <a:off x="8193089" y="4135438"/>
            <a:ext cx="8306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400"/>
              <a:t>Marché/</a:t>
            </a:r>
          </a:p>
          <a:p>
            <a:pPr eaLnBrk="1" hangingPunct="1">
              <a:spcBef>
                <a:spcPct val="0"/>
              </a:spcBef>
              <a:buFontTx/>
              <a:buNone/>
            </a:pPr>
            <a:r>
              <a:rPr lang="fr-FR" altLang="fr-FR" sz="1400"/>
              <a:t>Produit</a:t>
            </a:r>
          </a:p>
        </p:txBody>
      </p:sp>
      <p:sp>
        <p:nvSpPr>
          <p:cNvPr id="145452" name="Text Box 44">
            <a:extLst>
              <a:ext uri="{FF2B5EF4-FFF2-40B4-BE49-F238E27FC236}">
                <a16:creationId xmlns:a16="http://schemas.microsoft.com/office/drawing/2014/main" id="{16B44108-E801-DE43-B30F-D4DCF21CB0BB}"/>
              </a:ext>
            </a:extLst>
          </p:cNvPr>
          <p:cNvSpPr txBox="1">
            <a:spLocks noChangeArrowheads="1"/>
          </p:cNvSpPr>
          <p:nvPr/>
        </p:nvSpPr>
        <p:spPr bwMode="auto">
          <a:xfrm>
            <a:off x="6912855" y="5719764"/>
            <a:ext cx="35605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2400">
                <a:solidFill>
                  <a:srgbClr val="008000"/>
                </a:solidFill>
              </a:rPr>
              <a:t>Ressources Humaines</a:t>
            </a:r>
          </a:p>
          <a:p>
            <a:pPr algn="ctr" eaLnBrk="1" hangingPunct="1">
              <a:spcBef>
                <a:spcPct val="0"/>
              </a:spcBef>
              <a:buFontTx/>
              <a:buNone/>
            </a:pPr>
            <a:r>
              <a:rPr lang="fr-FR" altLang="fr-FR" sz="2400">
                <a:solidFill>
                  <a:srgbClr val="008000"/>
                </a:solidFill>
              </a:rPr>
              <a:t>Variable STRATEGIQUE</a:t>
            </a:r>
            <a:endParaRPr lang="fr-FR" altLang="fr-FR" sz="2000">
              <a:solidFill>
                <a:srgbClr val="008000"/>
              </a:solidFill>
            </a:endParaRPr>
          </a:p>
        </p:txBody>
      </p:sp>
      <p:grpSp>
        <p:nvGrpSpPr>
          <p:cNvPr id="6" name="Group 79">
            <a:extLst>
              <a:ext uri="{FF2B5EF4-FFF2-40B4-BE49-F238E27FC236}">
                <a16:creationId xmlns:a16="http://schemas.microsoft.com/office/drawing/2014/main" id="{6F7B21D6-6EF5-D647-B7A6-414DBF9E671B}"/>
              </a:ext>
            </a:extLst>
          </p:cNvPr>
          <p:cNvGrpSpPr>
            <a:grpSpLocks/>
          </p:cNvGrpSpPr>
          <p:nvPr/>
        </p:nvGrpSpPr>
        <p:grpSpPr bwMode="auto">
          <a:xfrm>
            <a:off x="6854827" y="4764088"/>
            <a:ext cx="3630613" cy="1028700"/>
            <a:chOff x="3380" y="3001"/>
            <a:chExt cx="2287" cy="648"/>
          </a:xfrm>
        </p:grpSpPr>
        <p:sp>
          <p:nvSpPr>
            <p:cNvPr id="221205" name="Text Box 43">
              <a:extLst>
                <a:ext uri="{FF2B5EF4-FFF2-40B4-BE49-F238E27FC236}">
                  <a16:creationId xmlns:a16="http://schemas.microsoft.com/office/drawing/2014/main" id="{C4CA95A7-CC57-F848-817D-D86417945578}"/>
                </a:ext>
              </a:extLst>
            </p:cNvPr>
            <p:cNvSpPr txBox="1">
              <a:spLocks noChangeArrowheads="1"/>
            </p:cNvSpPr>
            <p:nvPr/>
          </p:nvSpPr>
          <p:spPr bwMode="auto">
            <a:xfrm>
              <a:off x="3380" y="3001"/>
              <a:ext cx="2287" cy="44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2000"/>
                <a:t>Approche des R.H.à caractère</a:t>
              </a:r>
            </a:p>
            <a:p>
              <a:pPr algn="ctr" eaLnBrk="1" hangingPunct="1">
                <a:spcBef>
                  <a:spcPct val="0"/>
                </a:spcBef>
                <a:buFontTx/>
                <a:buNone/>
              </a:pPr>
              <a:r>
                <a:rPr lang="fr-FR" altLang="fr-FR" sz="2000"/>
                <a:t> stratégique</a:t>
              </a:r>
            </a:p>
          </p:txBody>
        </p:sp>
        <p:sp>
          <p:nvSpPr>
            <p:cNvPr id="221206" name="Line 45">
              <a:extLst>
                <a:ext uri="{FF2B5EF4-FFF2-40B4-BE49-F238E27FC236}">
                  <a16:creationId xmlns:a16="http://schemas.microsoft.com/office/drawing/2014/main" id="{347C2074-91CF-FD44-8776-59CD6C73BC2D}"/>
                </a:ext>
              </a:extLst>
            </p:cNvPr>
            <p:cNvSpPr>
              <a:spLocks noChangeShapeType="1"/>
            </p:cNvSpPr>
            <p:nvPr/>
          </p:nvSpPr>
          <p:spPr bwMode="auto">
            <a:xfrm>
              <a:off x="4493" y="3513"/>
              <a:ext cx="0"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cxnSp>
        <p:nvCxnSpPr>
          <p:cNvPr id="221200" name="AutoShape 46">
            <a:extLst>
              <a:ext uri="{FF2B5EF4-FFF2-40B4-BE49-F238E27FC236}">
                <a16:creationId xmlns:a16="http://schemas.microsoft.com/office/drawing/2014/main" id="{BFA08D0F-4216-8448-86BC-AECDD9E800BE}"/>
              </a:ext>
            </a:extLst>
          </p:cNvPr>
          <p:cNvCxnSpPr>
            <a:cxnSpLocks noChangeShapeType="1"/>
          </p:cNvCxnSpPr>
          <p:nvPr/>
        </p:nvCxnSpPr>
        <p:spPr bwMode="auto">
          <a:xfrm>
            <a:off x="8585200" y="3271839"/>
            <a:ext cx="0" cy="7207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21201" name="Text Box 47">
            <a:extLst>
              <a:ext uri="{FF2B5EF4-FFF2-40B4-BE49-F238E27FC236}">
                <a16:creationId xmlns:a16="http://schemas.microsoft.com/office/drawing/2014/main" id="{EF06EBF4-7D33-1E45-94E2-759FD63913C1}"/>
              </a:ext>
            </a:extLst>
          </p:cNvPr>
          <p:cNvSpPr txBox="1">
            <a:spLocks noChangeArrowheads="1"/>
          </p:cNvSpPr>
          <p:nvPr/>
        </p:nvSpPr>
        <p:spPr bwMode="auto">
          <a:xfrm>
            <a:off x="9701213" y="4135438"/>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400"/>
              <a:t>R.H.</a:t>
            </a:r>
          </a:p>
        </p:txBody>
      </p:sp>
      <p:grpSp>
        <p:nvGrpSpPr>
          <p:cNvPr id="7" name="Group 78">
            <a:extLst>
              <a:ext uri="{FF2B5EF4-FFF2-40B4-BE49-F238E27FC236}">
                <a16:creationId xmlns:a16="http://schemas.microsoft.com/office/drawing/2014/main" id="{8D3B3681-6093-4146-9CCF-D5A77B142B39}"/>
              </a:ext>
            </a:extLst>
          </p:cNvPr>
          <p:cNvGrpSpPr>
            <a:grpSpLocks/>
          </p:cNvGrpSpPr>
          <p:nvPr/>
        </p:nvGrpSpPr>
        <p:grpSpPr bwMode="auto">
          <a:xfrm>
            <a:off x="7199314" y="2192338"/>
            <a:ext cx="3019425" cy="1020762"/>
            <a:chOff x="3575" y="1381"/>
            <a:chExt cx="1902" cy="643"/>
          </a:xfrm>
        </p:grpSpPr>
        <p:sp>
          <p:nvSpPr>
            <p:cNvPr id="221203" name="Text Box 27">
              <a:extLst>
                <a:ext uri="{FF2B5EF4-FFF2-40B4-BE49-F238E27FC236}">
                  <a16:creationId xmlns:a16="http://schemas.microsoft.com/office/drawing/2014/main" id="{496274C0-D6DD-844A-A3DA-88CC9217CF8A}"/>
                </a:ext>
              </a:extLst>
            </p:cNvPr>
            <p:cNvSpPr txBox="1">
              <a:spLocks noChangeArrowheads="1"/>
            </p:cNvSpPr>
            <p:nvPr/>
          </p:nvSpPr>
          <p:spPr bwMode="auto">
            <a:xfrm>
              <a:off x="3575" y="1381"/>
              <a:ext cx="1902" cy="50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2400" dirty="0"/>
                <a:t>AUJOURD'</a:t>
              </a:r>
              <a:r>
                <a:rPr lang="fr-FR" altLang="ja-JP" sz="2400" dirty="0"/>
                <a:t>HUI</a:t>
              </a:r>
            </a:p>
            <a:p>
              <a:pPr algn="ctr" eaLnBrk="1" hangingPunct="1">
                <a:spcBef>
                  <a:spcPct val="0"/>
                </a:spcBef>
                <a:buFontTx/>
                <a:buNone/>
              </a:pPr>
              <a:r>
                <a:rPr lang="fr-FR" altLang="fr-FR" sz="2000" dirty="0"/>
                <a:t>La gestion prévisionnelle</a:t>
              </a:r>
            </a:p>
          </p:txBody>
        </p:sp>
        <p:sp>
          <p:nvSpPr>
            <p:cNvPr id="221204" name="Line 77">
              <a:extLst>
                <a:ext uri="{FF2B5EF4-FFF2-40B4-BE49-F238E27FC236}">
                  <a16:creationId xmlns:a16="http://schemas.microsoft.com/office/drawing/2014/main" id="{6A1E6959-7D26-9848-8204-3A811395F520}"/>
                </a:ext>
              </a:extLst>
            </p:cNvPr>
            <p:cNvSpPr>
              <a:spLocks noChangeShapeType="1"/>
            </p:cNvSpPr>
            <p:nvPr/>
          </p:nvSpPr>
          <p:spPr bwMode="auto">
            <a:xfrm>
              <a:off x="4513" y="1888"/>
              <a:ext cx="0"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sp>
        <p:nvSpPr>
          <p:cNvPr id="2" name="Espace réservé de la date 1">
            <a:extLst>
              <a:ext uri="{FF2B5EF4-FFF2-40B4-BE49-F238E27FC236}">
                <a16:creationId xmlns:a16="http://schemas.microsoft.com/office/drawing/2014/main" id="{442D2917-05E4-A341-B6FA-10ED85CE9096}"/>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9A25C589-19C9-CD45-9E3A-627B93701B38}"/>
              </a:ext>
            </a:extLst>
          </p:cNvPr>
          <p:cNvSpPr>
            <a:spLocks noGrp="1"/>
          </p:cNvSpPr>
          <p:nvPr>
            <p:ph type="sldNum" sz="quarter" idx="12"/>
          </p:nvPr>
        </p:nvSpPr>
        <p:spPr/>
        <p:txBody>
          <a:bodyPr/>
          <a:lstStyle/>
          <a:p>
            <a:fld id="{6D1A6996-9A38-354D-9398-FBE9F4077E8B}" type="slidenum">
              <a:rPr lang="fr-FR" smtClean="0"/>
              <a:t>223</a:t>
            </a:fld>
            <a:endParaRPr lang="fr-FR"/>
          </a:p>
        </p:txBody>
      </p:sp>
    </p:spTree>
    <p:extLst>
      <p:ext uri="{BB962C8B-B14F-4D97-AF65-F5344CB8AC3E}">
        <p14:creationId xmlns:p14="http://schemas.microsoft.com/office/powerpoint/2010/main" val="1849979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544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5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44" grpId="0"/>
      <p:bldP spid="145452" grpId="0"/>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Titre 1">
            <a:extLst>
              <a:ext uri="{FF2B5EF4-FFF2-40B4-BE49-F238E27FC236}">
                <a16:creationId xmlns:a16="http://schemas.microsoft.com/office/drawing/2014/main" id="{3F221C07-70B3-0542-BBF5-E98CDE480F80}"/>
              </a:ext>
            </a:extLst>
          </p:cNvPr>
          <p:cNvSpPr>
            <a:spLocks noGrp="1" noChangeArrowheads="1"/>
          </p:cNvSpPr>
          <p:nvPr>
            <p:ph type="title" idx="4294967295"/>
          </p:nvPr>
        </p:nvSpPr>
        <p:spPr/>
        <p:txBody>
          <a:bodyPr/>
          <a:lstStyle/>
          <a:p>
            <a:r>
              <a:rPr lang="fr-FR" altLang="fr-FR" sz="3600" b="1" dirty="0">
                <a:ea typeface="ＭＳ Ｐゴシック" panose="020B0600070205080204" pitchFamily="34" charset="-128"/>
              </a:rPr>
              <a:t>La GPEC comme outil de la stratégie</a:t>
            </a:r>
          </a:p>
        </p:txBody>
      </p:sp>
      <p:sp>
        <p:nvSpPr>
          <p:cNvPr id="222210" name="ZoneTexte 36">
            <a:extLst>
              <a:ext uri="{FF2B5EF4-FFF2-40B4-BE49-F238E27FC236}">
                <a16:creationId xmlns:a16="http://schemas.microsoft.com/office/drawing/2014/main" id="{170D1936-6701-0343-98FA-1D5F183A9A72}"/>
              </a:ext>
            </a:extLst>
          </p:cNvPr>
          <p:cNvSpPr txBox="1">
            <a:spLocks noChangeArrowheads="1"/>
          </p:cNvSpPr>
          <p:nvPr/>
        </p:nvSpPr>
        <p:spPr bwMode="auto">
          <a:xfrm>
            <a:off x="838200" y="1526859"/>
            <a:ext cx="1034796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CH" altLang="fr-FR" sz="2400" dirty="0"/>
              <a:t>Traiter les questions relatives aux compétences fondamentales à développer ou à maintenir compte tenu des enjeux stratégiques revient à utiliser la GPEC comme outil stratégique, et plus seulement comme outil de relations sociales.</a:t>
            </a:r>
          </a:p>
          <a:p>
            <a:pPr eaLnBrk="1" hangingPunct="1">
              <a:spcBef>
                <a:spcPct val="0"/>
              </a:spcBef>
              <a:buFontTx/>
              <a:buNone/>
            </a:pPr>
            <a:endParaRPr lang="fr-CH" altLang="fr-FR" sz="2400" dirty="0"/>
          </a:p>
          <a:p>
            <a:pPr eaLnBrk="1" hangingPunct="1">
              <a:spcBef>
                <a:spcPct val="0"/>
              </a:spcBef>
              <a:buFontTx/>
              <a:buNone/>
            </a:pPr>
            <a:r>
              <a:rPr lang="fr-CH" altLang="fr-FR" sz="2400" dirty="0"/>
              <a:t>L’analyse menée à ce stade doit faire ressortir les impacts des changements de l’environnement et des choix stratégiques de l’entreprise sur ses ressources humaines exprimées en termes quantitatifs (effectifs) et qualitatifs (compétences.)</a:t>
            </a:r>
          </a:p>
          <a:p>
            <a:pPr eaLnBrk="1" hangingPunct="1">
              <a:spcBef>
                <a:spcPct val="0"/>
              </a:spcBef>
              <a:buFontTx/>
              <a:buNone/>
            </a:pPr>
            <a:endParaRPr lang="fr-CH" altLang="fr-FR" sz="2400" dirty="0"/>
          </a:p>
          <a:p>
            <a:pPr algn="ctr" eaLnBrk="1" hangingPunct="1">
              <a:spcBef>
                <a:spcPct val="0"/>
              </a:spcBef>
              <a:buFontTx/>
              <a:buNone/>
            </a:pPr>
            <a:r>
              <a:rPr lang="fr-CH" altLang="fr-FR" sz="2400" i="1" dirty="0"/>
              <a:t>Cette phase sera plus ou moins facile selon que l’entreprise aura mené ou pas un travail de prospective stratégique.</a:t>
            </a:r>
            <a:endParaRPr lang="fr-FR" altLang="fr-FR" sz="2400" i="1" dirty="0"/>
          </a:p>
        </p:txBody>
      </p:sp>
      <p:sp>
        <p:nvSpPr>
          <p:cNvPr id="2" name="Espace réservé de la date 1">
            <a:extLst>
              <a:ext uri="{FF2B5EF4-FFF2-40B4-BE49-F238E27FC236}">
                <a16:creationId xmlns:a16="http://schemas.microsoft.com/office/drawing/2014/main" id="{665D96CE-A57C-6C46-98F8-3725C0E3243C}"/>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67EF3F29-AD74-444B-87FE-B5F94F3EF696}"/>
              </a:ext>
            </a:extLst>
          </p:cNvPr>
          <p:cNvSpPr>
            <a:spLocks noGrp="1"/>
          </p:cNvSpPr>
          <p:nvPr>
            <p:ph type="sldNum" sz="quarter" idx="12"/>
          </p:nvPr>
        </p:nvSpPr>
        <p:spPr/>
        <p:txBody>
          <a:bodyPr/>
          <a:lstStyle/>
          <a:p>
            <a:fld id="{6D1A6996-9A38-354D-9398-FBE9F4077E8B}" type="slidenum">
              <a:rPr lang="fr-FR" smtClean="0"/>
              <a:t>224</a:t>
            </a:fld>
            <a:endParaRPr lang="fr-FR"/>
          </a:p>
        </p:txBody>
      </p:sp>
    </p:spTree>
    <p:extLst>
      <p:ext uri="{BB962C8B-B14F-4D97-AF65-F5344CB8AC3E}">
        <p14:creationId xmlns:p14="http://schemas.microsoft.com/office/powerpoint/2010/main" val="2814048800"/>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itre 1">
            <a:extLst>
              <a:ext uri="{FF2B5EF4-FFF2-40B4-BE49-F238E27FC236}">
                <a16:creationId xmlns:a16="http://schemas.microsoft.com/office/drawing/2014/main" id="{9B2BE909-67AF-004E-9AD1-A3B6F23F7600}"/>
              </a:ext>
            </a:extLst>
          </p:cNvPr>
          <p:cNvSpPr>
            <a:spLocks noGrp="1" noChangeArrowheads="1"/>
          </p:cNvSpPr>
          <p:nvPr>
            <p:ph type="title" idx="4294967295"/>
          </p:nvPr>
        </p:nvSpPr>
        <p:spPr>
          <a:xfrm>
            <a:off x="1097280" y="115888"/>
            <a:ext cx="9113520" cy="1143000"/>
          </a:xfrm>
        </p:spPr>
        <p:txBody>
          <a:bodyPr/>
          <a:lstStyle/>
          <a:p>
            <a:r>
              <a:rPr lang="fr-FR" altLang="fr-FR" sz="2800" dirty="0">
                <a:ea typeface="ＭＳ Ｐゴシック" panose="020B0600070205080204" pitchFamily="34" charset="-128"/>
              </a:rPr>
              <a:t>La GPEC comme outil de la stratégie</a:t>
            </a:r>
            <a:br>
              <a:rPr lang="fr-FR" altLang="fr-FR" sz="2800" b="1" dirty="0">
                <a:ea typeface="ＭＳ Ｐゴシック" panose="020B0600070205080204" pitchFamily="34" charset="-128"/>
              </a:rPr>
            </a:br>
            <a:r>
              <a:rPr lang="fr-FR" altLang="fr-FR" sz="4000" b="1" dirty="0">
                <a:ea typeface="ＭＳ Ｐゴシック" panose="020B0600070205080204" pitchFamily="34" charset="-128"/>
              </a:rPr>
              <a:t>La méthode des scénarios</a:t>
            </a:r>
          </a:p>
        </p:txBody>
      </p:sp>
      <p:sp>
        <p:nvSpPr>
          <p:cNvPr id="223234" name="ZoneTexte 36">
            <a:extLst>
              <a:ext uri="{FF2B5EF4-FFF2-40B4-BE49-F238E27FC236}">
                <a16:creationId xmlns:a16="http://schemas.microsoft.com/office/drawing/2014/main" id="{B466F12D-72C3-3E48-A2F5-F937D83D3727}"/>
              </a:ext>
            </a:extLst>
          </p:cNvPr>
          <p:cNvSpPr txBox="1">
            <a:spLocks noChangeArrowheads="1"/>
          </p:cNvSpPr>
          <p:nvPr/>
        </p:nvSpPr>
        <p:spPr bwMode="auto">
          <a:xfrm>
            <a:off x="396240" y="1268414"/>
            <a:ext cx="11643360" cy="500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fr-CH" altLang="fr-FR" sz="2400" dirty="0"/>
              <a:t>Un scénario est la description d’un état du futur avec le cheminement nécessaire pour atteindre cet état à partir d’un état initial.</a:t>
            </a:r>
          </a:p>
          <a:p>
            <a:pPr eaLnBrk="1" hangingPunct="1">
              <a:lnSpc>
                <a:spcPct val="150000"/>
              </a:lnSpc>
              <a:spcBef>
                <a:spcPct val="0"/>
              </a:spcBef>
              <a:buFontTx/>
              <a:buNone/>
            </a:pPr>
            <a:r>
              <a:rPr lang="fr-CH" altLang="fr-FR" sz="2400" dirty="0"/>
              <a:t>Les objectifs de la méthode des scénarios sont:</a:t>
            </a:r>
          </a:p>
          <a:p>
            <a:pPr eaLnBrk="1" hangingPunct="1">
              <a:lnSpc>
                <a:spcPct val="150000"/>
              </a:lnSpc>
              <a:spcBef>
                <a:spcPct val="0"/>
              </a:spcBef>
              <a:buFontTx/>
              <a:buNone/>
            </a:pPr>
            <a:r>
              <a:rPr lang="fr-CH" altLang="fr-FR" sz="2400" dirty="0"/>
              <a:t>•L’identification des points à étudier en priorité (facteurs clés).</a:t>
            </a:r>
          </a:p>
          <a:p>
            <a:pPr eaLnBrk="1" hangingPunct="1">
              <a:lnSpc>
                <a:spcPct val="150000"/>
              </a:lnSpc>
              <a:spcBef>
                <a:spcPct val="0"/>
              </a:spcBef>
              <a:buFontTx/>
              <a:buNone/>
            </a:pPr>
            <a:r>
              <a:rPr lang="fr-CH" altLang="fr-FR" sz="2400" dirty="0"/>
              <a:t>•La détermination, à partir des facteurs clés, des acteurs fondamentaux, de leurs stratégies et de leurs moyens.</a:t>
            </a:r>
          </a:p>
          <a:p>
            <a:pPr eaLnBrk="1" hangingPunct="1">
              <a:lnSpc>
                <a:spcPct val="150000"/>
              </a:lnSpc>
              <a:spcBef>
                <a:spcPct val="0"/>
              </a:spcBef>
              <a:buFontTx/>
              <a:buNone/>
            </a:pPr>
            <a:r>
              <a:rPr lang="fr-CH" altLang="fr-FR" sz="2400" dirty="0"/>
              <a:t>•La description des scénarios, donc des évolutions possibles du système.</a:t>
            </a:r>
          </a:p>
          <a:p>
            <a:pPr algn="ctr" eaLnBrk="1" hangingPunct="1">
              <a:lnSpc>
                <a:spcPct val="150000"/>
              </a:lnSpc>
              <a:spcBef>
                <a:spcPct val="0"/>
              </a:spcBef>
              <a:buFontTx/>
              <a:buNone/>
            </a:pPr>
            <a:r>
              <a:rPr lang="fr-CH" altLang="fr-FR" sz="2400" i="1" dirty="0"/>
              <a:t>Il faut bien distinguer les scénarios possibles, les scénarios réalisables et les </a:t>
            </a:r>
          </a:p>
          <a:p>
            <a:pPr algn="ctr" eaLnBrk="1" hangingPunct="1">
              <a:lnSpc>
                <a:spcPct val="150000"/>
              </a:lnSpc>
              <a:spcBef>
                <a:spcPct val="0"/>
              </a:spcBef>
              <a:buFontTx/>
              <a:buNone/>
            </a:pPr>
            <a:r>
              <a:rPr lang="fr-CH" altLang="fr-FR" sz="2400" i="1" dirty="0"/>
              <a:t>scénarios souhaitables.</a:t>
            </a:r>
            <a:endParaRPr lang="fr-FR" altLang="fr-FR" sz="2400" i="1" dirty="0"/>
          </a:p>
        </p:txBody>
      </p:sp>
      <p:sp>
        <p:nvSpPr>
          <p:cNvPr id="2" name="Espace réservé de la date 1">
            <a:extLst>
              <a:ext uri="{FF2B5EF4-FFF2-40B4-BE49-F238E27FC236}">
                <a16:creationId xmlns:a16="http://schemas.microsoft.com/office/drawing/2014/main" id="{834A62C9-CAB6-1B43-A042-B92A63381CD2}"/>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46DECEDF-578D-024C-8CE4-DB4988C3BD6B}"/>
              </a:ext>
            </a:extLst>
          </p:cNvPr>
          <p:cNvSpPr>
            <a:spLocks noGrp="1"/>
          </p:cNvSpPr>
          <p:nvPr>
            <p:ph type="sldNum" sz="quarter" idx="12"/>
          </p:nvPr>
        </p:nvSpPr>
        <p:spPr/>
        <p:txBody>
          <a:bodyPr/>
          <a:lstStyle/>
          <a:p>
            <a:fld id="{6D1A6996-9A38-354D-9398-FBE9F4077E8B}" type="slidenum">
              <a:rPr lang="fr-FR" smtClean="0"/>
              <a:t>225</a:t>
            </a:fld>
            <a:endParaRPr lang="fr-FR"/>
          </a:p>
        </p:txBody>
      </p:sp>
    </p:spTree>
    <p:extLst>
      <p:ext uri="{BB962C8B-B14F-4D97-AF65-F5344CB8AC3E}">
        <p14:creationId xmlns:p14="http://schemas.microsoft.com/office/powerpoint/2010/main" val="397762526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itre 1">
            <a:extLst>
              <a:ext uri="{FF2B5EF4-FFF2-40B4-BE49-F238E27FC236}">
                <a16:creationId xmlns:a16="http://schemas.microsoft.com/office/drawing/2014/main" id="{63BB2BF1-77E5-4446-B1B8-2A3538FAC426}"/>
              </a:ext>
            </a:extLst>
          </p:cNvPr>
          <p:cNvSpPr>
            <a:spLocks noGrp="1" noChangeArrowheads="1"/>
          </p:cNvSpPr>
          <p:nvPr>
            <p:ph type="title" idx="4294967295"/>
          </p:nvPr>
        </p:nvSpPr>
        <p:spPr/>
        <p:txBody>
          <a:bodyPr/>
          <a:lstStyle/>
          <a:p>
            <a:r>
              <a:rPr lang="fr-FR" altLang="fr-FR" sz="4000" b="1" dirty="0">
                <a:ea typeface="ＭＳ Ｐゴシック" panose="020B0600070205080204" pitchFamily="34" charset="-128"/>
              </a:rPr>
              <a:t>Acquisitions : </a:t>
            </a:r>
            <a:br>
              <a:rPr lang="fr-FR" altLang="fr-FR" sz="4000" b="1" dirty="0">
                <a:ea typeface="ＭＳ Ｐゴシック" panose="020B0600070205080204" pitchFamily="34" charset="-128"/>
              </a:rPr>
            </a:br>
            <a:r>
              <a:rPr lang="fr-FR" altLang="fr-FR" sz="4000" b="1" dirty="0">
                <a:ea typeface="ＭＳ Ｐゴシック" panose="020B0600070205080204" pitchFamily="34" charset="-128"/>
              </a:rPr>
              <a:t>réussites et échecs</a:t>
            </a:r>
          </a:p>
        </p:txBody>
      </p:sp>
      <p:sp>
        <p:nvSpPr>
          <p:cNvPr id="224258" name="Espace réservé du contenu 2">
            <a:extLst>
              <a:ext uri="{FF2B5EF4-FFF2-40B4-BE49-F238E27FC236}">
                <a16:creationId xmlns:a16="http://schemas.microsoft.com/office/drawing/2014/main" id="{EA2E6762-0029-564A-B96B-E44E221F6D57}"/>
              </a:ext>
            </a:extLst>
          </p:cNvPr>
          <p:cNvSpPr>
            <a:spLocks noGrp="1" noChangeArrowheads="1"/>
          </p:cNvSpPr>
          <p:nvPr>
            <p:ph idx="4294967295"/>
          </p:nvPr>
        </p:nvSpPr>
        <p:spPr>
          <a:xfrm>
            <a:off x="182880" y="2148841"/>
            <a:ext cx="11384280" cy="3215639"/>
          </a:xfrm>
        </p:spPr>
        <p:txBody>
          <a:bodyPr>
            <a:normAutofit/>
          </a:bodyPr>
          <a:lstStyle/>
          <a:p>
            <a:pPr>
              <a:lnSpc>
                <a:spcPct val="100000"/>
              </a:lnSpc>
              <a:buFontTx/>
              <a:buNone/>
            </a:pPr>
            <a:r>
              <a:rPr lang="fr-FR" altLang="fr-FR" dirty="0">
                <a:ea typeface="ＭＳ Ｐゴシック" panose="020B0600070205080204" pitchFamily="34" charset="-128"/>
              </a:rPr>
              <a:t>Lorsque l'</a:t>
            </a:r>
            <a:r>
              <a:rPr lang="fr-FR" altLang="ja-JP" dirty="0">
                <a:ea typeface="ＭＳ Ｐゴシック" panose="020B0600070205080204" pitchFamily="34" charset="-128"/>
              </a:rPr>
              <a:t>entreprise envisage une acquisition, elle s'occupe:</a:t>
            </a:r>
          </a:p>
          <a:p>
            <a:pPr>
              <a:lnSpc>
                <a:spcPct val="100000"/>
              </a:lnSpc>
            </a:pPr>
            <a:r>
              <a:rPr lang="fr-FR" altLang="fr-FR" b="1" dirty="0">
                <a:ea typeface="ＭＳ Ｐゴシック" panose="020B0600070205080204" pitchFamily="34" charset="-128"/>
              </a:rPr>
              <a:t>Beaucoup des actionnaires</a:t>
            </a:r>
            <a:r>
              <a:rPr lang="fr-FR" altLang="fr-FR" dirty="0">
                <a:ea typeface="ＭＳ Ｐゴシック" panose="020B0600070205080204" pitchFamily="34" charset="-128"/>
              </a:rPr>
              <a:t>: quel deal, quel pacte d</a:t>
            </a:r>
            <a:r>
              <a:rPr lang="ja-JP" altLang="fr-FR">
                <a:ea typeface="ＭＳ Ｐゴシック" panose="020B0600070205080204" pitchFamily="34" charset="-128"/>
              </a:rPr>
              <a:t>’</a:t>
            </a:r>
            <a:r>
              <a:rPr lang="fr-FR" altLang="ja-JP" dirty="0">
                <a:ea typeface="ＭＳ Ｐゴシック" panose="020B0600070205080204" pitchFamily="34" charset="-128"/>
              </a:rPr>
              <a:t>actionnaires?</a:t>
            </a:r>
            <a:endParaRPr lang="fr-FR" altLang="fr-FR" dirty="0">
              <a:ea typeface="ＭＳ Ｐゴシック" panose="020B0600070205080204" pitchFamily="34" charset="-128"/>
            </a:endParaRPr>
          </a:p>
          <a:p>
            <a:pPr>
              <a:lnSpc>
                <a:spcPct val="100000"/>
              </a:lnSpc>
            </a:pPr>
            <a:r>
              <a:rPr lang="fr-FR" altLang="fr-FR" b="1" dirty="0">
                <a:ea typeface="ＭＳ Ｐゴシック" panose="020B0600070205080204" pitchFamily="34" charset="-128"/>
              </a:rPr>
              <a:t>Souvent des clients</a:t>
            </a:r>
            <a:r>
              <a:rPr lang="fr-FR" altLang="fr-FR" dirty="0">
                <a:ea typeface="ＭＳ Ｐゴシック" panose="020B0600070205080204" pitchFamily="34" charset="-128"/>
              </a:rPr>
              <a:t>: quels messages?</a:t>
            </a:r>
          </a:p>
          <a:p>
            <a:pPr>
              <a:lnSpc>
                <a:spcPct val="100000"/>
              </a:lnSpc>
            </a:pPr>
            <a:r>
              <a:rPr lang="fr-FR" altLang="fr-FR" b="1" dirty="0">
                <a:ea typeface="ＭＳ Ｐゴシック" panose="020B0600070205080204" pitchFamily="34" charset="-128"/>
              </a:rPr>
              <a:t>Peu des collaborateurs</a:t>
            </a:r>
            <a:r>
              <a:rPr lang="fr-FR" altLang="fr-FR" dirty="0">
                <a:ea typeface="ＭＳ Ｐゴシック" panose="020B0600070205080204" pitchFamily="34" charset="-128"/>
              </a:rPr>
              <a:t>: les aspects RH ne sont souvent abordés que sous l'</a:t>
            </a:r>
            <a:r>
              <a:rPr lang="fr-FR" altLang="ja-JP" dirty="0">
                <a:ea typeface="ＭＳ Ｐゴシック" panose="020B0600070205080204" pitchFamily="34" charset="-128"/>
              </a:rPr>
              <a:t>angle du juridique, des relations avec les partenaires sociaux et du recensement des dispositions applicables à chaque entité.</a:t>
            </a:r>
            <a:endParaRPr lang="fr-FR" altLang="fr-FR"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EE3B71F6-36CB-BB4C-87AE-1E6D4B026FA9}"/>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55A89DC1-C09D-244C-A30D-F262D0F83672}"/>
              </a:ext>
            </a:extLst>
          </p:cNvPr>
          <p:cNvSpPr>
            <a:spLocks noGrp="1"/>
          </p:cNvSpPr>
          <p:nvPr>
            <p:ph type="sldNum" sz="quarter" idx="12"/>
          </p:nvPr>
        </p:nvSpPr>
        <p:spPr/>
        <p:txBody>
          <a:bodyPr/>
          <a:lstStyle/>
          <a:p>
            <a:fld id="{6D1A6996-9A38-354D-9398-FBE9F4077E8B}" type="slidenum">
              <a:rPr lang="fr-FR" smtClean="0"/>
              <a:t>226</a:t>
            </a:fld>
            <a:endParaRPr lang="fr-FR"/>
          </a:p>
        </p:txBody>
      </p:sp>
    </p:spTree>
    <p:extLst>
      <p:ext uri="{BB962C8B-B14F-4D97-AF65-F5344CB8AC3E}">
        <p14:creationId xmlns:p14="http://schemas.microsoft.com/office/powerpoint/2010/main" val="5039930"/>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itre 1">
            <a:extLst>
              <a:ext uri="{FF2B5EF4-FFF2-40B4-BE49-F238E27FC236}">
                <a16:creationId xmlns:a16="http://schemas.microsoft.com/office/drawing/2014/main" id="{D35A31DB-A014-0740-AFFB-FEF2E7D7AA48}"/>
              </a:ext>
            </a:extLst>
          </p:cNvPr>
          <p:cNvSpPr>
            <a:spLocks noGrp="1" noChangeArrowheads="1"/>
          </p:cNvSpPr>
          <p:nvPr>
            <p:ph type="title" idx="4294967295"/>
          </p:nvPr>
        </p:nvSpPr>
        <p:spPr/>
        <p:txBody>
          <a:bodyPr/>
          <a:lstStyle/>
          <a:p>
            <a:r>
              <a:rPr lang="fr-FR" altLang="fr-FR" sz="4000" b="1" dirty="0">
                <a:ea typeface="ＭＳ Ｐゴシック" panose="020B0600070205080204" pitchFamily="34" charset="-128"/>
              </a:rPr>
              <a:t>Acquisitions : </a:t>
            </a:r>
            <a:br>
              <a:rPr lang="fr-FR" altLang="fr-FR" sz="4000" b="1" dirty="0">
                <a:ea typeface="ＭＳ Ｐゴシック" panose="020B0600070205080204" pitchFamily="34" charset="-128"/>
              </a:rPr>
            </a:br>
            <a:r>
              <a:rPr lang="fr-FR" altLang="fr-FR" sz="4000" b="1" dirty="0">
                <a:ea typeface="ＭＳ Ｐゴシック" panose="020B0600070205080204" pitchFamily="34" charset="-128"/>
              </a:rPr>
              <a:t>réussites et échecs</a:t>
            </a:r>
          </a:p>
        </p:txBody>
      </p:sp>
      <p:sp>
        <p:nvSpPr>
          <p:cNvPr id="225282" name="Espace réservé du contenu 2">
            <a:extLst>
              <a:ext uri="{FF2B5EF4-FFF2-40B4-BE49-F238E27FC236}">
                <a16:creationId xmlns:a16="http://schemas.microsoft.com/office/drawing/2014/main" id="{EB14EB22-1F20-B14A-8E4A-E57BFF322DE2}"/>
              </a:ext>
            </a:extLst>
          </p:cNvPr>
          <p:cNvSpPr>
            <a:spLocks noGrp="1" noChangeArrowheads="1"/>
          </p:cNvSpPr>
          <p:nvPr>
            <p:ph idx="4294967295"/>
          </p:nvPr>
        </p:nvSpPr>
        <p:spPr>
          <a:xfrm>
            <a:off x="426720" y="1859281"/>
            <a:ext cx="11155680" cy="4525963"/>
          </a:xfrm>
        </p:spPr>
        <p:txBody>
          <a:bodyPr>
            <a:normAutofit lnSpcReduction="10000"/>
          </a:bodyPr>
          <a:lstStyle/>
          <a:p>
            <a:pPr>
              <a:buFontTx/>
              <a:buNone/>
            </a:pPr>
            <a:r>
              <a:rPr lang="fr-FR" altLang="fr-FR" sz="2400" dirty="0">
                <a:ea typeface="ＭＳ Ｐゴシック" panose="020B0600070205080204" pitchFamily="34" charset="-128"/>
              </a:rPr>
              <a:t>Or une grande partie de ces opérations échouent ensuite </a:t>
            </a:r>
          </a:p>
          <a:p>
            <a:pPr>
              <a:buFontTx/>
              <a:buNone/>
            </a:pPr>
            <a:r>
              <a:rPr lang="fr-FR" altLang="fr-FR" sz="2400" dirty="0">
                <a:ea typeface="ＭＳ Ｐゴシック" panose="020B0600070205080204" pitchFamily="34" charset="-128"/>
              </a:rPr>
              <a:t>du fait de facteurs humains: </a:t>
            </a:r>
          </a:p>
          <a:p>
            <a:r>
              <a:rPr lang="fr-FR" altLang="fr-FR" sz="2400" dirty="0">
                <a:ea typeface="ＭＳ Ｐゴシック" panose="020B0600070205080204" pitchFamily="34" charset="-128"/>
              </a:rPr>
              <a:t>incompatibilité des cultures, </a:t>
            </a:r>
          </a:p>
          <a:p>
            <a:r>
              <a:rPr lang="fr-FR" altLang="fr-FR" sz="2400" dirty="0">
                <a:ea typeface="ＭＳ Ｐゴシック" panose="020B0600070205080204" pitchFamily="34" charset="-128"/>
              </a:rPr>
              <a:t>difficultés de coopération,</a:t>
            </a:r>
          </a:p>
          <a:p>
            <a:r>
              <a:rPr lang="fr-FR" altLang="fr-FR" sz="2400" dirty="0">
                <a:ea typeface="ＭＳ Ｐゴシック" panose="020B0600070205080204" pitchFamily="34" charset="-128"/>
              </a:rPr>
              <a:t>comportements de prédateurs d'</a:t>
            </a:r>
            <a:r>
              <a:rPr lang="fr-FR" altLang="ja-JP" sz="2400" dirty="0">
                <a:ea typeface="ＭＳ Ｐゴシック" panose="020B0600070205080204" pitchFamily="34" charset="-128"/>
              </a:rPr>
              <a:t>un côté,</a:t>
            </a:r>
          </a:p>
          <a:p>
            <a:r>
              <a:rPr lang="fr-FR" altLang="fr-FR" sz="2400" dirty="0">
                <a:ea typeface="ＭＳ Ｐゴシック" panose="020B0600070205080204" pitchFamily="34" charset="-128"/>
              </a:rPr>
              <a:t>de peur de l'</a:t>
            </a:r>
            <a:r>
              <a:rPr lang="fr-FR" altLang="ja-JP" sz="2400" dirty="0">
                <a:ea typeface="ＭＳ Ｐゴシック" panose="020B0600070205080204" pitchFamily="34" charset="-128"/>
              </a:rPr>
              <a:t>autre, etc.</a:t>
            </a:r>
          </a:p>
          <a:p>
            <a:pPr>
              <a:buFontTx/>
              <a:buNone/>
            </a:pPr>
            <a:endParaRPr lang="fr-FR" altLang="fr-FR" sz="2400" dirty="0">
              <a:ea typeface="ＭＳ Ｐゴシック" panose="020B0600070205080204" pitchFamily="34" charset="-128"/>
            </a:endParaRPr>
          </a:p>
          <a:p>
            <a:pPr algn="ctr">
              <a:buFontTx/>
              <a:buNone/>
            </a:pPr>
            <a:r>
              <a:rPr lang="fr-FR" altLang="fr-FR" sz="2000" b="1" i="1" dirty="0">
                <a:ea typeface="ＭＳ Ｐゴシック" panose="020B0600070205080204" pitchFamily="34" charset="-128"/>
              </a:rPr>
              <a:t>60% des acquisitions se soldent par des échecs, dont les deux tiers </a:t>
            </a:r>
          </a:p>
          <a:p>
            <a:pPr algn="ctr">
              <a:buFontTx/>
              <a:buNone/>
            </a:pPr>
            <a:r>
              <a:rPr lang="fr-FR" altLang="fr-FR" sz="2000" b="1" i="1" dirty="0">
                <a:ea typeface="ＭＳ Ｐゴシック" panose="020B0600070205080204" pitchFamily="34" charset="-128"/>
              </a:rPr>
              <a:t>du fait d</a:t>
            </a:r>
            <a:r>
              <a:rPr lang="ja-JP" altLang="fr-FR" sz="2000" b="1" i="1">
                <a:ea typeface="ＭＳ Ｐゴシック" panose="020B0600070205080204" pitchFamily="34" charset="-128"/>
              </a:rPr>
              <a:t>’</a:t>
            </a:r>
            <a:r>
              <a:rPr lang="fr-FR" altLang="ja-JP" sz="2000" b="1" i="1" dirty="0">
                <a:ea typeface="ＭＳ Ｐゴシック" panose="020B0600070205080204" pitchFamily="34" charset="-128"/>
              </a:rPr>
              <a:t>une sous-estimation du facteur humain. </a:t>
            </a:r>
          </a:p>
          <a:p>
            <a:pPr algn="ctr">
              <a:buFontTx/>
              <a:buNone/>
            </a:pPr>
            <a:endParaRPr lang="fr-FR" altLang="fr-FR" sz="2000" b="1" i="1" dirty="0">
              <a:ea typeface="ＭＳ Ｐゴシック" panose="020B0600070205080204" pitchFamily="34" charset="-128"/>
            </a:endParaRPr>
          </a:p>
          <a:p>
            <a:pPr algn="ctr">
              <a:buFontTx/>
              <a:buNone/>
            </a:pPr>
            <a:r>
              <a:rPr lang="fr-FR" altLang="fr-FR" sz="2000" b="1" i="1" dirty="0">
                <a:ea typeface="ＭＳ Ｐゴシック" panose="020B0600070205080204" pitchFamily="34" charset="-128"/>
              </a:rPr>
              <a:t>70% des fusions et acquisitions dégradent la performance financière.</a:t>
            </a:r>
          </a:p>
          <a:p>
            <a:pPr>
              <a:buFontTx/>
              <a:buNone/>
            </a:pPr>
            <a:endParaRPr lang="fr-FR" altLang="fr-FR" sz="2000" b="1" i="1"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2106582F-8923-4D42-A218-FC642920F4D3}"/>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CB0D8580-07FB-674C-9104-69FEE06F548E}"/>
              </a:ext>
            </a:extLst>
          </p:cNvPr>
          <p:cNvSpPr>
            <a:spLocks noGrp="1"/>
          </p:cNvSpPr>
          <p:nvPr>
            <p:ph type="sldNum" sz="quarter" idx="12"/>
          </p:nvPr>
        </p:nvSpPr>
        <p:spPr/>
        <p:txBody>
          <a:bodyPr/>
          <a:lstStyle/>
          <a:p>
            <a:fld id="{6D1A6996-9A38-354D-9398-FBE9F4077E8B}" type="slidenum">
              <a:rPr lang="fr-FR" smtClean="0"/>
              <a:t>227</a:t>
            </a:fld>
            <a:endParaRPr lang="fr-FR"/>
          </a:p>
        </p:txBody>
      </p:sp>
    </p:spTree>
    <p:extLst>
      <p:ext uri="{BB962C8B-B14F-4D97-AF65-F5344CB8AC3E}">
        <p14:creationId xmlns:p14="http://schemas.microsoft.com/office/powerpoint/2010/main" val="411907871"/>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Titre 1">
            <a:extLst>
              <a:ext uri="{FF2B5EF4-FFF2-40B4-BE49-F238E27FC236}">
                <a16:creationId xmlns:a16="http://schemas.microsoft.com/office/drawing/2014/main" id="{6B6A9D9C-3116-0B41-BC19-B86FE712E9CD}"/>
              </a:ext>
            </a:extLst>
          </p:cNvPr>
          <p:cNvSpPr>
            <a:spLocks noGrp="1" noChangeArrowheads="1"/>
          </p:cNvSpPr>
          <p:nvPr>
            <p:ph type="title" idx="4294967295"/>
          </p:nvPr>
        </p:nvSpPr>
        <p:spPr>
          <a:xfrm>
            <a:off x="137160" y="365125"/>
            <a:ext cx="11216640" cy="1325563"/>
          </a:xfrm>
        </p:spPr>
        <p:txBody>
          <a:bodyPr>
            <a:normAutofit/>
          </a:bodyPr>
          <a:lstStyle/>
          <a:p>
            <a:r>
              <a:rPr lang="fr-FR" altLang="fr-FR" sz="2800" b="1" dirty="0">
                <a:ea typeface="ＭＳ Ｐゴシック" panose="020B0600070205080204" pitchFamily="34" charset="-128"/>
              </a:rPr>
              <a:t>Acquisitions : réussites et échecs</a:t>
            </a:r>
            <a:br>
              <a:rPr lang="fr-FR" altLang="fr-FR" sz="2800" b="1" dirty="0">
                <a:ea typeface="ＭＳ Ｐゴシック" panose="020B0600070205080204" pitchFamily="34" charset="-128"/>
              </a:rPr>
            </a:br>
            <a:r>
              <a:rPr lang="fr-FR" altLang="fr-FR" sz="3600" dirty="0">
                <a:ea typeface="ＭＳ Ｐゴシック" panose="020B0600070205080204" pitchFamily="34" charset="-128"/>
              </a:rPr>
              <a:t>Première question : que voulons-nous acheter ?</a:t>
            </a:r>
          </a:p>
        </p:txBody>
      </p:sp>
      <p:sp>
        <p:nvSpPr>
          <p:cNvPr id="226306" name="Espace réservé du contenu 2">
            <a:extLst>
              <a:ext uri="{FF2B5EF4-FFF2-40B4-BE49-F238E27FC236}">
                <a16:creationId xmlns:a16="http://schemas.microsoft.com/office/drawing/2014/main" id="{E0B12511-85DE-8248-9AC4-8422217BAD2E}"/>
              </a:ext>
            </a:extLst>
          </p:cNvPr>
          <p:cNvSpPr>
            <a:spLocks noGrp="1" noChangeArrowheads="1"/>
          </p:cNvSpPr>
          <p:nvPr>
            <p:ph idx="4294967295"/>
          </p:nvPr>
        </p:nvSpPr>
        <p:spPr>
          <a:xfrm>
            <a:off x="335280" y="1722438"/>
            <a:ext cx="11216640" cy="4525962"/>
          </a:xfrm>
        </p:spPr>
        <p:txBody>
          <a:bodyPr>
            <a:normAutofit fontScale="85000" lnSpcReduction="20000"/>
          </a:bodyPr>
          <a:lstStyle/>
          <a:p>
            <a:pPr>
              <a:buFontTx/>
              <a:buNone/>
            </a:pPr>
            <a:r>
              <a:rPr lang="fr-FR" altLang="fr-FR" sz="1600">
                <a:ea typeface="ＭＳ Ｐゴシック" panose="020B0600070205080204" pitchFamily="34" charset="-128"/>
              </a:rPr>
              <a:t>Par rapport à notre stratégie, que voulons-nous acheter?</a:t>
            </a:r>
          </a:p>
          <a:p>
            <a:endParaRPr lang="fr-FR" altLang="fr-FR" sz="1600">
              <a:ea typeface="ＭＳ Ｐゴシック" panose="020B0600070205080204" pitchFamily="34" charset="-128"/>
            </a:endParaRPr>
          </a:p>
          <a:p>
            <a:r>
              <a:rPr lang="fr-FR" altLang="fr-FR" sz="1600">
                <a:ea typeface="ＭＳ Ｐゴシック" panose="020B0600070205080204" pitchFamily="34" charset="-128"/>
              </a:rPr>
              <a:t>Un savoir-faire ?</a:t>
            </a:r>
          </a:p>
          <a:p>
            <a:r>
              <a:rPr lang="fr-FR" altLang="fr-FR" sz="1600">
                <a:ea typeface="ＭＳ Ｐゴシック" panose="020B0600070205080204" pitchFamily="34" charset="-128"/>
              </a:rPr>
              <a:t>Des expertises spécifiques ?</a:t>
            </a:r>
          </a:p>
          <a:p>
            <a:r>
              <a:rPr lang="fr-FR" altLang="fr-FR" sz="1600">
                <a:ea typeface="ＭＳ Ｐゴシック" panose="020B0600070205080204" pitchFamily="34" charset="-128"/>
              </a:rPr>
              <a:t>Des traits culturels ?</a:t>
            </a:r>
          </a:p>
          <a:p>
            <a:r>
              <a:rPr lang="fr-FR" altLang="fr-FR" sz="1600">
                <a:ea typeface="ＭＳ Ｐゴシック" panose="020B0600070205080204" pitchFamily="34" charset="-128"/>
              </a:rPr>
              <a:t>Une marque ? </a:t>
            </a:r>
          </a:p>
          <a:p>
            <a:r>
              <a:rPr lang="fr-FR" altLang="fr-FR" sz="1600">
                <a:ea typeface="ＭＳ Ｐゴシック" panose="020B0600070205080204" pitchFamily="34" charset="-128"/>
              </a:rPr>
              <a:t>L</a:t>
            </a:r>
            <a:r>
              <a:rPr lang="ja-JP" altLang="fr-FR" sz="1600">
                <a:ea typeface="ＭＳ Ｐゴシック" panose="020B0600070205080204" pitchFamily="34" charset="-128"/>
              </a:rPr>
              <a:t>’</a:t>
            </a:r>
            <a:r>
              <a:rPr lang="fr-FR" altLang="ja-JP" sz="1600">
                <a:ea typeface="ＭＳ Ｐゴシック" panose="020B0600070205080204" pitchFamily="34" charset="-128"/>
              </a:rPr>
              <a:t>accès à un marché ?</a:t>
            </a:r>
          </a:p>
          <a:p>
            <a:r>
              <a:rPr lang="fr-FR" altLang="fr-FR" sz="1600">
                <a:ea typeface="ＭＳ Ｐゴシック" panose="020B0600070205080204" pitchFamily="34" charset="-128"/>
              </a:rPr>
              <a:t>Une taille ?</a:t>
            </a:r>
          </a:p>
          <a:p>
            <a:r>
              <a:rPr lang="fr-FR" altLang="fr-FR" sz="1600">
                <a:ea typeface="ＭＳ Ｐゴシック" panose="020B0600070205080204" pitchFamily="34" charset="-128"/>
              </a:rPr>
              <a:t>Des ressources tangibles ?</a:t>
            </a:r>
          </a:p>
          <a:p>
            <a:pPr>
              <a:buFontTx/>
              <a:buNone/>
            </a:pPr>
            <a:r>
              <a:rPr lang="fr-FR" altLang="fr-FR" sz="1600">
                <a:ea typeface="ＭＳ Ｐゴシック" panose="020B0600070205080204" pitchFamily="34" charset="-128"/>
              </a:rPr>
              <a:t>Exemples d</a:t>
            </a:r>
            <a:r>
              <a:rPr lang="ja-JP" altLang="fr-FR" sz="1600">
                <a:ea typeface="ＭＳ Ｐゴシック" panose="020B0600070205080204" pitchFamily="34" charset="-128"/>
              </a:rPr>
              <a:t>’</a:t>
            </a:r>
            <a:r>
              <a:rPr lang="fr-FR" altLang="ja-JP" sz="1600">
                <a:ea typeface="ＭＳ Ｐゴシック" panose="020B0600070205080204" pitchFamily="34" charset="-128"/>
              </a:rPr>
              <a:t>acquisitions:</a:t>
            </a:r>
          </a:p>
          <a:p>
            <a:r>
              <a:rPr lang="fr-FR" altLang="fr-FR" sz="1600">
                <a:ea typeface="ＭＳ Ｐゴシック" panose="020B0600070205080204" pitchFamily="34" charset="-128"/>
              </a:rPr>
              <a:t>Choky par Unilever: une pénétration du marché CHR par la force de vente.</a:t>
            </a:r>
          </a:p>
          <a:p>
            <a:r>
              <a:rPr lang="fr-FR" altLang="fr-FR" sz="1600">
                <a:ea typeface="ＭＳ Ｐゴシック" panose="020B0600070205080204" pitchFamily="34" charset="-128"/>
              </a:rPr>
              <a:t>Marionnaud par Hutchinson Wampoa: certes un accès au marché européen.</a:t>
            </a:r>
          </a:p>
          <a:p>
            <a:pPr>
              <a:buFontTx/>
              <a:buNone/>
            </a:pPr>
            <a:r>
              <a:rPr lang="fr-FR" altLang="fr-FR" sz="1600">
                <a:ea typeface="ＭＳ Ｐゴシック" panose="020B0600070205080204" pitchFamily="34" charset="-128"/>
              </a:rPr>
              <a:t>	 Mais au-delà, une image, un parc de magasins ou la proximité clients?</a:t>
            </a:r>
          </a:p>
          <a:p>
            <a:r>
              <a:rPr lang="fr-FR" altLang="fr-FR" sz="1600">
                <a:ea typeface="ＭＳ Ｐゴシック" panose="020B0600070205080204" pitchFamily="34" charset="-128"/>
              </a:rPr>
              <a:t>Lenôtre par Accor: une BU et une contribution à l</a:t>
            </a:r>
            <a:r>
              <a:rPr lang="ja-JP" altLang="fr-FR" sz="1600">
                <a:ea typeface="ＭＳ Ｐゴシック" panose="020B0600070205080204" pitchFamily="34" charset="-128"/>
              </a:rPr>
              <a:t>’</a:t>
            </a:r>
            <a:r>
              <a:rPr lang="fr-FR" altLang="ja-JP" sz="1600">
                <a:ea typeface="ＭＳ Ｐゴシック" panose="020B0600070205080204" pitchFamily="34" charset="-128"/>
              </a:rPr>
              <a:t>image Groupe.</a:t>
            </a:r>
          </a:p>
          <a:p>
            <a:r>
              <a:rPr lang="fr-FR" altLang="fr-FR" sz="1600">
                <a:ea typeface="ＭＳ Ｐゴシック" panose="020B0600070205080204" pitchFamily="34" charset="-128"/>
              </a:rPr>
              <a:t>Amora par Unilever: des caractéristiques culturelles.</a:t>
            </a:r>
          </a:p>
          <a:p>
            <a:r>
              <a:rPr lang="fr-FR" altLang="fr-FR" sz="1600">
                <a:ea typeface="ＭＳ Ｐゴシック" panose="020B0600070205080204" pitchFamily="34" charset="-128"/>
              </a:rPr>
              <a:t>Morgan par Beaumanoir: l</a:t>
            </a:r>
            <a:r>
              <a:rPr lang="ja-JP" altLang="fr-FR" sz="1600">
                <a:ea typeface="ＭＳ Ｐゴシック" panose="020B0600070205080204" pitchFamily="34" charset="-128"/>
              </a:rPr>
              <a:t>’</a:t>
            </a:r>
            <a:r>
              <a:rPr lang="fr-FR" altLang="ja-JP" sz="1600">
                <a:ea typeface="ＭＳ Ｐゴシック" panose="020B0600070205080204" pitchFamily="34" charset="-128"/>
              </a:rPr>
              <a:t>image de la marque.</a:t>
            </a:r>
            <a:endParaRPr lang="fr-FR" altLang="fr-FR" sz="1600">
              <a:ea typeface="ＭＳ Ｐゴシック" panose="020B0600070205080204" pitchFamily="34" charset="-128"/>
            </a:endParaRPr>
          </a:p>
        </p:txBody>
      </p:sp>
      <p:sp>
        <p:nvSpPr>
          <p:cNvPr id="226307" name="Text Box 6">
            <a:extLst>
              <a:ext uri="{FF2B5EF4-FFF2-40B4-BE49-F238E27FC236}">
                <a16:creationId xmlns:a16="http://schemas.microsoft.com/office/drawing/2014/main" id="{C055C72E-C8EA-6446-90BE-A2C301294BB7}"/>
              </a:ext>
            </a:extLst>
          </p:cNvPr>
          <p:cNvSpPr txBox="1">
            <a:spLocks noChangeArrowheads="1"/>
          </p:cNvSpPr>
          <p:nvPr/>
        </p:nvSpPr>
        <p:spPr bwMode="auto">
          <a:xfrm>
            <a:off x="5951538" y="2990850"/>
            <a:ext cx="348615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FontTx/>
              <a:buNone/>
            </a:pPr>
            <a:r>
              <a:rPr lang="fr-FR" altLang="fr-FR" sz="1800"/>
              <a:t>= Ce qui a de la valeur </a:t>
            </a:r>
          </a:p>
          <a:p>
            <a:pPr>
              <a:buFontTx/>
              <a:buNone/>
            </a:pPr>
            <a:r>
              <a:rPr lang="fr-FR" altLang="fr-FR" sz="1800"/>
              <a:t>par rapport au Business Modèle </a:t>
            </a:r>
          </a:p>
          <a:p>
            <a:pPr>
              <a:buFontTx/>
              <a:buNone/>
            </a:pPr>
            <a:r>
              <a:rPr lang="fr-FR" altLang="fr-FR" sz="1800"/>
              <a:t>de l</a:t>
            </a:r>
            <a:r>
              <a:rPr lang="ja-JP" altLang="fr-FR" sz="1800"/>
              <a:t>’</a:t>
            </a:r>
            <a:r>
              <a:rPr lang="fr-FR" altLang="ja-JP" sz="1800"/>
              <a:t>acquéreur</a:t>
            </a:r>
          </a:p>
          <a:p>
            <a:pPr eaLnBrk="1" hangingPunct="1">
              <a:spcBef>
                <a:spcPct val="0"/>
              </a:spcBef>
              <a:buFontTx/>
              <a:buNone/>
            </a:pPr>
            <a:endParaRPr lang="fr-FR" altLang="fr-FR" sz="1800"/>
          </a:p>
        </p:txBody>
      </p:sp>
      <p:sp>
        <p:nvSpPr>
          <p:cNvPr id="226308" name="AutoShape 7">
            <a:extLst>
              <a:ext uri="{FF2B5EF4-FFF2-40B4-BE49-F238E27FC236}">
                <a16:creationId xmlns:a16="http://schemas.microsoft.com/office/drawing/2014/main" id="{6197C525-A277-C24F-910B-092A0D524B21}"/>
              </a:ext>
            </a:extLst>
          </p:cNvPr>
          <p:cNvSpPr>
            <a:spLocks/>
          </p:cNvSpPr>
          <p:nvPr/>
        </p:nvSpPr>
        <p:spPr bwMode="auto">
          <a:xfrm>
            <a:off x="5232400" y="2205038"/>
            <a:ext cx="287338" cy="2303462"/>
          </a:xfrm>
          <a:prstGeom prst="rightBrace">
            <a:avLst>
              <a:gd name="adj1" fmla="val 6680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2400"/>
          </a:p>
        </p:txBody>
      </p:sp>
      <p:sp>
        <p:nvSpPr>
          <p:cNvPr id="2" name="Espace réservé de la date 1">
            <a:extLst>
              <a:ext uri="{FF2B5EF4-FFF2-40B4-BE49-F238E27FC236}">
                <a16:creationId xmlns:a16="http://schemas.microsoft.com/office/drawing/2014/main" id="{C2B10DAE-A4A3-7F48-BB67-6B28ED986F9F}"/>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0A3C6423-C7AA-B14C-A058-05F3A3723D84}"/>
              </a:ext>
            </a:extLst>
          </p:cNvPr>
          <p:cNvSpPr>
            <a:spLocks noGrp="1"/>
          </p:cNvSpPr>
          <p:nvPr>
            <p:ph type="sldNum" sz="quarter" idx="12"/>
          </p:nvPr>
        </p:nvSpPr>
        <p:spPr/>
        <p:txBody>
          <a:bodyPr/>
          <a:lstStyle/>
          <a:p>
            <a:fld id="{6D1A6996-9A38-354D-9398-FBE9F4077E8B}" type="slidenum">
              <a:rPr lang="fr-FR" smtClean="0"/>
              <a:t>228</a:t>
            </a:fld>
            <a:endParaRPr lang="fr-FR"/>
          </a:p>
        </p:txBody>
      </p:sp>
    </p:spTree>
    <p:extLst>
      <p:ext uri="{BB962C8B-B14F-4D97-AF65-F5344CB8AC3E}">
        <p14:creationId xmlns:p14="http://schemas.microsoft.com/office/powerpoint/2010/main" val="74944081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itre 1">
            <a:extLst>
              <a:ext uri="{FF2B5EF4-FFF2-40B4-BE49-F238E27FC236}">
                <a16:creationId xmlns:a16="http://schemas.microsoft.com/office/drawing/2014/main" id="{B46AC77A-CB3B-A643-842F-169D0FF0EA33}"/>
              </a:ext>
            </a:extLst>
          </p:cNvPr>
          <p:cNvSpPr>
            <a:spLocks noGrp="1" noChangeArrowheads="1"/>
          </p:cNvSpPr>
          <p:nvPr>
            <p:ph type="title" idx="4294967295"/>
          </p:nvPr>
        </p:nvSpPr>
        <p:spPr>
          <a:xfrm>
            <a:off x="502920" y="485775"/>
            <a:ext cx="10698480" cy="1143000"/>
          </a:xfrm>
        </p:spPr>
        <p:txBody>
          <a:bodyPr>
            <a:normAutofit fontScale="90000"/>
          </a:bodyPr>
          <a:lstStyle/>
          <a:p>
            <a:r>
              <a:rPr lang="fr-FR" altLang="fr-FR" sz="2800" b="1" dirty="0">
                <a:ea typeface="ＭＳ Ｐゴシック" panose="020B0600070205080204" pitchFamily="34" charset="-128"/>
              </a:rPr>
              <a:t>Acquisitions : réussites et échecs</a:t>
            </a:r>
            <a:br>
              <a:rPr lang="fr-FR" altLang="fr-FR" sz="2800" b="1" dirty="0">
                <a:ea typeface="ＭＳ Ｐゴシック" panose="020B0600070205080204" pitchFamily="34" charset="-128"/>
              </a:rPr>
            </a:br>
            <a:r>
              <a:rPr lang="fr-FR" altLang="fr-FR" sz="3600" dirty="0">
                <a:ea typeface="ＭＳ Ｐゴシック" panose="020B0600070205080204" pitchFamily="34" charset="-128"/>
              </a:rPr>
              <a:t>Seconde question : </a:t>
            </a:r>
            <a:r>
              <a:rPr lang="fr-FR" altLang="fr-FR" sz="3200" dirty="0">
                <a:ea typeface="ＭＳ Ｐゴシック" panose="020B0600070205080204" pitchFamily="34" charset="-128"/>
              </a:rPr>
              <a:t>que veut-on préserver ou développer? Que peut-on sacrifier?</a:t>
            </a:r>
          </a:p>
        </p:txBody>
      </p:sp>
      <p:sp>
        <p:nvSpPr>
          <p:cNvPr id="227330" name="Espace réservé du contenu 2">
            <a:extLst>
              <a:ext uri="{FF2B5EF4-FFF2-40B4-BE49-F238E27FC236}">
                <a16:creationId xmlns:a16="http://schemas.microsoft.com/office/drawing/2014/main" id="{771E572E-8E97-2446-A9AA-D70008C8AFC4}"/>
              </a:ext>
            </a:extLst>
          </p:cNvPr>
          <p:cNvSpPr>
            <a:spLocks noGrp="1" noChangeArrowheads="1"/>
          </p:cNvSpPr>
          <p:nvPr>
            <p:ph idx="4294967295"/>
          </p:nvPr>
        </p:nvSpPr>
        <p:spPr>
          <a:xfrm>
            <a:off x="701040" y="2276476"/>
            <a:ext cx="10302239" cy="703254"/>
          </a:xfrm>
        </p:spPr>
        <p:txBody>
          <a:bodyPr>
            <a:noAutofit/>
          </a:bodyPr>
          <a:lstStyle/>
          <a:p>
            <a:pPr>
              <a:buFontTx/>
              <a:buNone/>
            </a:pPr>
            <a:r>
              <a:rPr lang="fr-FR" altLang="fr-FR" i="1" dirty="0">
                <a:ea typeface="ＭＳ Ｐゴシック" panose="020B0600070205080204" pitchFamily="34" charset="-128"/>
              </a:rPr>
              <a:t>Cette question nous impose de faire des choix qui nous posent</a:t>
            </a:r>
          </a:p>
          <a:p>
            <a:pPr>
              <a:buFontTx/>
              <a:buNone/>
            </a:pPr>
            <a:r>
              <a:rPr lang="fr-FR" altLang="fr-FR" i="1" dirty="0">
                <a:ea typeface="ＭＳ Ｐゴシック" panose="020B0600070205080204" pitchFamily="34" charset="-128"/>
              </a:rPr>
              <a:t>  </a:t>
            </a:r>
            <a:r>
              <a:rPr lang="fr-FR" altLang="fr-FR" b="1" u="sng" dirty="0">
                <a:ea typeface="ＭＳ Ｐゴシック" panose="020B0600070205080204" pitchFamily="34" charset="-128"/>
              </a:rPr>
              <a:t>la troisième question</a:t>
            </a:r>
          </a:p>
        </p:txBody>
      </p:sp>
      <p:sp>
        <p:nvSpPr>
          <p:cNvPr id="227331" name="Text Box 8">
            <a:extLst>
              <a:ext uri="{FF2B5EF4-FFF2-40B4-BE49-F238E27FC236}">
                <a16:creationId xmlns:a16="http://schemas.microsoft.com/office/drawing/2014/main" id="{47DD5AAF-0068-A740-BC51-8562FEAA5341}"/>
              </a:ext>
            </a:extLst>
          </p:cNvPr>
          <p:cNvSpPr txBox="1">
            <a:spLocks noChangeArrowheads="1"/>
          </p:cNvSpPr>
          <p:nvPr/>
        </p:nvSpPr>
        <p:spPr bwMode="auto">
          <a:xfrm>
            <a:off x="1973264" y="3700463"/>
            <a:ext cx="2121093"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t>Quelle autonomie?</a:t>
            </a:r>
          </a:p>
        </p:txBody>
      </p:sp>
      <p:sp>
        <p:nvSpPr>
          <p:cNvPr id="227332" name="Text Box 9">
            <a:extLst>
              <a:ext uri="{FF2B5EF4-FFF2-40B4-BE49-F238E27FC236}">
                <a16:creationId xmlns:a16="http://schemas.microsoft.com/office/drawing/2014/main" id="{CFAEE17D-E8F2-BE47-915B-51584445A39C}"/>
              </a:ext>
            </a:extLst>
          </p:cNvPr>
          <p:cNvSpPr txBox="1">
            <a:spLocks noChangeArrowheads="1"/>
          </p:cNvSpPr>
          <p:nvPr/>
        </p:nvSpPr>
        <p:spPr bwMode="auto">
          <a:xfrm>
            <a:off x="4802188" y="3700463"/>
            <a:ext cx="2159566"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t>Quelles interfaces?</a:t>
            </a:r>
          </a:p>
        </p:txBody>
      </p:sp>
      <p:sp>
        <p:nvSpPr>
          <p:cNvPr id="227333" name="Text Box 10">
            <a:extLst>
              <a:ext uri="{FF2B5EF4-FFF2-40B4-BE49-F238E27FC236}">
                <a16:creationId xmlns:a16="http://schemas.microsoft.com/office/drawing/2014/main" id="{33248CA7-7FC5-6643-A0D0-3FCF389C2E0B}"/>
              </a:ext>
            </a:extLst>
          </p:cNvPr>
          <p:cNvSpPr txBox="1">
            <a:spLocks noChangeArrowheads="1"/>
          </p:cNvSpPr>
          <p:nvPr/>
        </p:nvSpPr>
        <p:spPr bwMode="auto">
          <a:xfrm>
            <a:off x="7410451" y="3700463"/>
            <a:ext cx="1890261"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t>Quelles fusions?</a:t>
            </a:r>
          </a:p>
        </p:txBody>
      </p:sp>
      <p:sp>
        <p:nvSpPr>
          <p:cNvPr id="227334" name="Line 11">
            <a:extLst>
              <a:ext uri="{FF2B5EF4-FFF2-40B4-BE49-F238E27FC236}">
                <a16:creationId xmlns:a16="http://schemas.microsoft.com/office/drawing/2014/main" id="{DF680B63-ECD7-6F43-83ED-8E6FF084DAE0}"/>
              </a:ext>
            </a:extLst>
          </p:cNvPr>
          <p:cNvSpPr>
            <a:spLocks noChangeShapeType="1"/>
          </p:cNvSpPr>
          <p:nvPr/>
        </p:nvSpPr>
        <p:spPr bwMode="auto">
          <a:xfrm>
            <a:off x="1524000" y="40767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7335" name="AutoShape 13">
            <a:extLst>
              <a:ext uri="{FF2B5EF4-FFF2-40B4-BE49-F238E27FC236}">
                <a16:creationId xmlns:a16="http://schemas.microsoft.com/office/drawing/2014/main" id="{0EE5B134-B6AB-CA49-BA06-9250E4C48E53}"/>
              </a:ext>
            </a:extLst>
          </p:cNvPr>
          <p:cNvSpPr>
            <a:spLocks/>
          </p:cNvSpPr>
          <p:nvPr/>
        </p:nvSpPr>
        <p:spPr bwMode="auto">
          <a:xfrm rot="5400000">
            <a:off x="5807870" y="332582"/>
            <a:ext cx="503237" cy="6121400"/>
          </a:xfrm>
          <a:prstGeom prst="leftBrace">
            <a:avLst>
              <a:gd name="adj1" fmla="val 10502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2400"/>
          </a:p>
        </p:txBody>
      </p:sp>
      <p:sp>
        <p:nvSpPr>
          <p:cNvPr id="227336" name="Line 14">
            <a:extLst>
              <a:ext uri="{FF2B5EF4-FFF2-40B4-BE49-F238E27FC236}">
                <a16:creationId xmlns:a16="http://schemas.microsoft.com/office/drawing/2014/main" id="{3FCBFC77-C12A-5646-9684-D7ED741AC0E3}"/>
              </a:ext>
            </a:extLst>
          </p:cNvPr>
          <p:cNvSpPr>
            <a:spLocks noChangeShapeType="1"/>
          </p:cNvSpPr>
          <p:nvPr/>
        </p:nvSpPr>
        <p:spPr bwMode="auto">
          <a:xfrm>
            <a:off x="6024563" y="4292600"/>
            <a:ext cx="0" cy="108108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27337" name="Text Box 15">
            <a:extLst>
              <a:ext uri="{FF2B5EF4-FFF2-40B4-BE49-F238E27FC236}">
                <a16:creationId xmlns:a16="http://schemas.microsoft.com/office/drawing/2014/main" id="{4DDA68DA-4F2F-2A46-A2A3-10EB230F1151}"/>
              </a:ext>
            </a:extLst>
          </p:cNvPr>
          <p:cNvSpPr txBox="1">
            <a:spLocks noChangeArrowheads="1"/>
          </p:cNvSpPr>
          <p:nvPr/>
        </p:nvSpPr>
        <p:spPr bwMode="auto">
          <a:xfrm>
            <a:off x="1703388" y="5535614"/>
            <a:ext cx="79944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Question 4 : quelle organisation cible et quels dirigeants?</a:t>
            </a:r>
          </a:p>
        </p:txBody>
      </p:sp>
      <p:sp>
        <p:nvSpPr>
          <p:cNvPr id="2" name="Espace réservé de la date 1">
            <a:extLst>
              <a:ext uri="{FF2B5EF4-FFF2-40B4-BE49-F238E27FC236}">
                <a16:creationId xmlns:a16="http://schemas.microsoft.com/office/drawing/2014/main" id="{A8EA58B6-D3AB-9D4D-8FE1-7F692FD38298}"/>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0A1185BE-4483-8C40-A2FD-671D07EE0C24}"/>
              </a:ext>
            </a:extLst>
          </p:cNvPr>
          <p:cNvSpPr>
            <a:spLocks noGrp="1"/>
          </p:cNvSpPr>
          <p:nvPr>
            <p:ph type="sldNum" sz="quarter" idx="12"/>
          </p:nvPr>
        </p:nvSpPr>
        <p:spPr/>
        <p:txBody>
          <a:bodyPr/>
          <a:lstStyle/>
          <a:p>
            <a:fld id="{6D1A6996-9A38-354D-9398-FBE9F4077E8B}" type="slidenum">
              <a:rPr lang="fr-FR" smtClean="0"/>
              <a:t>229</a:t>
            </a:fld>
            <a:endParaRPr lang="fr-FR"/>
          </a:p>
        </p:txBody>
      </p:sp>
    </p:spTree>
    <p:extLst>
      <p:ext uri="{BB962C8B-B14F-4D97-AF65-F5344CB8AC3E}">
        <p14:creationId xmlns:p14="http://schemas.microsoft.com/office/powerpoint/2010/main" val="1174077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927055-43E1-8B46-AFD5-053EF5706501}"/>
              </a:ext>
            </a:extLst>
          </p:cNvPr>
          <p:cNvSpPr>
            <a:spLocks noGrp="1"/>
          </p:cNvSpPr>
          <p:nvPr>
            <p:ph type="title"/>
          </p:nvPr>
        </p:nvSpPr>
        <p:spPr>
          <a:xfrm>
            <a:off x="838200" y="-109437"/>
            <a:ext cx="10515600" cy="1325563"/>
          </a:xfrm>
        </p:spPr>
        <p:txBody>
          <a:bodyPr/>
          <a:lstStyle/>
          <a:p>
            <a:pPr algn="ctr"/>
            <a:r>
              <a:rPr lang="fr-FR" b="1" dirty="0"/>
              <a:t>Structure Hiérarchique</a:t>
            </a:r>
          </a:p>
        </p:txBody>
      </p:sp>
      <p:sp>
        <p:nvSpPr>
          <p:cNvPr id="3" name="Espace réservé du contenu 2">
            <a:extLst>
              <a:ext uri="{FF2B5EF4-FFF2-40B4-BE49-F238E27FC236}">
                <a16:creationId xmlns:a16="http://schemas.microsoft.com/office/drawing/2014/main" id="{80747378-FA68-E64A-825C-FEA0FE4AD695}"/>
              </a:ext>
            </a:extLst>
          </p:cNvPr>
          <p:cNvSpPr>
            <a:spLocks noGrp="1"/>
          </p:cNvSpPr>
          <p:nvPr>
            <p:ph idx="1"/>
          </p:nvPr>
        </p:nvSpPr>
        <p:spPr>
          <a:xfrm>
            <a:off x="165100" y="934374"/>
            <a:ext cx="11620500" cy="5559023"/>
          </a:xfrm>
        </p:spPr>
        <p:txBody>
          <a:bodyPr>
            <a:normAutofit/>
          </a:bodyPr>
          <a:lstStyle/>
          <a:p>
            <a:pPr marL="0" indent="0" algn="ctr">
              <a:lnSpc>
                <a:spcPct val="100000"/>
              </a:lnSpc>
              <a:buNone/>
            </a:pPr>
            <a:r>
              <a:rPr lang="fr-FR" sz="1900" b="1" u="sng" dirty="0"/>
              <a:t>La structure hiérarchique repose sur le principe d’unicité du commandement, chaque salarié ne dépendant que d’un seul supérieur hiérarchique. </a:t>
            </a:r>
          </a:p>
          <a:p>
            <a:pPr marL="0" indent="0" algn="ctr">
              <a:lnSpc>
                <a:spcPct val="100000"/>
              </a:lnSpc>
              <a:buNone/>
            </a:pPr>
            <a:endParaRPr lang="fr-FR" sz="1900" b="1" u="sng" dirty="0"/>
          </a:p>
          <a:p>
            <a:pPr marL="0" indent="0">
              <a:lnSpc>
                <a:spcPct val="100000"/>
              </a:lnSpc>
              <a:buNone/>
            </a:pPr>
            <a:r>
              <a:rPr lang="fr-FR" sz="1900" dirty="0"/>
              <a:t>Elle est fondées sur le contrôle et les prérogatives unifiées.</a:t>
            </a:r>
          </a:p>
          <a:p>
            <a:pPr marL="0" indent="0">
              <a:lnSpc>
                <a:spcPct val="100000"/>
              </a:lnSpc>
              <a:buNone/>
            </a:pPr>
            <a:r>
              <a:rPr lang="fr-FR" sz="1900" dirty="0"/>
              <a:t>Celles-ci reposent sur le principe d’une unité au niveau de la gestion et du contrôle de qualité de la société.</a:t>
            </a:r>
          </a:p>
          <a:p>
            <a:pPr marL="0" indent="0">
              <a:lnSpc>
                <a:spcPct val="100000"/>
              </a:lnSpc>
              <a:buNone/>
            </a:pPr>
            <a:r>
              <a:rPr lang="fr-FR" sz="1900" b="1" dirty="0"/>
              <a:t>Inconvénients de la structure hiérarchique</a:t>
            </a:r>
          </a:p>
          <a:p>
            <a:pPr>
              <a:lnSpc>
                <a:spcPct val="100000"/>
              </a:lnSpc>
            </a:pPr>
            <a:r>
              <a:rPr lang="fr-FR" sz="1900" dirty="0"/>
              <a:t>L’adoption d’une structure hiérarchique peut, à long terme, mener à réduire le rôle de chaque chef de service à celui d’intermédiaire en communication entre les dirigeants et les salariés. La notion de délégation est également inexistante, puisque le pouvoir de décision est unique, ayant pour conséquence principale le manque de prise d’initiative : le partage des attributions est, ainsi, difficile à effectuer d’une manière efficace au sein d’une même entreprise.</a:t>
            </a:r>
            <a:br>
              <a:rPr lang="fr-FR" sz="1900" dirty="0"/>
            </a:br>
            <a:endParaRPr lang="fr-FR" sz="1900" dirty="0"/>
          </a:p>
          <a:p>
            <a:pPr>
              <a:lnSpc>
                <a:spcPct val="100000"/>
              </a:lnSpc>
            </a:pPr>
            <a:r>
              <a:rPr lang="fr-FR" sz="1900" dirty="0"/>
              <a:t>Une structure hiérarchique est un mode organisationnel dont le principe repose sur une gestion et un contrôle uniques. Elle convient aux PME ou aux entreprises dont l’activité est très décentralisée. Elle reste, cependant, inadaptée aux grandes entreprises dont l’activité est assez dense, notamment aux niveaux hiérarchiques intermédiaires.</a:t>
            </a:r>
            <a:endParaRPr lang="fr-FR" sz="1600" dirty="0">
              <a:effectLst/>
            </a:endParaRPr>
          </a:p>
        </p:txBody>
      </p:sp>
      <p:sp>
        <p:nvSpPr>
          <p:cNvPr id="4" name="Espace réservé de la date 3">
            <a:extLst>
              <a:ext uri="{FF2B5EF4-FFF2-40B4-BE49-F238E27FC236}">
                <a16:creationId xmlns:a16="http://schemas.microsoft.com/office/drawing/2014/main" id="{301034EB-B6AF-9441-BAF4-117B16AA70D1}"/>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BB6344AB-E4D4-C247-964F-604380E337DA}"/>
              </a:ext>
            </a:extLst>
          </p:cNvPr>
          <p:cNvSpPr>
            <a:spLocks noGrp="1"/>
          </p:cNvSpPr>
          <p:nvPr>
            <p:ph type="sldNum" sz="quarter" idx="12"/>
          </p:nvPr>
        </p:nvSpPr>
        <p:spPr/>
        <p:txBody>
          <a:bodyPr/>
          <a:lstStyle/>
          <a:p>
            <a:fld id="{6D1A6996-9A38-354D-9398-FBE9F4077E8B}" type="slidenum">
              <a:rPr lang="fr-FR" smtClean="0"/>
              <a:t>23</a:t>
            </a:fld>
            <a:endParaRPr lang="fr-FR"/>
          </a:p>
        </p:txBody>
      </p:sp>
    </p:spTree>
    <p:extLst>
      <p:ext uri="{BB962C8B-B14F-4D97-AF65-F5344CB8AC3E}">
        <p14:creationId xmlns:p14="http://schemas.microsoft.com/office/powerpoint/2010/main" val="390278431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Titre 1">
            <a:extLst>
              <a:ext uri="{FF2B5EF4-FFF2-40B4-BE49-F238E27FC236}">
                <a16:creationId xmlns:a16="http://schemas.microsoft.com/office/drawing/2014/main" id="{64FCCBFE-CF72-544B-92C8-644E9D8D4ECD}"/>
              </a:ext>
            </a:extLst>
          </p:cNvPr>
          <p:cNvSpPr>
            <a:spLocks noGrp="1" noChangeArrowheads="1"/>
          </p:cNvSpPr>
          <p:nvPr>
            <p:ph type="title" idx="4294967295"/>
          </p:nvPr>
        </p:nvSpPr>
        <p:spPr/>
        <p:txBody>
          <a:bodyPr/>
          <a:lstStyle/>
          <a:p>
            <a:r>
              <a:rPr lang="fr-FR" altLang="fr-FR" sz="2800" b="1" dirty="0">
                <a:ea typeface="ＭＳ Ｐゴシック" panose="020B0600070205080204" pitchFamily="34" charset="-128"/>
              </a:rPr>
              <a:t>Acquisitions : réussites et échecs</a:t>
            </a:r>
            <a:br>
              <a:rPr lang="fr-FR" altLang="fr-FR" sz="2800" b="1" dirty="0">
                <a:ea typeface="ＭＳ Ｐゴシック" panose="020B0600070205080204" pitchFamily="34" charset="-128"/>
              </a:rPr>
            </a:br>
            <a:r>
              <a:rPr lang="fr-FR" altLang="fr-FR" sz="2800" b="1" dirty="0">
                <a:ea typeface="ＭＳ Ｐゴシック" panose="020B0600070205080204" pitchFamily="34" charset="-128"/>
              </a:rPr>
              <a:t>En parallèle</a:t>
            </a:r>
          </a:p>
        </p:txBody>
      </p:sp>
      <p:sp>
        <p:nvSpPr>
          <p:cNvPr id="228354" name="Espace réservé du contenu 2">
            <a:extLst>
              <a:ext uri="{FF2B5EF4-FFF2-40B4-BE49-F238E27FC236}">
                <a16:creationId xmlns:a16="http://schemas.microsoft.com/office/drawing/2014/main" id="{BFB076C4-64A5-EF45-B51C-72E18550BC19}"/>
              </a:ext>
            </a:extLst>
          </p:cNvPr>
          <p:cNvSpPr>
            <a:spLocks noGrp="1" noChangeArrowheads="1"/>
          </p:cNvSpPr>
          <p:nvPr>
            <p:ph idx="4294967295"/>
          </p:nvPr>
        </p:nvSpPr>
        <p:spPr>
          <a:xfrm>
            <a:off x="320040" y="2087881"/>
            <a:ext cx="11247120" cy="3093719"/>
          </a:xfrm>
        </p:spPr>
        <p:txBody>
          <a:bodyPr>
            <a:normAutofit fontScale="85000" lnSpcReduction="20000"/>
          </a:bodyPr>
          <a:lstStyle/>
          <a:p>
            <a:pPr>
              <a:buFontTx/>
              <a:buNone/>
            </a:pPr>
            <a:r>
              <a:rPr lang="fr-FR" altLang="fr-FR" sz="3200" dirty="0">
                <a:ea typeface="ＭＳ Ｐゴシック" panose="020B0600070205080204" pitchFamily="34" charset="-128"/>
              </a:rPr>
              <a:t>Question 5 : </a:t>
            </a:r>
          </a:p>
          <a:p>
            <a:pPr>
              <a:buFontTx/>
              <a:buNone/>
            </a:pPr>
            <a:r>
              <a:rPr lang="fr-FR" altLang="fr-FR" sz="3200" dirty="0">
                <a:ea typeface="ＭＳ Ｐゴシック" panose="020B0600070205080204" pitchFamily="34" charset="-128"/>
              </a:rPr>
              <a:t>Quelle culture et quelle identité employeur ? </a:t>
            </a:r>
          </a:p>
          <a:p>
            <a:pPr>
              <a:buFontTx/>
              <a:buNone/>
            </a:pPr>
            <a:r>
              <a:rPr lang="fr-FR" altLang="fr-FR" sz="3200" dirty="0">
                <a:ea typeface="ＭＳ Ｐゴシック" panose="020B0600070205080204" pitchFamily="34" charset="-128"/>
              </a:rPr>
              <a:t>Quelle organisation actuelle réelle?</a:t>
            </a:r>
          </a:p>
          <a:p>
            <a:pPr>
              <a:buFontTx/>
              <a:buNone/>
            </a:pPr>
            <a:endParaRPr lang="fr-FR" altLang="fr-FR" sz="3200" dirty="0">
              <a:ea typeface="ＭＳ Ｐゴシック" panose="020B0600070205080204" pitchFamily="34" charset="-128"/>
            </a:endParaRPr>
          </a:p>
          <a:p>
            <a:pPr>
              <a:buFontTx/>
              <a:buNone/>
            </a:pPr>
            <a:r>
              <a:rPr lang="fr-FR" altLang="fr-FR" sz="3000" i="1" dirty="0">
                <a:ea typeface="ＭＳ Ｐゴシック" panose="020B0600070205080204" pitchFamily="34" charset="-128"/>
              </a:rPr>
              <a:t>«Il nous est déjà arrivé de renoncer à une acquisition parce que l'</a:t>
            </a:r>
            <a:r>
              <a:rPr lang="fr-FR" altLang="ja-JP" sz="3000" i="1" dirty="0">
                <a:ea typeface="ＭＳ Ｐゴシック" panose="020B0600070205080204" pitchFamily="34" charset="-128"/>
              </a:rPr>
              <a:t>avis du DRH </a:t>
            </a:r>
          </a:p>
          <a:p>
            <a:pPr>
              <a:buFontTx/>
              <a:buNone/>
            </a:pPr>
            <a:r>
              <a:rPr lang="fr-FR" altLang="fr-FR" sz="3000" i="1" dirty="0">
                <a:ea typeface="ＭＳ Ｐゴシック" panose="020B0600070205080204" pitchFamily="34" charset="-128"/>
              </a:rPr>
              <a:t>était défavorable.»</a:t>
            </a:r>
          </a:p>
          <a:p>
            <a:pPr>
              <a:buFontTx/>
              <a:buNone/>
            </a:pPr>
            <a:r>
              <a:rPr lang="fr-FR" altLang="fr-FR" sz="3000" dirty="0">
                <a:ea typeface="ＭＳ Ｐゴシック" panose="020B0600070205080204" pitchFamily="34" charset="-128"/>
              </a:rPr>
              <a:t>François-Xavier </a:t>
            </a:r>
            <a:r>
              <a:rPr lang="fr-FR" altLang="fr-FR" sz="3000" dirty="0" err="1">
                <a:ea typeface="ＭＳ Ｐゴシック" panose="020B0600070205080204" pitchFamily="34" charset="-128"/>
              </a:rPr>
              <a:t>Clédat</a:t>
            </a:r>
            <a:r>
              <a:rPr lang="fr-FR" altLang="fr-FR" sz="3000" dirty="0">
                <a:ea typeface="ＭＳ Ｐゴシック" panose="020B0600070205080204" pitchFamily="34" charset="-128"/>
              </a:rPr>
              <a:t>, PDG de </a:t>
            </a:r>
            <a:r>
              <a:rPr lang="fr-FR" altLang="fr-FR" sz="3000" dirty="0" err="1">
                <a:ea typeface="ＭＳ Ｐゴシック" panose="020B0600070205080204" pitchFamily="34" charset="-128"/>
              </a:rPr>
              <a:t>Spie</a:t>
            </a:r>
            <a:r>
              <a:rPr lang="fr-FR" altLang="fr-FR" sz="3000" dirty="0">
                <a:ea typeface="ＭＳ Ｐゴシック" panose="020B0600070205080204" pitchFamily="34" charset="-128"/>
              </a:rPr>
              <a:t>-Batignolles</a:t>
            </a:r>
          </a:p>
          <a:p>
            <a:pPr>
              <a:buFontTx/>
              <a:buNone/>
            </a:pPr>
            <a:endParaRPr lang="fr-FR" altLang="fr-FR" sz="2000" dirty="0">
              <a:ea typeface="ＭＳ Ｐゴシック" panose="020B0600070205080204" pitchFamily="34" charset="-128"/>
            </a:endParaRPr>
          </a:p>
          <a:p>
            <a:pPr>
              <a:buFontTx/>
              <a:buNone/>
            </a:pPr>
            <a:endParaRPr lang="fr-FR" altLang="fr-FR"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A7C9981F-E9D5-CC43-8463-F5BD146DD6EF}"/>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37006C33-48CF-4647-988D-913E0605477C}"/>
              </a:ext>
            </a:extLst>
          </p:cNvPr>
          <p:cNvSpPr>
            <a:spLocks noGrp="1"/>
          </p:cNvSpPr>
          <p:nvPr>
            <p:ph type="sldNum" sz="quarter" idx="12"/>
          </p:nvPr>
        </p:nvSpPr>
        <p:spPr/>
        <p:txBody>
          <a:bodyPr/>
          <a:lstStyle/>
          <a:p>
            <a:fld id="{6D1A6996-9A38-354D-9398-FBE9F4077E8B}" type="slidenum">
              <a:rPr lang="fr-FR" smtClean="0"/>
              <a:t>230</a:t>
            </a:fld>
            <a:endParaRPr lang="fr-FR"/>
          </a:p>
        </p:txBody>
      </p:sp>
    </p:spTree>
    <p:extLst>
      <p:ext uri="{BB962C8B-B14F-4D97-AF65-F5344CB8AC3E}">
        <p14:creationId xmlns:p14="http://schemas.microsoft.com/office/powerpoint/2010/main" val="2690809390"/>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itre 1">
            <a:extLst>
              <a:ext uri="{FF2B5EF4-FFF2-40B4-BE49-F238E27FC236}">
                <a16:creationId xmlns:a16="http://schemas.microsoft.com/office/drawing/2014/main" id="{6518760A-FD82-9943-B04F-09FBDEEB427B}"/>
              </a:ext>
            </a:extLst>
          </p:cNvPr>
          <p:cNvSpPr>
            <a:spLocks noGrp="1" noChangeArrowheads="1"/>
          </p:cNvSpPr>
          <p:nvPr>
            <p:ph type="title" idx="4294967295"/>
          </p:nvPr>
        </p:nvSpPr>
        <p:spPr>
          <a:xfrm>
            <a:off x="1981200" y="115888"/>
            <a:ext cx="8229600" cy="792162"/>
          </a:xfrm>
        </p:spPr>
        <p:txBody>
          <a:bodyPr/>
          <a:lstStyle/>
          <a:p>
            <a:r>
              <a:rPr lang="fr-FR" altLang="fr-FR" sz="3200" b="1">
                <a:solidFill>
                  <a:srgbClr val="990000"/>
                </a:solidFill>
                <a:ea typeface="ＭＳ Ｐゴシック" panose="020B0600070205080204" pitchFamily="34" charset="-128"/>
              </a:rPr>
              <a:t>Etude de cas</a:t>
            </a:r>
          </a:p>
        </p:txBody>
      </p:sp>
      <p:sp>
        <p:nvSpPr>
          <p:cNvPr id="229378" name="Espace réservé du contenu 2">
            <a:extLst>
              <a:ext uri="{FF2B5EF4-FFF2-40B4-BE49-F238E27FC236}">
                <a16:creationId xmlns:a16="http://schemas.microsoft.com/office/drawing/2014/main" id="{61C77D0E-A9B2-A44A-A7D0-28367F3E2A6C}"/>
              </a:ext>
            </a:extLst>
          </p:cNvPr>
          <p:cNvSpPr>
            <a:spLocks noGrp="1" noChangeArrowheads="1"/>
          </p:cNvSpPr>
          <p:nvPr>
            <p:ph idx="4294967295"/>
          </p:nvPr>
        </p:nvSpPr>
        <p:spPr>
          <a:xfrm>
            <a:off x="381000" y="838200"/>
            <a:ext cx="9540240" cy="5149850"/>
          </a:xfrm>
        </p:spPr>
        <p:txBody>
          <a:bodyPr>
            <a:normAutofit fontScale="77500" lnSpcReduction="20000"/>
          </a:bodyPr>
          <a:lstStyle/>
          <a:p>
            <a:pPr>
              <a:buFontTx/>
              <a:buNone/>
            </a:pPr>
            <a:r>
              <a:rPr lang="fr-FR" altLang="fr-FR" sz="1600" dirty="0">
                <a:ea typeface="ＭＳ Ｐゴシック" panose="020B0600070205080204" pitchFamily="34" charset="-128"/>
              </a:rPr>
              <a:t>Les sous-groupes A, B, constituent l</a:t>
            </a:r>
            <a:r>
              <a:rPr lang="ja-JP" altLang="fr-FR" sz="1600">
                <a:ea typeface="ＭＳ Ｐゴシック" panose="020B0600070205080204" pitchFamily="34" charset="-128"/>
              </a:rPr>
              <a:t>’</a:t>
            </a:r>
            <a:r>
              <a:rPr lang="fr-FR" altLang="ja-JP" sz="1600" dirty="0">
                <a:ea typeface="ＭＳ Ｐゴシック" panose="020B0600070205080204" pitchFamily="34" charset="-128"/>
              </a:rPr>
              <a:t>équipe DRH du Groupe SYN International, qui </a:t>
            </a:r>
          </a:p>
          <a:p>
            <a:pPr>
              <a:buFontTx/>
              <a:buNone/>
            </a:pPr>
            <a:r>
              <a:rPr lang="fr-FR" altLang="fr-FR" sz="1600" dirty="0">
                <a:ea typeface="ＭＳ Ｐゴシック" panose="020B0600070205080204" pitchFamily="34" charset="-128"/>
              </a:rPr>
              <a:t>vient d</a:t>
            </a:r>
            <a:r>
              <a:rPr lang="ja-JP" altLang="fr-FR" sz="1600">
                <a:ea typeface="ＭＳ Ｐゴシック" panose="020B0600070205080204" pitchFamily="34" charset="-128"/>
              </a:rPr>
              <a:t>’</a:t>
            </a:r>
            <a:r>
              <a:rPr lang="fr-FR" altLang="ja-JP" sz="1600" dirty="0">
                <a:ea typeface="ＭＳ Ｐゴシック" panose="020B0600070205080204" pitchFamily="34" charset="-128"/>
              </a:rPr>
              <a:t>acquérir la société RJ Sécurité, dont les sous-groupes E, F  forment l</a:t>
            </a:r>
            <a:r>
              <a:rPr lang="ja-JP" altLang="fr-FR" sz="1600">
                <a:ea typeface="ＭＳ Ｐゴシック" panose="020B0600070205080204" pitchFamily="34" charset="-128"/>
              </a:rPr>
              <a:t>’</a:t>
            </a:r>
            <a:r>
              <a:rPr lang="fr-FR" altLang="ja-JP" sz="1600" dirty="0">
                <a:ea typeface="ＭＳ Ｐゴシック" panose="020B0600070205080204" pitchFamily="34" charset="-128"/>
              </a:rPr>
              <a:t>équipe </a:t>
            </a:r>
          </a:p>
          <a:p>
            <a:pPr>
              <a:buFontTx/>
              <a:buNone/>
            </a:pPr>
            <a:r>
              <a:rPr lang="fr-FR" altLang="fr-FR" sz="1600" dirty="0">
                <a:ea typeface="ＭＳ Ｐゴシック" panose="020B0600070205080204" pitchFamily="34" charset="-128"/>
              </a:rPr>
              <a:t>DRH. </a:t>
            </a:r>
          </a:p>
          <a:p>
            <a:pPr>
              <a:buFontTx/>
              <a:buNone/>
            </a:pPr>
            <a:r>
              <a:rPr lang="fr-FR" altLang="fr-FR" sz="1600" dirty="0">
                <a:ea typeface="ＭＳ Ｐゴシック" panose="020B0600070205080204" pitchFamily="34" charset="-128"/>
              </a:rPr>
              <a:t>Les 2 équipes RH vont avoir leur première réunion commune </a:t>
            </a:r>
            <a:r>
              <a:rPr lang="fr-FR" altLang="fr-FR" sz="1600" dirty="0" err="1">
                <a:ea typeface="ＭＳ Ｐゴシック" panose="020B0600070205080204" pitchFamily="34" charset="-128"/>
              </a:rPr>
              <a:t>aujourd</a:t>
            </a:r>
            <a:r>
              <a:rPr lang="ja-JP" altLang="fr-FR" sz="1600">
                <a:ea typeface="ＭＳ Ｐゴシック" panose="020B0600070205080204" pitchFamily="34" charset="-128"/>
              </a:rPr>
              <a:t>’</a:t>
            </a:r>
            <a:r>
              <a:rPr lang="fr-FR" altLang="ja-JP" sz="1600" dirty="0">
                <a:ea typeface="ＭＳ Ｐゴシック" panose="020B0600070205080204" pitchFamily="34" charset="-128"/>
              </a:rPr>
              <a:t>hui à </a:t>
            </a:r>
            <a:r>
              <a:rPr lang="fr-FR" altLang="ja-JP" sz="1600" b="1" dirty="0">
                <a:ea typeface="ＭＳ Ｐゴシック" panose="020B0600070205080204" pitchFamily="34" charset="-128"/>
              </a:rPr>
              <a:t>9h15.</a:t>
            </a:r>
            <a:r>
              <a:rPr lang="fr-FR" altLang="ja-JP" sz="1600" dirty="0">
                <a:ea typeface="ＭＳ Ｐゴシック" panose="020B0600070205080204" pitchFamily="34" charset="-128"/>
              </a:rPr>
              <a:t> </a:t>
            </a:r>
          </a:p>
          <a:p>
            <a:pPr>
              <a:buFontTx/>
              <a:buNone/>
            </a:pPr>
            <a:r>
              <a:rPr lang="fr-FR" altLang="fr-FR" sz="1600" dirty="0">
                <a:ea typeface="ＭＳ Ｐゴシック" panose="020B0600070205080204" pitchFamily="34" charset="-128"/>
              </a:rPr>
              <a:t>Chacune a maintenant 3/4 heure pour préparer une présentation en 4 à 6 slides. </a:t>
            </a:r>
          </a:p>
          <a:p>
            <a:pPr>
              <a:buFontTx/>
              <a:buNone/>
            </a:pPr>
            <a:endParaRPr lang="fr-FR" altLang="fr-FR" sz="1600" dirty="0">
              <a:ea typeface="ＭＳ Ｐゴシック" panose="020B0600070205080204" pitchFamily="34" charset="-128"/>
            </a:endParaRPr>
          </a:p>
          <a:p>
            <a:pPr>
              <a:buFontTx/>
              <a:buNone/>
            </a:pPr>
            <a:r>
              <a:rPr lang="fr-FR" altLang="fr-FR" sz="1600" b="1" dirty="0">
                <a:ea typeface="ＭＳ Ｐゴシック" panose="020B0600070205080204" pitchFamily="34" charset="-128"/>
              </a:rPr>
              <a:t>L</a:t>
            </a:r>
            <a:r>
              <a:rPr lang="ja-JP" altLang="fr-FR" sz="1600" b="1">
                <a:ea typeface="ＭＳ Ｐゴシック" panose="020B0600070205080204" pitchFamily="34" charset="-128"/>
              </a:rPr>
              <a:t>’</a:t>
            </a:r>
            <a:r>
              <a:rPr lang="fr-FR" altLang="ja-JP" sz="1600" b="1" dirty="0">
                <a:ea typeface="ＭＳ Ｐゴシック" panose="020B0600070205080204" pitchFamily="34" charset="-128"/>
              </a:rPr>
              <a:t>ordre du jour de la réunion est le suivant:</a:t>
            </a:r>
          </a:p>
          <a:p>
            <a:pPr>
              <a:buFontTx/>
              <a:buNone/>
            </a:pPr>
            <a:r>
              <a:rPr lang="fr-FR" altLang="fr-FR" sz="1600" b="1" dirty="0">
                <a:ea typeface="ＭＳ Ｐゴシック" panose="020B0600070205080204" pitchFamily="34" charset="-128"/>
              </a:rPr>
              <a:t>9h15 à 9h45:</a:t>
            </a:r>
            <a:r>
              <a:rPr lang="fr-FR" altLang="fr-FR" sz="1600" dirty="0">
                <a:ea typeface="ＭＳ Ｐゴシック" panose="020B0600070205080204" pitchFamily="34" charset="-128"/>
              </a:rPr>
              <a:t> présentation de l</a:t>
            </a:r>
            <a:r>
              <a:rPr lang="ja-JP" altLang="fr-FR" sz="1600">
                <a:ea typeface="ＭＳ Ｐゴシック" panose="020B0600070205080204" pitchFamily="34" charset="-128"/>
              </a:rPr>
              <a:t>’</a:t>
            </a:r>
            <a:r>
              <a:rPr lang="fr-FR" altLang="ja-JP" sz="1600" dirty="0">
                <a:ea typeface="ＭＳ Ｐゴシック" panose="020B0600070205080204" pitchFamily="34" charset="-128"/>
              </a:rPr>
              <a:t>équipe RH de RJ Sécurité( ¼ h par équipe) sur le thème </a:t>
            </a:r>
          </a:p>
          <a:p>
            <a:pPr>
              <a:buFontTx/>
              <a:buNone/>
            </a:pPr>
            <a:r>
              <a:rPr lang="fr-FR" altLang="fr-FR" sz="1600" i="1" dirty="0">
                <a:ea typeface="ＭＳ Ｐゴシック" panose="020B0600070205080204" pitchFamily="34" charset="-128"/>
              </a:rPr>
              <a:t>«Quelles contributions pouvons-nous apporter à SYN International à partir de </a:t>
            </a:r>
          </a:p>
          <a:p>
            <a:pPr>
              <a:buFontTx/>
              <a:buNone/>
            </a:pPr>
            <a:r>
              <a:rPr lang="fr-FR" altLang="fr-FR" sz="1600" i="1" dirty="0">
                <a:ea typeface="ＭＳ Ｐゴシック" panose="020B0600070205080204" pitchFamily="34" charset="-128"/>
              </a:rPr>
              <a:t>nos caractéristiques RH? Quelles sont nos attentes? »</a:t>
            </a:r>
          </a:p>
          <a:p>
            <a:pPr>
              <a:buFontTx/>
              <a:buNone/>
            </a:pPr>
            <a:endParaRPr lang="fr-FR" altLang="fr-FR" sz="1600" i="1" dirty="0">
              <a:ea typeface="ＭＳ Ｐゴシック" panose="020B0600070205080204" pitchFamily="34" charset="-128"/>
            </a:endParaRPr>
          </a:p>
          <a:p>
            <a:pPr>
              <a:buFontTx/>
              <a:buNone/>
            </a:pPr>
            <a:r>
              <a:rPr lang="fr-FR" altLang="fr-FR" sz="1600" b="1" dirty="0">
                <a:ea typeface="ＭＳ Ｐゴシック" panose="020B0600070205080204" pitchFamily="34" charset="-128"/>
              </a:rPr>
              <a:t>9h45 à 10h15:</a:t>
            </a:r>
            <a:r>
              <a:rPr lang="fr-FR" altLang="fr-FR" sz="1600" dirty="0">
                <a:ea typeface="ＭＳ Ｐゴシック" panose="020B0600070205080204" pitchFamily="34" charset="-128"/>
              </a:rPr>
              <a:t> présentation de l</a:t>
            </a:r>
            <a:r>
              <a:rPr lang="ja-JP" altLang="fr-FR" sz="1600">
                <a:ea typeface="ＭＳ Ｐゴシック" panose="020B0600070205080204" pitchFamily="34" charset="-128"/>
              </a:rPr>
              <a:t>’</a:t>
            </a:r>
            <a:r>
              <a:rPr lang="fr-FR" altLang="ja-JP" sz="1600" dirty="0">
                <a:ea typeface="ＭＳ Ｐゴシック" panose="020B0600070205080204" pitchFamily="34" charset="-128"/>
              </a:rPr>
              <a:t>équipe RH de SYN International (1/4h par équipe) sur le </a:t>
            </a:r>
          </a:p>
          <a:p>
            <a:pPr>
              <a:buFontTx/>
              <a:buNone/>
            </a:pPr>
            <a:r>
              <a:rPr lang="fr-FR" altLang="fr-FR" sz="1600" dirty="0">
                <a:ea typeface="ＭＳ Ｐゴシック" panose="020B0600070205080204" pitchFamily="34" charset="-128"/>
              </a:rPr>
              <a:t>thème: </a:t>
            </a:r>
            <a:r>
              <a:rPr lang="fr-FR" altLang="fr-FR" sz="1600" i="1" dirty="0">
                <a:ea typeface="ＭＳ Ｐゴシック" panose="020B0600070205080204" pitchFamily="34" charset="-128"/>
              </a:rPr>
              <a:t>«Quelles attentes avons-nous en RH vis-à-vis de RJ Sécurité, à partir de notre </a:t>
            </a:r>
          </a:p>
          <a:p>
            <a:pPr>
              <a:buFontTx/>
              <a:buNone/>
            </a:pPr>
            <a:r>
              <a:rPr lang="fr-FR" altLang="fr-FR" sz="1600" i="1" dirty="0">
                <a:ea typeface="ＭＳ Ｐゴシック" panose="020B0600070205080204" pitchFamily="34" charset="-128"/>
              </a:rPr>
              <a:t>stratégie? Que pouvons-nous vous apporter?»</a:t>
            </a:r>
          </a:p>
          <a:p>
            <a:pPr>
              <a:buFontTx/>
              <a:buNone/>
            </a:pPr>
            <a:endParaRPr lang="fr-FR" altLang="fr-FR" sz="1600" i="1" dirty="0">
              <a:ea typeface="ＭＳ Ｐゴシック" panose="020B0600070205080204" pitchFamily="34" charset="-128"/>
            </a:endParaRPr>
          </a:p>
          <a:p>
            <a:pPr>
              <a:buFontTx/>
              <a:buNone/>
            </a:pPr>
            <a:r>
              <a:rPr lang="fr-FR" altLang="fr-FR" sz="1600" b="1" dirty="0">
                <a:ea typeface="ＭＳ Ｐゴシック" panose="020B0600070205080204" pitchFamily="34" charset="-128"/>
              </a:rPr>
              <a:t>10h30 à 11h00</a:t>
            </a:r>
            <a:r>
              <a:rPr lang="fr-FR" altLang="fr-FR" sz="1600" dirty="0">
                <a:ea typeface="ＭＳ Ｐゴシック" panose="020B0600070205080204" pitchFamily="34" charset="-128"/>
              </a:rPr>
              <a:t>: échange entre les deux équipes pour construire l</a:t>
            </a:r>
            <a:r>
              <a:rPr lang="ja-JP" altLang="fr-FR" sz="1600">
                <a:ea typeface="ＭＳ Ｐゴシック" panose="020B0600070205080204" pitchFamily="34" charset="-128"/>
              </a:rPr>
              <a:t>’</a:t>
            </a:r>
            <a:r>
              <a:rPr lang="fr-FR" altLang="ja-JP" sz="1600" dirty="0">
                <a:ea typeface="ＭＳ Ｐゴシック" panose="020B0600070205080204" pitchFamily="34" charset="-128"/>
              </a:rPr>
              <a:t>intervention commune </a:t>
            </a:r>
          </a:p>
          <a:p>
            <a:pPr>
              <a:buFontTx/>
              <a:buNone/>
            </a:pPr>
            <a:r>
              <a:rPr lang="fr-FR" altLang="fr-FR" sz="1600" dirty="0">
                <a:ea typeface="ＭＳ Ｐゴシック" panose="020B0600070205080204" pitchFamily="34" charset="-128"/>
              </a:rPr>
              <a:t>programmée devant la Direction générale du Groupe à 11h00.(10min. Par équipe)</a:t>
            </a:r>
          </a:p>
          <a:p>
            <a:pPr>
              <a:buFontTx/>
              <a:buNone/>
            </a:pPr>
            <a:endParaRPr lang="fr-FR" altLang="fr-FR" sz="1600" dirty="0">
              <a:ea typeface="ＭＳ Ｐゴシック" panose="020B0600070205080204" pitchFamily="34" charset="-128"/>
            </a:endParaRPr>
          </a:p>
          <a:p>
            <a:pPr algn="ctr">
              <a:buFontTx/>
              <a:buNone/>
            </a:pPr>
            <a:r>
              <a:rPr lang="fr-FR" altLang="fr-FR" sz="1600" b="1" i="1" dirty="0">
                <a:ea typeface="ＭＳ Ｐゴシック" panose="020B0600070205080204" pitchFamily="34" charset="-128"/>
              </a:rPr>
              <a:t>Vous devrez vous appuyer sur l</a:t>
            </a:r>
            <a:r>
              <a:rPr lang="ja-JP" altLang="fr-FR" sz="1600" b="1" i="1">
                <a:ea typeface="ＭＳ Ｐゴシック" panose="020B0600070205080204" pitchFamily="34" charset="-128"/>
              </a:rPr>
              <a:t>’</a:t>
            </a:r>
            <a:r>
              <a:rPr lang="fr-FR" altLang="ja-JP" sz="1600" b="1" i="1" dirty="0">
                <a:ea typeface="ＭＳ Ｐゴシック" panose="020B0600070205080204" pitchFamily="34" charset="-128"/>
              </a:rPr>
              <a:t>ensemble des éléments vus en cours et les données qui suivent.</a:t>
            </a:r>
          </a:p>
          <a:p>
            <a:pPr>
              <a:buFontTx/>
              <a:buNone/>
            </a:pPr>
            <a:endParaRPr lang="fr-FR" altLang="fr-FR" sz="1600" b="1" i="1"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F28A60E4-A2AC-1E43-B1DA-FB976A37DE4F}"/>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252E4FB9-86FB-7E42-8477-F5B592F1ECF4}"/>
              </a:ext>
            </a:extLst>
          </p:cNvPr>
          <p:cNvSpPr>
            <a:spLocks noGrp="1"/>
          </p:cNvSpPr>
          <p:nvPr>
            <p:ph type="sldNum" sz="quarter" idx="12"/>
          </p:nvPr>
        </p:nvSpPr>
        <p:spPr/>
        <p:txBody>
          <a:bodyPr/>
          <a:lstStyle/>
          <a:p>
            <a:fld id="{6D1A6996-9A38-354D-9398-FBE9F4077E8B}" type="slidenum">
              <a:rPr lang="fr-FR" smtClean="0"/>
              <a:t>231</a:t>
            </a:fld>
            <a:endParaRPr lang="fr-FR"/>
          </a:p>
        </p:txBody>
      </p:sp>
    </p:spTree>
    <p:extLst>
      <p:ext uri="{BB962C8B-B14F-4D97-AF65-F5344CB8AC3E}">
        <p14:creationId xmlns:p14="http://schemas.microsoft.com/office/powerpoint/2010/main" val="1301296466"/>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Titre 1">
            <a:extLst>
              <a:ext uri="{FF2B5EF4-FFF2-40B4-BE49-F238E27FC236}">
                <a16:creationId xmlns:a16="http://schemas.microsoft.com/office/drawing/2014/main" id="{7CB240F4-3F58-1C4C-972D-C8AE80938778}"/>
              </a:ext>
            </a:extLst>
          </p:cNvPr>
          <p:cNvSpPr>
            <a:spLocks noGrp="1" noChangeArrowheads="1"/>
          </p:cNvSpPr>
          <p:nvPr>
            <p:ph type="title"/>
          </p:nvPr>
        </p:nvSpPr>
        <p:spPr>
          <a:xfrm>
            <a:off x="1981200" y="228601"/>
            <a:ext cx="8229600" cy="868363"/>
          </a:xfrm>
        </p:spPr>
        <p:txBody>
          <a:bodyPr/>
          <a:lstStyle/>
          <a:p>
            <a:r>
              <a:rPr lang="fr-FR" altLang="fr-FR">
                <a:ea typeface="ＭＳ Ｐゴシック" panose="020B0600070205080204" pitchFamily="34" charset="-128"/>
              </a:rPr>
              <a:t>Données utiles</a:t>
            </a:r>
          </a:p>
        </p:txBody>
      </p:sp>
      <p:sp>
        <p:nvSpPr>
          <p:cNvPr id="230402" name="Espace réservé du contenu 2">
            <a:extLst>
              <a:ext uri="{FF2B5EF4-FFF2-40B4-BE49-F238E27FC236}">
                <a16:creationId xmlns:a16="http://schemas.microsoft.com/office/drawing/2014/main" id="{785E553C-9319-F94F-AE3C-0107CE9C8C02}"/>
              </a:ext>
            </a:extLst>
          </p:cNvPr>
          <p:cNvSpPr>
            <a:spLocks noGrp="1"/>
          </p:cNvSpPr>
          <p:nvPr>
            <p:ph idx="1"/>
          </p:nvPr>
        </p:nvSpPr>
        <p:spPr>
          <a:xfrm>
            <a:off x="2057400" y="1143000"/>
            <a:ext cx="4114800" cy="5105400"/>
          </a:xfrm>
          <a:ln>
            <a:solidFill>
              <a:schemeClr val="tx1"/>
            </a:solidFill>
            <a:miter lim="800000"/>
            <a:headEnd/>
            <a:tailEnd/>
          </a:ln>
        </p:spPr>
        <p:txBody>
          <a:bodyPr>
            <a:normAutofit lnSpcReduction="10000"/>
          </a:bodyPr>
          <a:lstStyle/>
          <a:p>
            <a:pPr>
              <a:buFontTx/>
              <a:buNone/>
            </a:pPr>
            <a:r>
              <a:rPr lang="fr-FR" altLang="fr-FR" sz="1800" b="1">
                <a:ea typeface="ＭＳ Ｐゴシック" panose="020B0600070205080204" pitchFamily="34" charset="-128"/>
              </a:rPr>
              <a:t>Groupe SYN International</a:t>
            </a:r>
          </a:p>
          <a:p>
            <a:pPr>
              <a:buFontTx/>
              <a:buNone/>
            </a:pPr>
            <a:endParaRPr lang="fr-FR" altLang="fr-FR" sz="1800" b="1">
              <a:ea typeface="ＭＳ Ｐゴシック" panose="020B0600070205080204" pitchFamily="34" charset="-128"/>
            </a:endParaRPr>
          </a:p>
          <a:p>
            <a:pPr>
              <a:buFontTx/>
              <a:buNone/>
            </a:pPr>
            <a:r>
              <a:rPr lang="fr-FR" altLang="fr-FR" sz="1800" b="1">
                <a:ea typeface="ＭＳ Ｐゴシック" panose="020B0600070205080204" pitchFamily="34" charset="-128"/>
              </a:rPr>
              <a:t>STRUCTURE D</a:t>
            </a:r>
            <a:r>
              <a:rPr lang="ja-JP" altLang="fr-FR" sz="1800" b="1">
                <a:ea typeface="ＭＳ Ｐゴシック" panose="020B0600070205080204" pitchFamily="34" charset="-128"/>
              </a:rPr>
              <a:t>’</a:t>
            </a:r>
            <a:r>
              <a:rPr lang="fr-FR" altLang="ja-JP" sz="1800" b="1">
                <a:ea typeface="ＭＳ Ｐゴシック" panose="020B0600070205080204" pitchFamily="34" charset="-128"/>
              </a:rPr>
              <a:t>ORGANISATION:</a:t>
            </a:r>
          </a:p>
          <a:p>
            <a:pPr>
              <a:buFontTx/>
              <a:buNone/>
            </a:pPr>
            <a:r>
              <a:rPr lang="fr-FR" altLang="fr-FR" sz="1800" b="1">
                <a:ea typeface="ＭＳ Ｐゴシック" panose="020B0600070205080204" pitchFamily="34" charset="-128"/>
              </a:rPr>
              <a:t> Charismatique</a:t>
            </a:r>
          </a:p>
          <a:p>
            <a:pPr>
              <a:buFontTx/>
              <a:buNone/>
            </a:pPr>
            <a:endParaRPr lang="fr-FR" altLang="fr-FR" sz="1800" b="1">
              <a:ea typeface="ＭＳ Ｐゴシック" panose="020B0600070205080204" pitchFamily="34" charset="-128"/>
            </a:endParaRPr>
          </a:p>
          <a:p>
            <a:pPr>
              <a:buFontTx/>
              <a:buNone/>
            </a:pPr>
            <a:r>
              <a:rPr lang="fr-FR" altLang="fr-FR" sz="1800" b="1">
                <a:ea typeface="ＭＳ Ｐゴシック" panose="020B0600070205080204" pitchFamily="34" charset="-128"/>
              </a:rPr>
              <a:t>C.A./an : 40 M€</a:t>
            </a:r>
          </a:p>
          <a:p>
            <a:pPr>
              <a:buFontTx/>
              <a:buNone/>
            </a:pPr>
            <a:r>
              <a:rPr lang="fr-FR" altLang="fr-FR" sz="1800" b="1">
                <a:ea typeface="ＭＳ Ｐゴシック" panose="020B0600070205080204" pitchFamily="34" charset="-128"/>
              </a:rPr>
              <a:t>Res. Net/AI: 7ME</a:t>
            </a:r>
          </a:p>
          <a:p>
            <a:pPr>
              <a:buFontTx/>
              <a:buNone/>
            </a:pPr>
            <a:r>
              <a:rPr lang="fr-FR" altLang="fr-FR" sz="1800" b="1">
                <a:ea typeface="ＭＳ Ｐゴシック" panose="020B0600070205080204" pitchFamily="34" charset="-128"/>
              </a:rPr>
              <a:t> </a:t>
            </a:r>
          </a:p>
          <a:p>
            <a:pPr>
              <a:buFontTx/>
              <a:buNone/>
            </a:pPr>
            <a:r>
              <a:rPr lang="fr-FR" altLang="fr-FR" sz="1800" b="1">
                <a:ea typeface="ＭＳ Ｐゴシック" panose="020B0600070205080204" pitchFamily="34" charset="-128"/>
              </a:rPr>
              <a:t>EFFETIFS : 450 </a:t>
            </a:r>
          </a:p>
          <a:p>
            <a:pPr>
              <a:buFontTx/>
              <a:buNone/>
            </a:pPr>
            <a:endParaRPr lang="fr-FR" altLang="fr-FR" sz="1800" b="1">
              <a:ea typeface="ＭＳ Ｐゴシック" panose="020B0600070205080204" pitchFamily="34" charset="-128"/>
            </a:endParaRPr>
          </a:p>
          <a:p>
            <a:pPr>
              <a:buFontTx/>
              <a:buNone/>
            </a:pPr>
            <a:r>
              <a:rPr lang="fr-FR" altLang="fr-FR" sz="1800" b="1">
                <a:ea typeface="ＭＳ Ｐゴシック" panose="020B0600070205080204" pitchFamily="34" charset="-128"/>
              </a:rPr>
              <a:t>CLIMAT SOCIAL: orange</a:t>
            </a:r>
          </a:p>
          <a:p>
            <a:pPr>
              <a:buFontTx/>
              <a:buNone/>
            </a:pPr>
            <a:endParaRPr lang="fr-FR" altLang="fr-FR" sz="1800" b="1">
              <a:ea typeface="ＭＳ Ｐゴシック" panose="020B0600070205080204" pitchFamily="34" charset="-128"/>
            </a:endParaRPr>
          </a:p>
          <a:p>
            <a:pPr>
              <a:buFontTx/>
              <a:buNone/>
            </a:pPr>
            <a:r>
              <a:rPr lang="fr-FR" altLang="fr-FR" sz="1800" b="1">
                <a:ea typeface="ＭＳ Ｐゴシック" panose="020B0600070205080204" pitchFamily="34" charset="-128"/>
              </a:rPr>
              <a:t>PYRAMIDES DES ÂGES:</a:t>
            </a:r>
          </a:p>
          <a:p>
            <a:pPr>
              <a:buFontTx/>
              <a:buNone/>
            </a:pPr>
            <a:r>
              <a:rPr lang="fr-FR" altLang="fr-FR" sz="1800" b="1">
                <a:ea typeface="ＭＳ Ｐゴシック" panose="020B0600070205080204" pitchFamily="34" charset="-128"/>
              </a:rPr>
              <a:t>Ballon de rugby</a:t>
            </a:r>
          </a:p>
          <a:p>
            <a:pPr>
              <a:buFontTx/>
              <a:buNone/>
            </a:pPr>
            <a:endParaRPr lang="fr-FR" altLang="fr-FR" sz="1800">
              <a:ea typeface="ＭＳ Ｐゴシック" panose="020B0600070205080204" pitchFamily="34" charset="-128"/>
            </a:endParaRPr>
          </a:p>
          <a:p>
            <a:pPr>
              <a:buFontTx/>
              <a:buNone/>
            </a:pPr>
            <a:endParaRPr lang="fr-FR" altLang="fr-FR" sz="1800">
              <a:ea typeface="ＭＳ Ｐゴシック" panose="020B0600070205080204" pitchFamily="34" charset="-128"/>
            </a:endParaRPr>
          </a:p>
          <a:p>
            <a:pPr>
              <a:buFontTx/>
              <a:buNone/>
            </a:pPr>
            <a:endParaRPr lang="fr-FR" altLang="fr-FR" sz="1800">
              <a:ea typeface="ＭＳ Ｐゴシック" panose="020B0600070205080204" pitchFamily="34" charset="-128"/>
            </a:endParaRPr>
          </a:p>
          <a:p>
            <a:pPr>
              <a:buFontTx/>
              <a:buNone/>
            </a:pPr>
            <a:endParaRPr lang="fr-FR" altLang="fr-FR" sz="1800">
              <a:ea typeface="ＭＳ Ｐゴシック" panose="020B0600070205080204" pitchFamily="34" charset="-128"/>
            </a:endParaRPr>
          </a:p>
          <a:p>
            <a:pPr>
              <a:buFontTx/>
              <a:buNone/>
            </a:pPr>
            <a:endParaRPr lang="fr-FR" altLang="fr-FR" sz="1800">
              <a:ea typeface="ＭＳ Ｐゴシック" panose="020B0600070205080204" pitchFamily="34" charset="-128"/>
            </a:endParaRPr>
          </a:p>
          <a:p>
            <a:pPr>
              <a:buFontTx/>
              <a:buNone/>
            </a:pPr>
            <a:endParaRPr lang="fr-FR" altLang="fr-FR" sz="1800">
              <a:ea typeface="ＭＳ Ｐゴシック" panose="020B0600070205080204" pitchFamily="34" charset="-128"/>
            </a:endParaRPr>
          </a:p>
          <a:p>
            <a:pPr>
              <a:buFontTx/>
              <a:buNone/>
            </a:pPr>
            <a:endParaRPr lang="fr-FR" altLang="fr-FR" sz="1800">
              <a:ea typeface="ＭＳ Ｐゴシック" panose="020B0600070205080204" pitchFamily="34" charset="-128"/>
            </a:endParaRPr>
          </a:p>
          <a:p>
            <a:pPr>
              <a:buFontTx/>
              <a:buNone/>
            </a:pPr>
            <a:endParaRPr lang="fr-FR" altLang="fr-FR" sz="1800">
              <a:ea typeface="ＭＳ Ｐゴシック" panose="020B0600070205080204" pitchFamily="34" charset="-128"/>
            </a:endParaRPr>
          </a:p>
          <a:p>
            <a:pPr>
              <a:buFontTx/>
              <a:buNone/>
            </a:pPr>
            <a:endParaRPr lang="fr-FR" altLang="fr-FR" sz="1800">
              <a:ea typeface="ＭＳ Ｐゴシック" panose="020B0600070205080204" pitchFamily="34" charset="-128"/>
            </a:endParaRPr>
          </a:p>
          <a:p>
            <a:pPr>
              <a:buFontTx/>
              <a:buNone/>
            </a:pPr>
            <a:endParaRPr lang="fr-FR" altLang="fr-FR" sz="1800">
              <a:ea typeface="ＭＳ Ｐゴシック" panose="020B0600070205080204" pitchFamily="34" charset="-128"/>
            </a:endParaRPr>
          </a:p>
          <a:p>
            <a:pPr>
              <a:buFontTx/>
              <a:buNone/>
            </a:pPr>
            <a:endParaRPr lang="fr-FR" altLang="fr-FR" sz="1800">
              <a:ea typeface="ＭＳ Ｐゴシック" panose="020B0600070205080204" pitchFamily="34" charset="-128"/>
            </a:endParaRPr>
          </a:p>
        </p:txBody>
      </p:sp>
      <p:sp>
        <p:nvSpPr>
          <p:cNvPr id="230403" name="Espace réservé du contenu 2">
            <a:extLst>
              <a:ext uri="{FF2B5EF4-FFF2-40B4-BE49-F238E27FC236}">
                <a16:creationId xmlns:a16="http://schemas.microsoft.com/office/drawing/2014/main" id="{93423A28-687D-D045-B4CC-D1B87275EFB7}"/>
              </a:ext>
            </a:extLst>
          </p:cNvPr>
          <p:cNvSpPr txBox="1">
            <a:spLocks/>
          </p:cNvSpPr>
          <p:nvPr/>
        </p:nvSpPr>
        <p:spPr bwMode="auto">
          <a:xfrm>
            <a:off x="6553200" y="1143000"/>
            <a:ext cx="3733800" cy="510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FontTx/>
              <a:buNone/>
            </a:pPr>
            <a:r>
              <a:rPr lang="fr-FR" altLang="fr-FR" sz="1800"/>
              <a:t>Société RJ Sécurité :</a:t>
            </a:r>
          </a:p>
          <a:p>
            <a:pPr>
              <a:buFontTx/>
              <a:buNone/>
            </a:pPr>
            <a:endParaRPr lang="fr-FR" altLang="fr-FR" sz="1800"/>
          </a:p>
          <a:p>
            <a:pPr>
              <a:spcBef>
                <a:spcPct val="0"/>
              </a:spcBef>
              <a:spcAft>
                <a:spcPts val="1200"/>
              </a:spcAft>
              <a:buNone/>
            </a:pPr>
            <a:r>
              <a:rPr lang="fr-FR" altLang="fr-FR" sz="1800"/>
              <a:t>STRUCTURE D</a:t>
            </a:r>
            <a:r>
              <a:rPr lang="ja-JP" altLang="fr-FR" sz="1800"/>
              <a:t>’</a:t>
            </a:r>
            <a:r>
              <a:rPr lang="fr-FR" altLang="ja-JP" sz="1800"/>
              <a:t>ORGANISATION: Bureaucratique</a:t>
            </a:r>
          </a:p>
          <a:p>
            <a:pPr eaLnBrk="1" hangingPunct="1">
              <a:spcBef>
                <a:spcPct val="0"/>
              </a:spcBef>
              <a:buFontTx/>
              <a:buNone/>
            </a:pPr>
            <a:endParaRPr lang="fr-FR" altLang="fr-FR" sz="1800"/>
          </a:p>
          <a:p>
            <a:pPr eaLnBrk="1" hangingPunct="1">
              <a:spcBef>
                <a:spcPct val="0"/>
              </a:spcBef>
              <a:buFontTx/>
              <a:buNone/>
            </a:pPr>
            <a:r>
              <a:rPr lang="fr-FR" altLang="fr-FR" sz="1800"/>
              <a:t>C.A./an : 70M€</a:t>
            </a:r>
          </a:p>
          <a:p>
            <a:pPr eaLnBrk="1" hangingPunct="1">
              <a:spcBef>
                <a:spcPct val="0"/>
              </a:spcBef>
              <a:buFontTx/>
              <a:buNone/>
            </a:pPr>
            <a:r>
              <a:rPr lang="fr-FR" altLang="fr-FR" sz="1800"/>
              <a:t>Res. Net/AI: 1ME</a:t>
            </a:r>
          </a:p>
          <a:p>
            <a:pPr eaLnBrk="1" hangingPunct="1">
              <a:spcBef>
                <a:spcPct val="0"/>
              </a:spcBef>
              <a:buFontTx/>
              <a:buNone/>
            </a:pPr>
            <a:r>
              <a:rPr lang="fr-FR" altLang="fr-FR" sz="1800"/>
              <a:t> </a:t>
            </a:r>
          </a:p>
          <a:p>
            <a:pPr eaLnBrk="1" hangingPunct="1">
              <a:spcBef>
                <a:spcPct val="0"/>
              </a:spcBef>
              <a:buFontTx/>
              <a:buNone/>
            </a:pPr>
            <a:r>
              <a:rPr lang="fr-FR" altLang="fr-FR" sz="1800"/>
              <a:t>EFFETIFS : 551 </a:t>
            </a:r>
          </a:p>
          <a:p>
            <a:pPr>
              <a:spcBef>
                <a:spcPct val="0"/>
              </a:spcBef>
              <a:spcAft>
                <a:spcPts val="1200"/>
              </a:spcAft>
              <a:buNone/>
            </a:pPr>
            <a:endParaRPr lang="fr-FR" altLang="fr-FR" sz="1800"/>
          </a:p>
          <a:p>
            <a:pPr eaLnBrk="1" hangingPunct="1">
              <a:spcBef>
                <a:spcPct val="0"/>
              </a:spcBef>
              <a:buFontTx/>
              <a:buNone/>
            </a:pPr>
            <a:r>
              <a:rPr lang="fr-FR" altLang="fr-FR" sz="1800"/>
              <a:t>CLIMAT SOCIAL: vert</a:t>
            </a:r>
          </a:p>
          <a:p>
            <a:pPr>
              <a:spcBef>
                <a:spcPct val="0"/>
              </a:spcBef>
              <a:spcAft>
                <a:spcPts val="1800"/>
              </a:spcAft>
              <a:buNone/>
            </a:pPr>
            <a:endParaRPr lang="fr-FR" altLang="fr-FR" sz="1800"/>
          </a:p>
          <a:p>
            <a:pPr eaLnBrk="1" hangingPunct="1">
              <a:spcBef>
                <a:spcPct val="0"/>
              </a:spcBef>
              <a:buFontTx/>
              <a:buNone/>
            </a:pPr>
            <a:r>
              <a:rPr lang="fr-FR" altLang="fr-FR" sz="1800"/>
              <a:t>PYRAMIDES DES ÂGES:</a:t>
            </a:r>
          </a:p>
          <a:p>
            <a:pPr eaLnBrk="1" hangingPunct="1">
              <a:spcBef>
                <a:spcPct val="0"/>
              </a:spcBef>
              <a:buFontTx/>
              <a:buNone/>
            </a:pPr>
            <a:r>
              <a:rPr lang="fr-FR" altLang="fr-FR" sz="1800"/>
              <a:t>Poire écrasée</a:t>
            </a:r>
          </a:p>
          <a:p>
            <a:pPr>
              <a:buFontTx/>
              <a:buNone/>
            </a:pPr>
            <a:endParaRPr lang="fr-FR" altLang="fr-FR" sz="1800"/>
          </a:p>
          <a:p>
            <a:pPr>
              <a:buFontTx/>
              <a:buNone/>
            </a:pPr>
            <a:endParaRPr lang="fr-FR" altLang="fr-FR" sz="1800"/>
          </a:p>
          <a:p>
            <a:pPr>
              <a:buFontTx/>
              <a:buNone/>
            </a:pPr>
            <a:endParaRPr lang="fr-FR" altLang="fr-FR" sz="1800"/>
          </a:p>
        </p:txBody>
      </p:sp>
      <p:sp>
        <p:nvSpPr>
          <p:cNvPr id="2" name="Espace réservé de la date 1">
            <a:extLst>
              <a:ext uri="{FF2B5EF4-FFF2-40B4-BE49-F238E27FC236}">
                <a16:creationId xmlns:a16="http://schemas.microsoft.com/office/drawing/2014/main" id="{F521EDDB-862C-574B-BFF6-D310FC267F71}"/>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2C1DC9C1-25AE-474D-8EA2-B62FE7D432C2}"/>
              </a:ext>
            </a:extLst>
          </p:cNvPr>
          <p:cNvSpPr>
            <a:spLocks noGrp="1"/>
          </p:cNvSpPr>
          <p:nvPr>
            <p:ph type="sldNum" sz="quarter" idx="12"/>
          </p:nvPr>
        </p:nvSpPr>
        <p:spPr/>
        <p:txBody>
          <a:bodyPr/>
          <a:lstStyle/>
          <a:p>
            <a:fld id="{6D1A6996-9A38-354D-9398-FBE9F4077E8B}" type="slidenum">
              <a:rPr lang="fr-FR" smtClean="0"/>
              <a:t>232</a:t>
            </a:fld>
            <a:endParaRPr lang="fr-FR"/>
          </a:p>
        </p:txBody>
      </p:sp>
    </p:spTree>
    <p:extLst>
      <p:ext uri="{BB962C8B-B14F-4D97-AF65-F5344CB8AC3E}">
        <p14:creationId xmlns:p14="http://schemas.microsoft.com/office/powerpoint/2010/main" val="418553159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Titre 1">
            <a:extLst>
              <a:ext uri="{FF2B5EF4-FFF2-40B4-BE49-F238E27FC236}">
                <a16:creationId xmlns:a16="http://schemas.microsoft.com/office/drawing/2014/main" id="{528FD423-4528-4C45-B466-FAB98F84B44A}"/>
              </a:ext>
            </a:extLst>
          </p:cNvPr>
          <p:cNvSpPr>
            <a:spLocks noGrp="1" noChangeArrowheads="1"/>
          </p:cNvSpPr>
          <p:nvPr>
            <p:ph type="title" idx="4294967295"/>
          </p:nvPr>
        </p:nvSpPr>
        <p:spPr>
          <a:xfrm>
            <a:off x="1981200" y="260351"/>
            <a:ext cx="8229600" cy="792163"/>
          </a:xfrm>
        </p:spPr>
        <p:txBody>
          <a:bodyPr>
            <a:normAutofit fontScale="90000"/>
          </a:bodyPr>
          <a:lstStyle/>
          <a:p>
            <a:r>
              <a:rPr lang="fr-FR" altLang="fr-FR" sz="3200" b="1" dirty="0">
                <a:ea typeface="ＭＳ Ｐゴシック" panose="020B0600070205080204" pitchFamily="34" charset="-128"/>
              </a:rPr>
              <a:t>En conclusion : le positionnement de la fonction RH</a:t>
            </a:r>
          </a:p>
        </p:txBody>
      </p:sp>
      <p:sp>
        <p:nvSpPr>
          <p:cNvPr id="231426" name="Espace réservé du contenu 2">
            <a:extLst>
              <a:ext uri="{FF2B5EF4-FFF2-40B4-BE49-F238E27FC236}">
                <a16:creationId xmlns:a16="http://schemas.microsoft.com/office/drawing/2014/main" id="{9307F05E-5761-5241-A010-B702F05FE327}"/>
              </a:ext>
            </a:extLst>
          </p:cNvPr>
          <p:cNvSpPr>
            <a:spLocks noGrp="1" noChangeArrowheads="1"/>
          </p:cNvSpPr>
          <p:nvPr>
            <p:ph idx="4294967295"/>
          </p:nvPr>
        </p:nvSpPr>
        <p:spPr>
          <a:xfrm>
            <a:off x="609600" y="1511935"/>
            <a:ext cx="10972800" cy="5149850"/>
          </a:xfrm>
        </p:spPr>
        <p:txBody>
          <a:bodyPr/>
          <a:lstStyle/>
          <a:p>
            <a:pPr>
              <a:buFontTx/>
              <a:buNone/>
            </a:pPr>
            <a:r>
              <a:rPr lang="fr-FR" altLang="fr-FR" dirty="0">
                <a:ea typeface="ＭＳ Ｐゴシック" panose="020B0600070205080204" pitchFamily="34" charset="-128"/>
              </a:rPr>
              <a:t>Intervenir sur le terrain de la stratégie emmène la fonction RH loin de ses </a:t>
            </a:r>
          </a:p>
          <a:p>
            <a:pPr>
              <a:buFontTx/>
              <a:buNone/>
            </a:pPr>
            <a:r>
              <a:rPr lang="fr-FR" altLang="fr-FR" dirty="0">
                <a:ea typeface="ＭＳ Ｐゴシック" panose="020B0600070205080204" pitchFamily="34" charset="-128"/>
              </a:rPr>
              <a:t>terrains d</a:t>
            </a:r>
            <a:r>
              <a:rPr lang="ja-JP" altLang="fr-FR">
                <a:ea typeface="ＭＳ Ｐゴシック" panose="020B0600070205080204" pitchFamily="34" charset="-128"/>
              </a:rPr>
              <a:t>’</a:t>
            </a:r>
            <a:r>
              <a:rPr lang="fr-FR" altLang="ja-JP" dirty="0">
                <a:ea typeface="ＭＳ Ｐゴシック" panose="020B0600070205080204" pitchFamily="34" charset="-128"/>
              </a:rPr>
              <a:t>intervention </a:t>
            </a:r>
            <a:r>
              <a:rPr lang="fr-FR" altLang="fr-FR" dirty="0">
                <a:ea typeface="ＭＳ Ｐゴシック" panose="020B0600070205080204" pitchFamily="34" charset="-128"/>
              </a:rPr>
              <a:t>traditionnels : </a:t>
            </a:r>
          </a:p>
          <a:p>
            <a:pPr>
              <a:buFontTx/>
              <a:buNone/>
            </a:pPr>
            <a:endParaRPr lang="fr-FR" altLang="fr-FR" dirty="0">
              <a:ea typeface="ＭＳ Ｐゴシック" panose="020B0600070205080204" pitchFamily="34" charset="-128"/>
            </a:endParaRPr>
          </a:p>
          <a:p>
            <a:pPr>
              <a:buFontTx/>
              <a:buNone/>
            </a:pPr>
            <a:r>
              <a:rPr lang="fr-FR" altLang="fr-FR" b="1" i="1" dirty="0">
                <a:ea typeface="ＭＳ Ｐゴシック" panose="020B0600070205080204" pitchFamily="34" charset="-128"/>
              </a:rPr>
              <a:t>ce n’</a:t>
            </a:r>
            <a:r>
              <a:rPr lang="fr-FR" altLang="ja-JP" b="1" i="1" dirty="0">
                <a:ea typeface="ＭＳ Ｐゴシック" panose="020B0600070205080204" pitchFamily="34" charset="-128"/>
              </a:rPr>
              <a:t>est plus l’expertise technique du RH qui </a:t>
            </a:r>
            <a:r>
              <a:rPr lang="fr-FR" altLang="fr-FR" b="1" i="1" dirty="0">
                <a:ea typeface="ＭＳ Ｐゴシック" panose="020B0600070205080204" pitchFamily="34" charset="-128"/>
              </a:rPr>
              <a:t>fait la différence, mais sa </a:t>
            </a:r>
          </a:p>
          <a:p>
            <a:pPr>
              <a:buFontTx/>
              <a:buNone/>
            </a:pPr>
            <a:r>
              <a:rPr lang="fr-FR" altLang="fr-FR" b="1" i="1" dirty="0">
                <a:ea typeface="ＭＳ Ｐゴシック" panose="020B0600070205080204" pitchFamily="34" charset="-128"/>
              </a:rPr>
              <a:t>capacité à </a:t>
            </a:r>
            <a:r>
              <a:rPr lang="fr-FR" altLang="ja-JP" b="1" i="1" dirty="0">
                <a:ea typeface="ＭＳ Ｐゴシック" panose="020B0600070205080204" pitchFamily="34" charset="-128"/>
              </a:rPr>
              <a:t>l’instrumentaliser au service de la stratégie de l’entreprise.</a:t>
            </a:r>
            <a:endParaRPr lang="fr-FR" altLang="fr-FR" b="1" i="1"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12508C9D-06EF-6F47-86BF-46E691875932}"/>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D6118C45-C178-D54E-B62A-1FF5F8F4E492}"/>
              </a:ext>
            </a:extLst>
          </p:cNvPr>
          <p:cNvSpPr>
            <a:spLocks noGrp="1"/>
          </p:cNvSpPr>
          <p:nvPr>
            <p:ph type="sldNum" sz="quarter" idx="12"/>
          </p:nvPr>
        </p:nvSpPr>
        <p:spPr/>
        <p:txBody>
          <a:bodyPr/>
          <a:lstStyle/>
          <a:p>
            <a:fld id="{6D1A6996-9A38-354D-9398-FBE9F4077E8B}" type="slidenum">
              <a:rPr lang="fr-FR" smtClean="0"/>
              <a:t>233</a:t>
            </a:fld>
            <a:endParaRPr lang="fr-FR"/>
          </a:p>
        </p:txBody>
      </p:sp>
    </p:spTree>
    <p:extLst>
      <p:ext uri="{BB962C8B-B14F-4D97-AF65-F5344CB8AC3E}">
        <p14:creationId xmlns:p14="http://schemas.microsoft.com/office/powerpoint/2010/main" val="3765197922"/>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itre 1">
            <a:extLst>
              <a:ext uri="{FF2B5EF4-FFF2-40B4-BE49-F238E27FC236}">
                <a16:creationId xmlns:a16="http://schemas.microsoft.com/office/drawing/2014/main" id="{1F89C9DC-9E4D-DC49-BA8B-5A9941CC5E3A}"/>
              </a:ext>
            </a:extLst>
          </p:cNvPr>
          <p:cNvSpPr>
            <a:spLocks noGrp="1" noChangeArrowheads="1"/>
          </p:cNvSpPr>
          <p:nvPr>
            <p:ph type="title" idx="4294967295"/>
          </p:nvPr>
        </p:nvSpPr>
        <p:spPr>
          <a:xfrm>
            <a:off x="1981200" y="260351"/>
            <a:ext cx="8229600" cy="792163"/>
          </a:xfrm>
        </p:spPr>
        <p:txBody>
          <a:bodyPr/>
          <a:lstStyle/>
          <a:p>
            <a:r>
              <a:rPr lang="fr-FR" altLang="fr-FR" sz="3600" b="1" dirty="0">
                <a:ea typeface="ＭＳ Ｐゴシック" panose="020B0600070205080204" pitchFamily="34" charset="-128"/>
              </a:rPr>
              <a:t>Et la crise dans tout ça?</a:t>
            </a:r>
          </a:p>
        </p:txBody>
      </p:sp>
      <p:pic>
        <p:nvPicPr>
          <p:cNvPr id="232450" name="Picture 6">
            <a:extLst>
              <a:ext uri="{FF2B5EF4-FFF2-40B4-BE49-F238E27FC236}">
                <a16:creationId xmlns:a16="http://schemas.microsoft.com/office/drawing/2014/main" id="{2A5903AA-0D3C-BA44-B90F-30C5ADD38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8438" y="1844675"/>
            <a:ext cx="461645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e la date 1">
            <a:extLst>
              <a:ext uri="{FF2B5EF4-FFF2-40B4-BE49-F238E27FC236}">
                <a16:creationId xmlns:a16="http://schemas.microsoft.com/office/drawing/2014/main" id="{0844E1DC-28BE-5C48-8A5D-C2FB2A044E55}"/>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38FEFF86-4768-3C46-BDA8-818B5BDFF5CA}"/>
              </a:ext>
            </a:extLst>
          </p:cNvPr>
          <p:cNvSpPr>
            <a:spLocks noGrp="1"/>
          </p:cNvSpPr>
          <p:nvPr>
            <p:ph type="sldNum" sz="quarter" idx="12"/>
          </p:nvPr>
        </p:nvSpPr>
        <p:spPr/>
        <p:txBody>
          <a:bodyPr/>
          <a:lstStyle/>
          <a:p>
            <a:fld id="{6D1A6996-9A38-354D-9398-FBE9F4077E8B}" type="slidenum">
              <a:rPr lang="fr-FR" smtClean="0"/>
              <a:t>234</a:t>
            </a:fld>
            <a:endParaRPr lang="fr-FR"/>
          </a:p>
        </p:txBody>
      </p:sp>
    </p:spTree>
    <p:extLst>
      <p:ext uri="{BB962C8B-B14F-4D97-AF65-F5344CB8AC3E}">
        <p14:creationId xmlns:p14="http://schemas.microsoft.com/office/powerpoint/2010/main" val="33773128"/>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Titre 1">
            <a:extLst>
              <a:ext uri="{FF2B5EF4-FFF2-40B4-BE49-F238E27FC236}">
                <a16:creationId xmlns:a16="http://schemas.microsoft.com/office/drawing/2014/main" id="{E91D05A6-C1DF-4D4A-8EC3-1F085B73D914}"/>
              </a:ext>
            </a:extLst>
          </p:cNvPr>
          <p:cNvSpPr>
            <a:spLocks noGrp="1" noChangeArrowheads="1"/>
          </p:cNvSpPr>
          <p:nvPr>
            <p:ph type="ctrTitle" idx="4294967295"/>
          </p:nvPr>
        </p:nvSpPr>
        <p:spPr>
          <a:xfrm>
            <a:off x="670560" y="2997200"/>
            <a:ext cx="10683240" cy="1752600"/>
          </a:xfrm>
        </p:spPr>
        <p:txBody>
          <a:bodyPr anchor="b"/>
          <a:lstStyle/>
          <a:p>
            <a:pPr algn="ctr" eaLnBrk="1" hangingPunct="1"/>
            <a:r>
              <a:rPr lang="fr-FR" altLang="fr-FR" sz="5500" dirty="0">
                <a:ea typeface="ＭＳ Ｐゴシック" panose="020B0600070205080204" pitchFamily="34" charset="-128"/>
              </a:rPr>
              <a:t>Les Ressources Humaines en période de Crise</a:t>
            </a:r>
          </a:p>
        </p:txBody>
      </p:sp>
      <p:sp>
        <p:nvSpPr>
          <p:cNvPr id="2" name="Espace réservé de la date 1">
            <a:extLst>
              <a:ext uri="{FF2B5EF4-FFF2-40B4-BE49-F238E27FC236}">
                <a16:creationId xmlns:a16="http://schemas.microsoft.com/office/drawing/2014/main" id="{5C40230D-6089-384D-A909-2035029465AC}"/>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9B88EF08-3B74-774A-BFF3-BF14CB8D6C7B}"/>
              </a:ext>
            </a:extLst>
          </p:cNvPr>
          <p:cNvSpPr>
            <a:spLocks noGrp="1"/>
          </p:cNvSpPr>
          <p:nvPr>
            <p:ph type="sldNum" sz="quarter" idx="12"/>
          </p:nvPr>
        </p:nvSpPr>
        <p:spPr/>
        <p:txBody>
          <a:bodyPr/>
          <a:lstStyle/>
          <a:p>
            <a:fld id="{6D1A6996-9A38-354D-9398-FBE9F4077E8B}" type="slidenum">
              <a:rPr lang="fr-FR" smtClean="0"/>
              <a:t>235</a:t>
            </a:fld>
            <a:endParaRPr lang="fr-FR"/>
          </a:p>
        </p:txBody>
      </p:sp>
    </p:spTree>
    <p:extLst>
      <p:ext uri="{BB962C8B-B14F-4D97-AF65-F5344CB8AC3E}">
        <p14:creationId xmlns:p14="http://schemas.microsoft.com/office/powerpoint/2010/main" val="148324575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itre 1">
            <a:extLst>
              <a:ext uri="{FF2B5EF4-FFF2-40B4-BE49-F238E27FC236}">
                <a16:creationId xmlns:a16="http://schemas.microsoft.com/office/drawing/2014/main" id="{AD892A55-5EE4-8F4F-86CB-F4F0D720B12E}"/>
              </a:ext>
            </a:extLst>
          </p:cNvPr>
          <p:cNvSpPr>
            <a:spLocks noGrp="1" noChangeArrowheads="1"/>
          </p:cNvSpPr>
          <p:nvPr>
            <p:ph type="title" idx="4294967295"/>
          </p:nvPr>
        </p:nvSpPr>
        <p:spPr>
          <a:xfrm>
            <a:off x="1703388" y="-458788"/>
            <a:ext cx="8229600" cy="1143001"/>
          </a:xfrm>
        </p:spPr>
        <p:txBody>
          <a:bodyPr anchor="b"/>
          <a:lstStyle/>
          <a:p>
            <a:pPr eaLnBrk="1" hangingPunct="1"/>
            <a:r>
              <a:rPr lang="fr-FR" altLang="fr-FR">
                <a:latin typeface="Browallia New" panose="020B0604020202020204" pitchFamily="34" charset="-34"/>
                <a:ea typeface="ＭＳ Ｐゴシック" panose="020B0600070205080204" pitchFamily="34" charset="-128"/>
              </a:rPr>
              <a:t>SOMMAIRE</a:t>
            </a:r>
          </a:p>
        </p:txBody>
      </p:sp>
      <p:sp>
        <p:nvSpPr>
          <p:cNvPr id="234498" name="Espace réservé du contenu 2">
            <a:extLst>
              <a:ext uri="{FF2B5EF4-FFF2-40B4-BE49-F238E27FC236}">
                <a16:creationId xmlns:a16="http://schemas.microsoft.com/office/drawing/2014/main" id="{EC138B6B-D070-D14F-8EDF-18AB8AE87509}"/>
              </a:ext>
            </a:extLst>
          </p:cNvPr>
          <p:cNvSpPr>
            <a:spLocks noGrp="1" noChangeArrowheads="1"/>
          </p:cNvSpPr>
          <p:nvPr>
            <p:ph sz="quarter" idx="4294967295"/>
          </p:nvPr>
        </p:nvSpPr>
        <p:spPr>
          <a:xfrm>
            <a:off x="685800" y="1524000"/>
            <a:ext cx="10363200" cy="4572000"/>
          </a:xfrm>
        </p:spPr>
        <p:txBody>
          <a:bodyPr>
            <a:normAutofit/>
          </a:bodyPr>
          <a:lstStyle/>
          <a:p>
            <a:pPr marL="273050" indent="-273050">
              <a:buNone/>
            </a:pPr>
            <a:r>
              <a:rPr lang="fr-FR" altLang="fr-FR" sz="3200" dirty="0">
                <a:latin typeface="Browallia New" panose="020B0604020202020204" pitchFamily="34" charset="-34"/>
                <a:ea typeface="ＭＳ Ｐゴシック" panose="020B0600070205080204" pitchFamily="34" charset="-128"/>
              </a:rPr>
              <a:t>Y'</a:t>
            </a:r>
            <a:r>
              <a:rPr lang="fr-FR" altLang="ja-JP" sz="3200" dirty="0" err="1">
                <a:latin typeface="Browallia New" panose="020B0604020202020204" pitchFamily="34" charset="-34"/>
                <a:ea typeface="ＭＳ Ｐゴシック" panose="020B0600070205080204" pitchFamily="34" charset="-128"/>
              </a:rPr>
              <a:t>a-t-il</a:t>
            </a:r>
            <a:r>
              <a:rPr lang="fr-FR" altLang="ja-JP" sz="3200" dirty="0">
                <a:latin typeface="Browallia New" panose="020B0604020202020204" pitchFamily="34" charset="-34"/>
                <a:ea typeface="ＭＳ Ｐゴシック" panose="020B0600070205080204" pitchFamily="34" charset="-128"/>
              </a:rPr>
              <a:t> un rôle du RH durant la crise? </a:t>
            </a:r>
          </a:p>
          <a:p>
            <a:pPr marL="273050" indent="-273050">
              <a:buNone/>
            </a:pPr>
            <a:r>
              <a:rPr lang="fr-FR" altLang="fr-FR" sz="3200" dirty="0">
                <a:latin typeface="Browallia New" panose="020B0604020202020204" pitchFamily="34" charset="-34"/>
                <a:ea typeface="ＭＳ Ｐゴシック" panose="020B0600070205080204" pitchFamily="34" charset="-128"/>
              </a:rPr>
              <a:t>Favoriser la communication interne</a:t>
            </a:r>
          </a:p>
          <a:p>
            <a:pPr marL="273050" indent="-273050">
              <a:buNone/>
            </a:pPr>
            <a:r>
              <a:rPr lang="fr-FR" altLang="fr-FR" sz="3200" dirty="0">
                <a:latin typeface="Browallia New" panose="020B0604020202020204" pitchFamily="34" charset="-34"/>
                <a:ea typeface="ＭＳ Ｐゴシック" panose="020B0600070205080204" pitchFamily="34" charset="-128"/>
              </a:rPr>
              <a:t>Accentuer les mesures liées à la GPEC</a:t>
            </a:r>
          </a:p>
          <a:p>
            <a:pPr marL="273050" indent="-273050">
              <a:buNone/>
            </a:pPr>
            <a:r>
              <a:rPr lang="fr-FR" altLang="fr-FR" sz="3200" dirty="0">
                <a:latin typeface="Browallia New" panose="020B0604020202020204" pitchFamily="34" charset="-34"/>
                <a:ea typeface="ＭＳ Ｐゴシック" panose="020B0600070205080204" pitchFamily="34" charset="-128"/>
              </a:rPr>
              <a:t>Fidéliser les talents </a:t>
            </a:r>
          </a:p>
          <a:p>
            <a:pPr marL="273050" indent="-273050">
              <a:buNone/>
            </a:pPr>
            <a:r>
              <a:rPr lang="fr-FR" altLang="fr-FR" sz="3200" dirty="0">
                <a:latin typeface="Browallia New" panose="020B0604020202020204" pitchFamily="34" charset="-34"/>
                <a:ea typeface="ＭＳ Ｐゴシック" panose="020B0600070205080204" pitchFamily="34" charset="-128"/>
              </a:rPr>
              <a:t>Faire prendre du recul aux managers</a:t>
            </a:r>
          </a:p>
          <a:p>
            <a:pPr marL="273050" indent="-273050">
              <a:buNone/>
            </a:pPr>
            <a:r>
              <a:rPr lang="fr-FR" altLang="fr-FR" sz="3200" dirty="0">
                <a:latin typeface="Browallia New" panose="020B0604020202020204" pitchFamily="34" charset="-34"/>
                <a:ea typeface="ＭＳ Ｐゴシック" panose="020B0600070205080204" pitchFamily="34" charset="-128"/>
              </a:rPr>
              <a:t>Les RH peuvent faire part d'</a:t>
            </a:r>
            <a:r>
              <a:rPr lang="fr-FR" altLang="ja-JP" sz="3200" dirty="0">
                <a:latin typeface="Browallia New" panose="020B0604020202020204" pitchFamily="34" charset="-34"/>
                <a:ea typeface="ＭＳ Ｐゴシック" panose="020B0600070205080204" pitchFamily="34" charset="-128"/>
              </a:rPr>
              <a:t>une plus grande « créativité » </a:t>
            </a:r>
            <a:r>
              <a:rPr lang="fr-FR" altLang="fr-FR" sz="3200" dirty="0">
                <a:latin typeface="Browallia New" panose="020B0604020202020204" pitchFamily="34" charset="-34"/>
                <a:ea typeface="ＭＳ Ｐゴシック" panose="020B0600070205080204" pitchFamily="34" charset="-128"/>
              </a:rPr>
              <a:t>… tout en optimisant </a:t>
            </a:r>
          </a:p>
          <a:p>
            <a:pPr marL="273050" indent="-273050">
              <a:buNone/>
            </a:pPr>
            <a:r>
              <a:rPr lang="fr-FR" altLang="fr-FR" sz="3200" dirty="0">
                <a:latin typeface="Browallia New" panose="020B0604020202020204" pitchFamily="34" charset="-34"/>
                <a:ea typeface="ＭＳ Ｐゴシック" panose="020B0600070205080204" pitchFamily="34" charset="-128"/>
              </a:rPr>
              <a:t>certaines dépenses</a:t>
            </a:r>
            <a:br>
              <a:rPr lang="fr-FR" altLang="fr-FR" sz="3200" dirty="0">
                <a:ea typeface="ＭＳ Ｐゴシック" panose="020B0600070205080204" pitchFamily="34" charset="-128"/>
              </a:rPr>
            </a:br>
            <a:endParaRPr lang="fr-FR" altLang="fr-FR" sz="3200"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0D3DED0A-4750-1442-B165-74AF007C41D7}"/>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1F065EAB-4F1A-394F-B363-8F8996D958B0}"/>
              </a:ext>
            </a:extLst>
          </p:cNvPr>
          <p:cNvSpPr>
            <a:spLocks noGrp="1"/>
          </p:cNvSpPr>
          <p:nvPr>
            <p:ph type="sldNum" sz="quarter" idx="12"/>
          </p:nvPr>
        </p:nvSpPr>
        <p:spPr/>
        <p:txBody>
          <a:bodyPr/>
          <a:lstStyle/>
          <a:p>
            <a:fld id="{6D1A6996-9A38-354D-9398-FBE9F4077E8B}" type="slidenum">
              <a:rPr lang="fr-FR" smtClean="0"/>
              <a:t>236</a:t>
            </a:fld>
            <a:endParaRPr lang="fr-FR"/>
          </a:p>
        </p:txBody>
      </p:sp>
    </p:spTree>
    <p:extLst>
      <p:ext uri="{BB962C8B-B14F-4D97-AF65-F5344CB8AC3E}">
        <p14:creationId xmlns:p14="http://schemas.microsoft.com/office/powerpoint/2010/main" val="69331509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Titre 1">
            <a:extLst>
              <a:ext uri="{FF2B5EF4-FFF2-40B4-BE49-F238E27FC236}">
                <a16:creationId xmlns:a16="http://schemas.microsoft.com/office/drawing/2014/main" id="{F8BD1254-481C-EF45-BC5E-308E28FCF359}"/>
              </a:ext>
            </a:extLst>
          </p:cNvPr>
          <p:cNvSpPr>
            <a:spLocks noGrp="1" noChangeArrowheads="1"/>
          </p:cNvSpPr>
          <p:nvPr>
            <p:ph type="title" idx="4294967295"/>
          </p:nvPr>
        </p:nvSpPr>
        <p:spPr>
          <a:xfrm>
            <a:off x="838200" y="-70644"/>
            <a:ext cx="10515600" cy="1325563"/>
          </a:xfrm>
        </p:spPr>
        <p:txBody>
          <a:bodyPr anchor="b"/>
          <a:lstStyle/>
          <a:p>
            <a:pPr eaLnBrk="1" hangingPunct="1"/>
            <a:r>
              <a:rPr lang="fr-FR" altLang="fr-FR" dirty="0">
                <a:latin typeface="Browallia New" panose="020B0604020202020204" pitchFamily="34" charset="-34"/>
                <a:ea typeface="ＭＳ Ｐゴシック" panose="020B0600070205080204" pitchFamily="34" charset="-128"/>
              </a:rPr>
              <a:t>Y'</a:t>
            </a:r>
            <a:r>
              <a:rPr lang="fr-FR" altLang="ja-JP" dirty="0" err="1">
                <a:latin typeface="Browallia New" panose="020B0604020202020204" pitchFamily="34" charset="-34"/>
                <a:ea typeface="ＭＳ Ｐゴシック" panose="020B0600070205080204" pitchFamily="34" charset="-128"/>
              </a:rPr>
              <a:t>a-t-il</a:t>
            </a:r>
            <a:r>
              <a:rPr lang="fr-FR" altLang="ja-JP" dirty="0">
                <a:latin typeface="Browallia New" panose="020B0604020202020204" pitchFamily="34" charset="-34"/>
                <a:ea typeface="ＭＳ Ｐゴシック" panose="020B0600070205080204" pitchFamily="34" charset="-128"/>
              </a:rPr>
              <a:t> un rôle RH durant la crise? </a:t>
            </a:r>
            <a:endParaRPr lang="fr-FR" altLang="fr-FR" dirty="0">
              <a:latin typeface="Browallia New" panose="020B0604020202020204" pitchFamily="34" charset="-34"/>
              <a:ea typeface="ＭＳ Ｐゴシック" panose="020B0600070205080204" pitchFamily="34" charset="-128"/>
            </a:endParaRPr>
          </a:p>
        </p:txBody>
      </p:sp>
      <p:sp>
        <p:nvSpPr>
          <p:cNvPr id="4" name="ZoneTexte 3">
            <a:extLst>
              <a:ext uri="{FF2B5EF4-FFF2-40B4-BE49-F238E27FC236}">
                <a16:creationId xmlns:a16="http://schemas.microsoft.com/office/drawing/2014/main" id="{1FAF8B6E-46B8-6241-B333-625E30D1392F}"/>
              </a:ext>
            </a:extLst>
          </p:cNvPr>
          <p:cNvSpPr txBox="1">
            <a:spLocks noChangeArrowheads="1"/>
          </p:cNvSpPr>
          <p:nvPr/>
        </p:nvSpPr>
        <p:spPr bwMode="auto">
          <a:xfrm>
            <a:off x="1992313" y="1484314"/>
            <a:ext cx="2087562" cy="738187"/>
          </a:xfrm>
          <a:prstGeom prst="rect">
            <a:avLst/>
          </a:prstGeom>
          <a:solidFill>
            <a:srgbClr val="8FB08C"/>
          </a:solidFill>
          <a:ln w="20000">
            <a:solidFill>
              <a:schemeClr val="bg1"/>
            </a:solidFill>
            <a:miter lim="800000"/>
            <a:headEnd/>
            <a:tailEnd/>
          </a:ln>
          <a:effectLst>
            <a:outerShdw blurRad="63500" dist="26940" dir="5400000" rotWithShape="0">
              <a:srgbClr val="000000">
                <a:alpha val="34999"/>
              </a:srgbClr>
            </a:outerShdw>
          </a:effectLst>
        </p:spPr>
        <p:txBody>
          <a:bodyP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fr-FR" altLang="fr-FR" sz="1400" b="0" i="1">
                <a:solidFill>
                  <a:srgbClr val="FFFFFF"/>
                </a:solidFill>
                <a:latin typeface="Joanna MT" pitchFamily="2" charset="0"/>
              </a:rPr>
              <a:t>Crise mondiale (baisse de la bourse, perte de confiance…) </a:t>
            </a:r>
          </a:p>
        </p:txBody>
      </p:sp>
      <p:sp>
        <p:nvSpPr>
          <p:cNvPr id="5" name="ZoneTexte 4">
            <a:extLst>
              <a:ext uri="{FF2B5EF4-FFF2-40B4-BE49-F238E27FC236}">
                <a16:creationId xmlns:a16="http://schemas.microsoft.com/office/drawing/2014/main" id="{6D219EC7-95B7-2645-A7F2-E4D569C29169}"/>
              </a:ext>
            </a:extLst>
          </p:cNvPr>
          <p:cNvSpPr txBox="1">
            <a:spLocks noChangeArrowheads="1"/>
          </p:cNvSpPr>
          <p:nvPr/>
        </p:nvSpPr>
        <p:spPr bwMode="auto">
          <a:xfrm>
            <a:off x="1828801" y="2590800"/>
            <a:ext cx="2466975" cy="954088"/>
          </a:xfrm>
          <a:prstGeom prst="rect">
            <a:avLst/>
          </a:prstGeom>
          <a:solidFill>
            <a:srgbClr val="EAE1C4"/>
          </a:solidFill>
          <a:ln w="9525">
            <a:solidFill>
              <a:schemeClr val="accent2"/>
            </a:solidFill>
            <a:miter lim="800000"/>
            <a:headEnd/>
            <a:tailEnd/>
          </a:ln>
          <a:effectLst>
            <a:outerShdw blurRad="63500" dist="26940" dir="5400000" rotWithShape="0">
              <a:srgbClr val="000000">
                <a:alpha val="34999"/>
              </a:srgbClr>
            </a:outerShdw>
          </a:effectLst>
        </p:spPr>
        <p:txBody>
          <a:bodyP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fr-FR" altLang="fr-FR" sz="1400" b="0" i="1">
                <a:solidFill>
                  <a:srgbClr val="000000"/>
                </a:solidFill>
                <a:latin typeface="Joanna MT" pitchFamily="2" charset="0"/>
              </a:rPr>
              <a:t>Contraintes externes et le manque de visibilité sur le futur vise à réfléchir sur l</a:t>
            </a:r>
            <a:r>
              <a:rPr lang="ja-JP" altLang="fr-FR" sz="1400" b="0" i="1">
                <a:solidFill>
                  <a:srgbClr val="000000"/>
                </a:solidFill>
                <a:latin typeface="Joanna MT" pitchFamily="2" charset="0"/>
              </a:rPr>
              <a:t>’</a:t>
            </a:r>
            <a:r>
              <a:rPr lang="fr-FR" altLang="ja-JP" sz="1400" b="0" i="1">
                <a:solidFill>
                  <a:srgbClr val="000000"/>
                </a:solidFill>
                <a:latin typeface="Joanna MT" pitchFamily="2" charset="0"/>
              </a:rPr>
              <a:t>avenir à court terme </a:t>
            </a:r>
            <a:endParaRPr lang="fr-FR" altLang="fr-FR" sz="1400" b="0" i="1">
              <a:solidFill>
                <a:srgbClr val="000000"/>
              </a:solidFill>
              <a:latin typeface="Joanna MT" pitchFamily="2" charset="0"/>
            </a:endParaRPr>
          </a:p>
        </p:txBody>
      </p:sp>
      <p:sp>
        <p:nvSpPr>
          <p:cNvPr id="6" name="ZoneTexte 5">
            <a:extLst>
              <a:ext uri="{FF2B5EF4-FFF2-40B4-BE49-F238E27FC236}">
                <a16:creationId xmlns:a16="http://schemas.microsoft.com/office/drawing/2014/main" id="{E596B06D-F24C-F94A-9D50-A1D096A84851}"/>
              </a:ext>
            </a:extLst>
          </p:cNvPr>
          <p:cNvSpPr txBox="1">
            <a:spLocks noChangeArrowheads="1"/>
          </p:cNvSpPr>
          <p:nvPr/>
        </p:nvSpPr>
        <p:spPr bwMode="auto">
          <a:xfrm>
            <a:off x="1295400" y="4254501"/>
            <a:ext cx="3608388" cy="954107"/>
          </a:xfrm>
          <a:prstGeom prst="rect">
            <a:avLst/>
          </a:prstGeom>
          <a:solidFill>
            <a:srgbClr val="ECCCC8"/>
          </a:solidFill>
          <a:ln w="9525">
            <a:solidFill>
              <a:schemeClr val="accent1"/>
            </a:solidFill>
            <a:miter lim="800000"/>
            <a:headEnd/>
            <a:tailEnd/>
          </a:ln>
          <a:effectLst>
            <a:outerShdw blurRad="63500" dist="26940" dir="5400000" rotWithShape="0">
              <a:srgbClr val="000000">
                <a:alpha val="34999"/>
              </a:srgbClr>
            </a:outerShdw>
          </a:effectLst>
        </p:spPr>
        <p:txBody>
          <a:bodyPr wrap="squar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fr-FR" altLang="fr-FR" sz="1400" b="0" i="1" dirty="0">
                <a:solidFill>
                  <a:srgbClr val="000000"/>
                </a:solidFill>
                <a:latin typeface="Joanna MT" pitchFamily="2" charset="0"/>
              </a:rPr>
              <a:t>L</a:t>
            </a:r>
            <a:r>
              <a:rPr lang="ja-JP" altLang="fr-FR" sz="1400" b="0" i="1">
                <a:solidFill>
                  <a:srgbClr val="000000"/>
                </a:solidFill>
                <a:latin typeface="Joanna MT" pitchFamily="2" charset="0"/>
              </a:rPr>
              <a:t>’</a:t>
            </a:r>
            <a:r>
              <a:rPr lang="fr-FR" altLang="ja-JP" sz="1400" b="0" i="1" dirty="0">
                <a:solidFill>
                  <a:srgbClr val="000000"/>
                </a:solidFill>
                <a:latin typeface="Joanna MT" pitchFamily="2" charset="0"/>
              </a:rPr>
              <a:t>entreprise doit faire des économies afférentes à la situation de crise  (diminution du carnet de commande, stocks limités, appel d</a:t>
            </a:r>
            <a:r>
              <a:rPr lang="ja-JP" altLang="fr-FR" sz="1400" b="0" i="1">
                <a:solidFill>
                  <a:srgbClr val="000000"/>
                </a:solidFill>
                <a:latin typeface="Joanna MT" pitchFamily="2" charset="0"/>
              </a:rPr>
              <a:t>’</a:t>
            </a:r>
            <a:r>
              <a:rPr lang="fr-FR" altLang="ja-JP" sz="1400" b="0" i="1" dirty="0">
                <a:solidFill>
                  <a:srgbClr val="000000"/>
                </a:solidFill>
                <a:latin typeface="Joanna MT" pitchFamily="2" charset="0"/>
              </a:rPr>
              <a:t>offres, enchères inversées, etc.)</a:t>
            </a:r>
            <a:endParaRPr lang="fr-FR" altLang="fr-FR" sz="1400" b="0" i="1" dirty="0">
              <a:solidFill>
                <a:srgbClr val="000000"/>
              </a:solidFill>
              <a:latin typeface="Joanna MT" pitchFamily="2" charset="0"/>
            </a:endParaRPr>
          </a:p>
        </p:txBody>
      </p:sp>
      <p:sp>
        <p:nvSpPr>
          <p:cNvPr id="7" name="ZoneTexte 6">
            <a:extLst>
              <a:ext uri="{FF2B5EF4-FFF2-40B4-BE49-F238E27FC236}">
                <a16:creationId xmlns:a16="http://schemas.microsoft.com/office/drawing/2014/main" id="{11B86781-CD19-B04B-8F4B-1855236E60BA}"/>
              </a:ext>
            </a:extLst>
          </p:cNvPr>
          <p:cNvSpPr txBox="1">
            <a:spLocks noChangeArrowheads="1"/>
          </p:cNvSpPr>
          <p:nvPr/>
        </p:nvSpPr>
        <p:spPr bwMode="auto">
          <a:xfrm>
            <a:off x="7086601" y="2895601"/>
            <a:ext cx="2486025" cy="307975"/>
          </a:xfrm>
          <a:prstGeom prst="rect">
            <a:avLst/>
          </a:prstGeom>
          <a:solidFill>
            <a:srgbClr val="D5DFDF"/>
          </a:solidFill>
          <a:ln w="9525">
            <a:solidFill>
              <a:srgbClr val="8CADAE"/>
            </a:solidFill>
            <a:miter lim="800000"/>
            <a:headEnd/>
            <a:tailEnd/>
          </a:ln>
          <a:effectLst>
            <a:outerShdw blurRad="63500" dist="26940" dir="5400000" rotWithShape="0">
              <a:srgbClr val="000000">
                <a:alpha val="34999"/>
              </a:srgbClr>
            </a:outerShdw>
          </a:effectLst>
        </p:spPr>
        <p:txBody>
          <a:bodyPr>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defRPr/>
            </a:pPr>
            <a:r>
              <a:rPr lang="fr-FR" sz="1400" b="0" i="1">
                <a:solidFill>
                  <a:srgbClr val="000000"/>
                </a:solidFill>
                <a:latin typeface="Joanna MT" charset="0"/>
              </a:rPr>
              <a:t>Rôle</a:t>
            </a:r>
            <a:r>
              <a:rPr lang="fr-FR" sz="1400" b="0">
                <a:solidFill>
                  <a:srgbClr val="000000"/>
                </a:solidFill>
                <a:latin typeface="Joanna MT" charset="0"/>
              </a:rPr>
              <a:t> des RH (classique)</a:t>
            </a:r>
          </a:p>
        </p:txBody>
      </p:sp>
      <p:sp>
        <p:nvSpPr>
          <p:cNvPr id="14343" name="ZoneTexte 7">
            <a:extLst>
              <a:ext uri="{FF2B5EF4-FFF2-40B4-BE49-F238E27FC236}">
                <a16:creationId xmlns:a16="http://schemas.microsoft.com/office/drawing/2014/main" id="{296AF66B-C06A-204D-9841-816BC9E78781}"/>
              </a:ext>
            </a:extLst>
          </p:cNvPr>
          <p:cNvSpPr txBox="1">
            <a:spLocks noChangeArrowheads="1"/>
          </p:cNvSpPr>
          <p:nvPr/>
        </p:nvSpPr>
        <p:spPr bwMode="auto">
          <a:xfrm>
            <a:off x="6638926" y="4365626"/>
            <a:ext cx="20161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Char char="-"/>
            </a:pPr>
            <a:r>
              <a:rPr lang="fr-FR" altLang="fr-FR" sz="1400" dirty="0">
                <a:latin typeface="Joanna MT" pitchFamily="2" charset="0"/>
              </a:rPr>
              <a:t>Restructuration </a:t>
            </a:r>
          </a:p>
          <a:p>
            <a:pPr eaLnBrk="1" hangingPunct="1">
              <a:spcBef>
                <a:spcPct val="0"/>
              </a:spcBef>
              <a:buFontTx/>
              <a:buChar char="-"/>
            </a:pPr>
            <a:r>
              <a:rPr lang="fr-FR" altLang="fr-FR" sz="1400" dirty="0">
                <a:latin typeface="Joanna MT" pitchFamily="2" charset="0"/>
              </a:rPr>
              <a:t>Licenciement </a:t>
            </a:r>
          </a:p>
          <a:p>
            <a:pPr eaLnBrk="1" hangingPunct="1">
              <a:spcBef>
                <a:spcPct val="0"/>
              </a:spcBef>
              <a:buFontTx/>
              <a:buChar char="-"/>
            </a:pPr>
            <a:r>
              <a:rPr lang="fr-FR" altLang="fr-FR" sz="1400" dirty="0">
                <a:latin typeface="Joanna MT" pitchFamily="2" charset="0"/>
              </a:rPr>
              <a:t>Délocalisation </a:t>
            </a:r>
          </a:p>
          <a:p>
            <a:pPr eaLnBrk="1" hangingPunct="1">
              <a:spcBef>
                <a:spcPct val="0"/>
              </a:spcBef>
              <a:buFontTx/>
              <a:buChar char="-"/>
            </a:pPr>
            <a:r>
              <a:rPr lang="fr-FR" altLang="fr-FR" sz="1400" dirty="0">
                <a:latin typeface="Joanna MT" pitchFamily="2" charset="0"/>
              </a:rPr>
              <a:t>Diminution de la masse salariale</a:t>
            </a:r>
          </a:p>
          <a:p>
            <a:pPr eaLnBrk="1" hangingPunct="1">
              <a:spcBef>
                <a:spcPct val="0"/>
              </a:spcBef>
              <a:buFontTx/>
              <a:buChar char="-"/>
            </a:pPr>
            <a:r>
              <a:rPr lang="fr-FR" altLang="fr-FR" sz="1400" dirty="0">
                <a:latin typeface="Joanna MT" pitchFamily="2" charset="0"/>
              </a:rPr>
              <a:t>Gel des recrutements </a:t>
            </a:r>
          </a:p>
        </p:txBody>
      </p:sp>
      <p:sp>
        <p:nvSpPr>
          <p:cNvPr id="9" name="Accolade fermante 8">
            <a:extLst>
              <a:ext uri="{FF2B5EF4-FFF2-40B4-BE49-F238E27FC236}">
                <a16:creationId xmlns:a16="http://schemas.microsoft.com/office/drawing/2014/main" id="{268DE7A0-56AE-8F4C-9000-B0D2255CB520}"/>
              </a:ext>
            </a:extLst>
          </p:cNvPr>
          <p:cNvSpPr/>
          <p:nvPr/>
        </p:nvSpPr>
        <p:spPr>
          <a:xfrm>
            <a:off x="8583614" y="4221163"/>
            <a:ext cx="504825" cy="1439862"/>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a:ea typeface="ＭＳ Ｐゴシック" charset="0"/>
            </a:endParaRPr>
          </a:p>
        </p:txBody>
      </p:sp>
      <p:sp>
        <p:nvSpPr>
          <p:cNvPr id="14345" name="ZoneTexte 9">
            <a:extLst>
              <a:ext uri="{FF2B5EF4-FFF2-40B4-BE49-F238E27FC236}">
                <a16:creationId xmlns:a16="http://schemas.microsoft.com/office/drawing/2014/main" id="{8DE2A2BA-13EF-E84C-9F13-7DBD40F353B7}"/>
              </a:ext>
            </a:extLst>
          </p:cNvPr>
          <p:cNvSpPr txBox="1">
            <a:spLocks noChangeArrowheads="1"/>
          </p:cNvSpPr>
          <p:nvPr/>
        </p:nvSpPr>
        <p:spPr bwMode="auto">
          <a:xfrm>
            <a:off x="9231314" y="4437064"/>
            <a:ext cx="15128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400">
                <a:latin typeface="Georgia" panose="02040502050405020303" pitchFamily="18" charset="0"/>
              </a:rPr>
              <a:t>Voici le rôle « classique » joué par la RH</a:t>
            </a:r>
          </a:p>
        </p:txBody>
      </p:sp>
      <p:sp>
        <p:nvSpPr>
          <p:cNvPr id="14346" name="ZoneTexte 10">
            <a:extLst>
              <a:ext uri="{FF2B5EF4-FFF2-40B4-BE49-F238E27FC236}">
                <a16:creationId xmlns:a16="http://schemas.microsoft.com/office/drawing/2014/main" id="{16BED5B7-5EF5-8A4D-9646-9B7937B97EAC}"/>
              </a:ext>
            </a:extLst>
          </p:cNvPr>
          <p:cNvSpPr txBox="1">
            <a:spLocks noChangeArrowheads="1"/>
          </p:cNvSpPr>
          <p:nvPr/>
        </p:nvSpPr>
        <p:spPr bwMode="auto">
          <a:xfrm>
            <a:off x="5951539" y="5805489"/>
            <a:ext cx="43211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i="1">
                <a:latin typeface="Joanna MT" pitchFamily="2" charset="0"/>
              </a:rPr>
              <a:t>Mais n</a:t>
            </a:r>
            <a:r>
              <a:rPr lang="ja-JP" altLang="fr-FR" sz="1600" i="1">
                <a:latin typeface="Joanna MT" pitchFamily="2" charset="0"/>
              </a:rPr>
              <a:t>’</a:t>
            </a:r>
            <a:r>
              <a:rPr lang="fr-FR" altLang="ja-JP" sz="1600" i="1">
                <a:latin typeface="Joanna MT" pitchFamily="2" charset="0"/>
              </a:rPr>
              <a:t>y a-t-il pas un autre rôle à jouer en temps de crise? </a:t>
            </a:r>
            <a:endParaRPr lang="fr-FR" altLang="fr-FR" sz="1600" i="1">
              <a:latin typeface="Joanna MT" pitchFamily="2" charset="0"/>
            </a:endParaRPr>
          </a:p>
        </p:txBody>
      </p:sp>
      <p:pic>
        <p:nvPicPr>
          <p:cNvPr id="11" name="Picture 5" descr="http://t1.gstatic.com/images?q=tbn:ANd9GcT4nX3MLHGE9KNMiu5f4FA8LlBeV3nlmYecHTEE2vtdwXM6Qhgv">
            <a:extLst>
              <a:ext uri="{FF2B5EF4-FFF2-40B4-BE49-F238E27FC236}">
                <a16:creationId xmlns:a16="http://schemas.microsoft.com/office/drawing/2014/main" id="{B846FAB4-226E-BB4F-BCEC-F29A16BD5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4414" y="1530350"/>
            <a:ext cx="2185987"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e la date 1">
            <a:extLst>
              <a:ext uri="{FF2B5EF4-FFF2-40B4-BE49-F238E27FC236}">
                <a16:creationId xmlns:a16="http://schemas.microsoft.com/office/drawing/2014/main" id="{D692A036-71B7-E14D-9CF8-F5BB41B5C24F}"/>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F1858944-134F-3843-A390-32A87D4EA7C3}"/>
              </a:ext>
            </a:extLst>
          </p:cNvPr>
          <p:cNvSpPr>
            <a:spLocks noGrp="1"/>
          </p:cNvSpPr>
          <p:nvPr>
            <p:ph type="sldNum" sz="quarter" idx="12"/>
          </p:nvPr>
        </p:nvSpPr>
        <p:spPr/>
        <p:txBody>
          <a:bodyPr/>
          <a:lstStyle/>
          <a:p>
            <a:fld id="{6D1A6996-9A38-354D-9398-FBE9F4077E8B}" type="slidenum">
              <a:rPr lang="fr-FR" smtClean="0"/>
              <a:t>237</a:t>
            </a:fld>
            <a:endParaRPr lang="fr-FR"/>
          </a:p>
        </p:txBody>
      </p:sp>
    </p:spTree>
    <p:extLst>
      <p:ext uri="{BB962C8B-B14F-4D97-AF65-F5344CB8AC3E}">
        <p14:creationId xmlns:p14="http://schemas.microsoft.com/office/powerpoint/2010/main" val="401273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to="" calcmode="lin" valueType="num">
                                      <p:cBhvr>
                                        <p:cTn id="17" dur="1" fill="hold"/>
                                        <p:tgtEl>
                                          <p:spTgt spid="11"/>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to="" calcmode="lin" valueType="num">
                                      <p:cBhvr>
                                        <p:cTn id="27" dur="1" fill="hold"/>
                                        <p:tgtEl>
                                          <p:spTgt spid="7"/>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4343"/>
                                        </p:tgtEl>
                                        <p:attrNameLst>
                                          <p:attrName>style.visibility</p:attrName>
                                        </p:attrNameLst>
                                      </p:cBhvr>
                                      <p:to>
                                        <p:strVal val="visible"/>
                                      </p:to>
                                    </p:set>
                                    <p:anim to="" calcmode="lin" valueType="num">
                                      <p:cBhvr>
                                        <p:cTn id="32" dur="1" fill="hold"/>
                                        <p:tgtEl>
                                          <p:spTgt spid="14343"/>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to="" calcmode="lin" valueType="num">
                                      <p:cBhvr>
                                        <p:cTn id="37" dur="1" fill="hold"/>
                                        <p:tgtEl>
                                          <p:spTgt spid="9"/>
                                        </p:tgtEl>
                                        <p:attrNameLst>
                                          <p:attrName/>
                                        </p:attrNameLst>
                                      </p:cBhvr>
                                    </p:anim>
                                  </p:childTnLst>
                                </p:cTn>
                              </p:par>
                              <p:par>
                                <p:cTn id="38" presetID="24" presetClass="entr" presetSubtype="0" fill="hold" grpId="0" nodeType="withEffect">
                                  <p:stCondLst>
                                    <p:cond delay="0"/>
                                  </p:stCondLst>
                                  <p:childTnLst>
                                    <p:set>
                                      <p:cBhvr>
                                        <p:cTn id="39" dur="1" fill="hold">
                                          <p:stCondLst>
                                            <p:cond delay="0"/>
                                          </p:stCondLst>
                                        </p:cTn>
                                        <p:tgtEl>
                                          <p:spTgt spid="14345"/>
                                        </p:tgtEl>
                                        <p:attrNameLst>
                                          <p:attrName>style.visibility</p:attrName>
                                        </p:attrNameLst>
                                      </p:cBhvr>
                                      <p:to>
                                        <p:strVal val="visible"/>
                                      </p:to>
                                    </p:set>
                                    <p:anim to="" calcmode="lin" valueType="num">
                                      <p:cBhvr>
                                        <p:cTn id="40" dur="1" fill="hold"/>
                                        <p:tgtEl>
                                          <p:spTgt spid="14345"/>
                                        </p:tgtEl>
                                        <p:attrNameLst>
                                          <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4" presetClass="entr" presetSubtype="0" fill="hold" grpId="0" nodeType="clickEffect">
                                  <p:stCondLst>
                                    <p:cond delay="0"/>
                                  </p:stCondLst>
                                  <p:childTnLst>
                                    <p:set>
                                      <p:cBhvr>
                                        <p:cTn id="44" dur="1" fill="hold">
                                          <p:stCondLst>
                                            <p:cond delay="0"/>
                                          </p:stCondLst>
                                        </p:cTn>
                                        <p:tgtEl>
                                          <p:spTgt spid="14346"/>
                                        </p:tgtEl>
                                        <p:attrNameLst>
                                          <p:attrName>style.visibility</p:attrName>
                                        </p:attrNameLst>
                                      </p:cBhvr>
                                      <p:to>
                                        <p:strVal val="visible"/>
                                      </p:to>
                                    </p:set>
                                    <p:anim to="" calcmode="lin" valueType="num">
                                      <p:cBhvr>
                                        <p:cTn id="45" dur="1" fill="hold"/>
                                        <p:tgtEl>
                                          <p:spTgt spid="1434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4343" grpId="0"/>
      <p:bldP spid="9" grpId="0" animBg="1"/>
      <p:bldP spid="14345" grpId="0"/>
      <p:bldP spid="14346" grpId="0"/>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Titre 1">
            <a:extLst>
              <a:ext uri="{FF2B5EF4-FFF2-40B4-BE49-F238E27FC236}">
                <a16:creationId xmlns:a16="http://schemas.microsoft.com/office/drawing/2014/main" id="{7E9594C8-F687-3D46-897B-6CFE14E3A47A}"/>
              </a:ext>
            </a:extLst>
          </p:cNvPr>
          <p:cNvSpPr>
            <a:spLocks noGrp="1" noChangeArrowheads="1"/>
          </p:cNvSpPr>
          <p:nvPr>
            <p:ph type="title" idx="4294967295"/>
          </p:nvPr>
        </p:nvSpPr>
        <p:spPr>
          <a:xfrm>
            <a:off x="1825625" y="798514"/>
            <a:ext cx="8534400" cy="758825"/>
          </a:xfrm>
        </p:spPr>
        <p:txBody>
          <a:bodyPr anchor="b"/>
          <a:lstStyle/>
          <a:p>
            <a:pPr eaLnBrk="1" hangingPunct="1"/>
            <a:r>
              <a:rPr lang="fr-FR" altLang="fr-FR">
                <a:solidFill>
                  <a:schemeClr val="tx1"/>
                </a:solidFill>
                <a:latin typeface="Browallia New" panose="020B0604020202020204" pitchFamily="34" charset="-34"/>
                <a:ea typeface="ＭＳ Ｐゴシック" panose="020B0600070205080204" pitchFamily="34" charset="-128"/>
              </a:rPr>
              <a:t>Favoriser la communication interne</a:t>
            </a:r>
          </a:p>
        </p:txBody>
      </p:sp>
      <p:sp>
        <p:nvSpPr>
          <p:cNvPr id="16387" name="Espace réservé du contenu 2">
            <a:extLst>
              <a:ext uri="{FF2B5EF4-FFF2-40B4-BE49-F238E27FC236}">
                <a16:creationId xmlns:a16="http://schemas.microsoft.com/office/drawing/2014/main" id="{3C854E17-C549-9847-957E-3D3495838D1F}"/>
              </a:ext>
            </a:extLst>
          </p:cNvPr>
          <p:cNvSpPr>
            <a:spLocks noGrp="1" noChangeArrowheads="1"/>
          </p:cNvSpPr>
          <p:nvPr>
            <p:ph sz="quarter" idx="4294967295"/>
          </p:nvPr>
        </p:nvSpPr>
        <p:spPr>
          <a:xfrm>
            <a:off x="259080" y="3443288"/>
            <a:ext cx="11094720" cy="1371600"/>
          </a:xfrm>
        </p:spPr>
        <p:txBody>
          <a:bodyPr>
            <a:noAutofit/>
          </a:bodyPr>
          <a:lstStyle/>
          <a:p>
            <a:pPr marL="273050" indent="-273050">
              <a:buFont typeface="Wingdings 2" pitchFamily="2" charset="2"/>
              <a:buChar char=""/>
            </a:pPr>
            <a:r>
              <a:rPr lang="fr-FR" altLang="fr-FR" sz="2400" dirty="0">
                <a:ea typeface="ＭＳ Ｐゴシック" panose="020B0600070205080204" pitchFamily="34" charset="-128"/>
              </a:rPr>
              <a:t>Mise en place de réunions permettant de dresser un état réalisation de la situation </a:t>
            </a:r>
          </a:p>
          <a:p>
            <a:pPr marL="273050" indent="-273050">
              <a:buFont typeface="Wingdings 2" pitchFamily="2" charset="2"/>
              <a:buChar char=""/>
            </a:pPr>
            <a:r>
              <a:rPr lang="fr-FR" altLang="fr-FR" sz="2400" dirty="0">
                <a:ea typeface="ＭＳ Ｐゴシック" panose="020B0600070205080204" pitchFamily="34" charset="-128"/>
              </a:rPr>
              <a:t>Communiquer sur de nouvelles valeurs: développement durable, écologie, identité communautaire d'</a:t>
            </a:r>
            <a:r>
              <a:rPr lang="fr-FR" altLang="ja-JP" sz="2400" dirty="0">
                <a:ea typeface="ＭＳ Ｐゴシック" panose="020B0600070205080204" pitchFamily="34" charset="-128"/>
              </a:rPr>
              <a:t>entreprise</a:t>
            </a:r>
            <a:endParaRPr lang="fr-FR" altLang="ja-JP" sz="2400" u="sng" dirty="0">
              <a:solidFill>
                <a:srgbClr val="FF0000"/>
              </a:solidFill>
              <a:ea typeface="ＭＳ Ｐゴシック" panose="020B0600070205080204" pitchFamily="34" charset="-128"/>
            </a:endParaRPr>
          </a:p>
          <a:p>
            <a:pPr marL="273050" indent="-273050">
              <a:buNone/>
            </a:pPr>
            <a:r>
              <a:rPr lang="fr-FR" altLang="fr-FR" sz="2000" dirty="0">
                <a:solidFill>
                  <a:srgbClr val="FF0000"/>
                </a:solidFill>
                <a:ea typeface="ＭＳ Ｐゴシック" panose="020B0600070205080204" pitchFamily="34" charset="-128"/>
              </a:rPr>
              <a:t> </a:t>
            </a:r>
          </a:p>
        </p:txBody>
      </p:sp>
      <p:pic>
        <p:nvPicPr>
          <p:cNvPr id="237571" name="Picture 4">
            <a:extLst>
              <a:ext uri="{FF2B5EF4-FFF2-40B4-BE49-F238E27FC236}">
                <a16:creationId xmlns:a16="http://schemas.microsoft.com/office/drawing/2014/main" id="{26E5104B-1254-B345-8072-4F470079A6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1734" y="4882834"/>
            <a:ext cx="132397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a:extLst>
              <a:ext uri="{FF2B5EF4-FFF2-40B4-BE49-F238E27FC236}">
                <a16:creationId xmlns:a16="http://schemas.microsoft.com/office/drawing/2014/main" id="{E13E2278-C05B-114D-8B12-BEC1A77FEE01}"/>
              </a:ext>
            </a:extLst>
          </p:cNvPr>
          <p:cNvSpPr txBox="1">
            <a:spLocks noChangeArrowheads="1"/>
          </p:cNvSpPr>
          <p:nvPr/>
        </p:nvSpPr>
        <p:spPr bwMode="auto">
          <a:xfrm>
            <a:off x="655320" y="1568450"/>
            <a:ext cx="1069848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dirty="0"/>
              <a:t>Veiller à donner une information « pertinente » aux salariés sur les effets de la crise sur l'</a:t>
            </a:r>
            <a:r>
              <a:rPr lang="fr-FR" altLang="ja-JP" sz="2400" dirty="0"/>
              <a:t>entreprise pour favoriser la confiance (donner de la lecture sur ce qu'il se passe, communiquer sur les choix de direction pour agir contre un effet de crise, donner confiance dans les choix stratégiques)</a:t>
            </a:r>
          </a:p>
          <a:p>
            <a:pPr eaLnBrk="1" hangingPunct="1">
              <a:spcBef>
                <a:spcPct val="0"/>
              </a:spcBef>
              <a:buFontTx/>
              <a:buNone/>
            </a:pPr>
            <a:endParaRPr lang="fr-FR" altLang="fr-FR" sz="2400" dirty="0"/>
          </a:p>
        </p:txBody>
      </p:sp>
      <p:sp>
        <p:nvSpPr>
          <p:cNvPr id="237573" name="ZoneTexte 5">
            <a:extLst>
              <a:ext uri="{FF2B5EF4-FFF2-40B4-BE49-F238E27FC236}">
                <a16:creationId xmlns:a16="http://schemas.microsoft.com/office/drawing/2014/main" id="{B7E1CC7D-A14A-5D44-9A7F-34DE8C720CFC}"/>
              </a:ext>
            </a:extLst>
          </p:cNvPr>
          <p:cNvSpPr txBox="1">
            <a:spLocks noChangeArrowheads="1"/>
          </p:cNvSpPr>
          <p:nvPr/>
        </p:nvSpPr>
        <p:spPr bwMode="auto">
          <a:xfrm>
            <a:off x="838200" y="5881688"/>
            <a:ext cx="74523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u="sng" dirty="0">
                <a:solidFill>
                  <a:srgbClr val="FF0000"/>
                </a:solidFill>
                <a:latin typeface="Browallia New" panose="020B0604020202020204" pitchFamily="34" charset="-34"/>
              </a:rPr>
              <a:t>Objectif</a:t>
            </a:r>
            <a:r>
              <a:rPr lang="fr-FR" altLang="fr-FR" sz="2400" dirty="0">
                <a:solidFill>
                  <a:srgbClr val="FF0000"/>
                </a:solidFill>
                <a:latin typeface="Browallia New" panose="020B0604020202020204" pitchFamily="34" charset="-34"/>
              </a:rPr>
              <a:t>: conserver la confiance et la qualité de travail des collaborateurs </a:t>
            </a:r>
          </a:p>
          <a:p>
            <a:pPr eaLnBrk="1" hangingPunct="1">
              <a:spcBef>
                <a:spcPct val="0"/>
              </a:spcBef>
              <a:buFontTx/>
              <a:buNone/>
            </a:pPr>
            <a:endParaRPr lang="fr-FR" altLang="fr-FR" sz="2400" dirty="0"/>
          </a:p>
        </p:txBody>
      </p:sp>
      <p:sp>
        <p:nvSpPr>
          <p:cNvPr id="2" name="Espace réservé de la date 1">
            <a:extLst>
              <a:ext uri="{FF2B5EF4-FFF2-40B4-BE49-F238E27FC236}">
                <a16:creationId xmlns:a16="http://schemas.microsoft.com/office/drawing/2014/main" id="{D2B0FECE-4BA7-7747-800D-E8591FFA2DC3}"/>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98DC6D24-A835-0946-9E40-1DD201D61F11}"/>
              </a:ext>
            </a:extLst>
          </p:cNvPr>
          <p:cNvSpPr>
            <a:spLocks noGrp="1"/>
          </p:cNvSpPr>
          <p:nvPr>
            <p:ph type="sldNum" sz="quarter" idx="12"/>
          </p:nvPr>
        </p:nvSpPr>
        <p:spPr/>
        <p:txBody>
          <a:bodyPr/>
          <a:lstStyle/>
          <a:p>
            <a:fld id="{6D1A6996-9A38-354D-9398-FBE9F4077E8B}" type="slidenum">
              <a:rPr lang="fr-FR" smtClean="0"/>
              <a:t>238</a:t>
            </a:fld>
            <a:endParaRPr lang="fr-FR"/>
          </a:p>
        </p:txBody>
      </p:sp>
    </p:spTree>
    <p:extLst>
      <p:ext uri="{BB962C8B-B14F-4D97-AF65-F5344CB8AC3E}">
        <p14:creationId xmlns:p14="http://schemas.microsoft.com/office/powerpoint/2010/main" val="3152433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5" grpId="0"/>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Titre 1">
            <a:extLst>
              <a:ext uri="{FF2B5EF4-FFF2-40B4-BE49-F238E27FC236}">
                <a16:creationId xmlns:a16="http://schemas.microsoft.com/office/drawing/2014/main" id="{7082105E-F79A-F746-96C5-C35DBB69B368}"/>
              </a:ext>
            </a:extLst>
          </p:cNvPr>
          <p:cNvSpPr>
            <a:spLocks noGrp="1" noChangeArrowheads="1"/>
          </p:cNvSpPr>
          <p:nvPr>
            <p:ph type="title" idx="4294967295"/>
          </p:nvPr>
        </p:nvSpPr>
        <p:spPr>
          <a:xfrm>
            <a:off x="556260" y="-84137"/>
            <a:ext cx="11384280" cy="1325563"/>
          </a:xfrm>
        </p:spPr>
        <p:txBody>
          <a:bodyPr anchor="b"/>
          <a:lstStyle/>
          <a:p>
            <a:pPr eaLnBrk="1" hangingPunct="1"/>
            <a:r>
              <a:rPr lang="fr-FR" altLang="fr-FR" dirty="0">
                <a:solidFill>
                  <a:schemeClr val="tx1"/>
                </a:solidFill>
                <a:ea typeface="ＭＳ Ｐゴシック" panose="020B0600070205080204" pitchFamily="34" charset="-128"/>
              </a:rPr>
              <a:t>Accentuer les mesures liées à la GPEC </a:t>
            </a:r>
          </a:p>
        </p:txBody>
      </p:sp>
      <p:sp>
        <p:nvSpPr>
          <p:cNvPr id="238594" name="ZoneTexte 4">
            <a:extLst>
              <a:ext uri="{FF2B5EF4-FFF2-40B4-BE49-F238E27FC236}">
                <a16:creationId xmlns:a16="http://schemas.microsoft.com/office/drawing/2014/main" id="{02B908EA-051B-634A-88DC-260DF54B3915}"/>
              </a:ext>
            </a:extLst>
          </p:cNvPr>
          <p:cNvSpPr txBox="1">
            <a:spLocks noChangeArrowheads="1"/>
          </p:cNvSpPr>
          <p:nvPr/>
        </p:nvSpPr>
        <p:spPr bwMode="auto">
          <a:xfrm>
            <a:off x="1036320" y="5791201"/>
            <a:ext cx="1054608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2800" dirty="0">
                <a:solidFill>
                  <a:srgbClr val="FF0000"/>
                </a:solidFill>
                <a:latin typeface="Browallia New" panose="020B0604020202020204" pitchFamily="34" charset="-34"/>
              </a:rPr>
              <a:t>Objectif?   Réfléchir à l'</a:t>
            </a:r>
            <a:r>
              <a:rPr lang="fr-FR" altLang="ja-JP" sz="2800" dirty="0">
                <a:solidFill>
                  <a:srgbClr val="FF0000"/>
                </a:solidFill>
                <a:latin typeface="Browallia New" panose="020B0604020202020204" pitchFamily="34" charset="-34"/>
              </a:rPr>
              <a:t>après crise; anticiper </a:t>
            </a:r>
            <a:r>
              <a:rPr lang="fr-FR" altLang="ja-JP" sz="2800" u="sng" dirty="0">
                <a:solidFill>
                  <a:srgbClr val="FF0000"/>
                </a:solidFill>
                <a:latin typeface="Browallia New" panose="020B0604020202020204" pitchFamily="34" charset="-34"/>
              </a:rPr>
              <a:t>pendant la crise </a:t>
            </a:r>
            <a:r>
              <a:rPr lang="fr-FR" altLang="ja-JP" sz="2800" dirty="0">
                <a:solidFill>
                  <a:srgbClr val="FF0000"/>
                </a:solidFill>
                <a:latin typeface="Browallia New" panose="020B0604020202020204" pitchFamily="34" charset="-34"/>
              </a:rPr>
              <a:t>les besoins futurs de l'entreprise</a:t>
            </a:r>
          </a:p>
          <a:p>
            <a:pPr algn="ctr" eaLnBrk="1" hangingPunct="1">
              <a:spcBef>
                <a:spcPct val="0"/>
              </a:spcBef>
              <a:buFontTx/>
              <a:buNone/>
            </a:pPr>
            <a:r>
              <a:rPr lang="fr-FR" altLang="fr-FR" sz="2800" dirty="0">
                <a:solidFill>
                  <a:srgbClr val="FF0000"/>
                </a:solidFill>
                <a:latin typeface="Browallia New" panose="020B0604020202020204" pitchFamily="34" charset="-34"/>
              </a:rPr>
              <a:t>  </a:t>
            </a:r>
          </a:p>
          <a:p>
            <a:pPr algn="ctr" eaLnBrk="1" hangingPunct="1">
              <a:spcBef>
                <a:spcPct val="0"/>
              </a:spcBef>
              <a:buFontTx/>
              <a:buNone/>
            </a:pPr>
            <a:r>
              <a:rPr lang="fr-FR" altLang="fr-FR" sz="1600" u="sng" dirty="0">
                <a:solidFill>
                  <a:srgbClr val="FF0000"/>
                </a:solidFill>
                <a:latin typeface="Browallia New" panose="020B0604020202020204" pitchFamily="34" charset="-34"/>
              </a:rPr>
              <a:t> </a:t>
            </a:r>
          </a:p>
          <a:p>
            <a:pPr algn="ctr" eaLnBrk="1" hangingPunct="1">
              <a:spcBef>
                <a:spcPct val="0"/>
              </a:spcBef>
              <a:buFontTx/>
              <a:buNone/>
            </a:pPr>
            <a:endParaRPr lang="fr-FR" altLang="fr-FR" sz="1600" dirty="0">
              <a:solidFill>
                <a:srgbClr val="FF0000"/>
              </a:solidFill>
            </a:endParaRPr>
          </a:p>
        </p:txBody>
      </p:sp>
      <p:sp>
        <p:nvSpPr>
          <p:cNvPr id="6" name="Bulle ronde 5">
            <a:extLst>
              <a:ext uri="{FF2B5EF4-FFF2-40B4-BE49-F238E27FC236}">
                <a16:creationId xmlns:a16="http://schemas.microsoft.com/office/drawing/2014/main" id="{96D3B74D-25C5-1B4B-885E-EFA8952CF2EC}"/>
              </a:ext>
            </a:extLst>
          </p:cNvPr>
          <p:cNvSpPr>
            <a:spLocks noChangeArrowheads="1"/>
          </p:cNvSpPr>
          <p:nvPr/>
        </p:nvSpPr>
        <p:spPr bwMode="auto">
          <a:xfrm>
            <a:off x="4724400" y="1524001"/>
            <a:ext cx="3048000" cy="1527175"/>
          </a:xfrm>
          <a:prstGeom prst="wedgeEllipseCallout">
            <a:avLst>
              <a:gd name="adj1" fmla="val 10935"/>
              <a:gd name="adj2" fmla="val 47773"/>
            </a:avLst>
          </a:pr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808080">
                <a:alpha val="34999"/>
              </a:srgbClr>
            </a:outerShdw>
          </a:effectLst>
        </p:spPr>
        <p:txBody>
          <a:bodyPr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fr-FR" altLang="fr-FR" sz="2000" b="0">
                <a:latin typeface="Browallia New" panose="020B0604020202020204" pitchFamily="34" charset="-34"/>
              </a:rPr>
              <a:t> </a:t>
            </a:r>
            <a:r>
              <a:rPr lang="fr-FR" altLang="fr-FR" sz="1400" b="0"/>
              <a:t>Quelles sont les compétences clés que je dois avoir en interne afin de répondre aux attentes de mes clients à court terme ? </a:t>
            </a:r>
          </a:p>
        </p:txBody>
      </p:sp>
      <p:sp>
        <p:nvSpPr>
          <p:cNvPr id="8" name="Bulle ronde 7">
            <a:extLst>
              <a:ext uri="{FF2B5EF4-FFF2-40B4-BE49-F238E27FC236}">
                <a16:creationId xmlns:a16="http://schemas.microsoft.com/office/drawing/2014/main" id="{9C76FCBD-BD51-A64F-9285-F76D374E876F}"/>
              </a:ext>
            </a:extLst>
          </p:cNvPr>
          <p:cNvSpPr>
            <a:spLocks noChangeArrowheads="1"/>
          </p:cNvSpPr>
          <p:nvPr/>
        </p:nvSpPr>
        <p:spPr bwMode="auto">
          <a:xfrm>
            <a:off x="7924800" y="2743200"/>
            <a:ext cx="2590800" cy="1600200"/>
          </a:xfrm>
          <a:prstGeom prst="wedgeEllipseCallout">
            <a:avLst>
              <a:gd name="adj1" fmla="val -3194"/>
              <a:gd name="adj2" fmla="val 50662"/>
            </a:avLst>
          </a:pr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808080">
                <a:alpha val="34999"/>
              </a:srgbClr>
            </a:outerShdw>
          </a:effectLst>
        </p:spPr>
        <p:txBody>
          <a:bodyPr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fr-FR" altLang="fr-FR" sz="1400" b="0">
                <a:solidFill>
                  <a:srgbClr val="000000"/>
                </a:solidFill>
              </a:rPr>
              <a:t>Quelles sont les compétences clés que je dois attirer depuis l</a:t>
            </a:r>
            <a:r>
              <a:rPr lang="ja-JP" altLang="fr-FR" sz="1400" b="0">
                <a:solidFill>
                  <a:srgbClr val="000000"/>
                </a:solidFill>
              </a:rPr>
              <a:t>’</a:t>
            </a:r>
            <a:r>
              <a:rPr lang="fr-FR" altLang="ja-JP" sz="1400" b="0">
                <a:solidFill>
                  <a:srgbClr val="000000"/>
                </a:solidFill>
              </a:rPr>
              <a:t>externe afin de répondre aux attentes des clients à court terme ? </a:t>
            </a:r>
            <a:endParaRPr lang="fr-FR" altLang="fr-FR" sz="1400" b="0">
              <a:solidFill>
                <a:srgbClr val="000000"/>
              </a:solidFill>
            </a:endParaRPr>
          </a:p>
        </p:txBody>
      </p:sp>
      <p:sp>
        <p:nvSpPr>
          <p:cNvPr id="9" name="Bulle ronde 8">
            <a:extLst>
              <a:ext uri="{FF2B5EF4-FFF2-40B4-BE49-F238E27FC236}">
                <a16:creationId xmlns:a16="http://schemas.microsoft.com/office/drawing/2014/main" id="{3C58024F-DFB6-4647-89C8-1678F3F09B8C}"/>
              </a:ext>
            </a:extLst>
          </p:cNvPr>
          <p:cNvSpPr>
            <a:spLocks noChangeArrowheads="1"/>
          </p:cNvSpPr>
          <p:nvPr/>
        </p:nvSpPr>
        <p:spPr bwMode="auto">
          <a:xfrm>
            <a:off x="5943600" y="4191000"/>
            <a:ext cx="2590800" cy="1371600"/>
          </a:xfrm>
          <a:prstGeom prst="wedgeEllipseCallout">
            <a:avLst>
              <a:gd name="adj1" fmla="val -13171"/>
              <a:gd name="adj2" fmla="val 48852"/>
            </a:avLst>
          </a:pr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808080">
                <a:alpha val="34999"/>
              </a:srgbClr>
            </a:outerShdw>
          </a:effectLst>
        </p:spPr>
        <p:txBody>
          <a:bodyPr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fr-FR" altLang="fr-FR" sz="1800" b="0">
                <a:solidFill>
                  <a:srgbClr val="FFFFFF"/>
                </a:solidFill>
                <a:latin typeface="Browallia New" panose="020B0604020202020204" pitchFamily="34" charset="-34"/>
              </a:rPr>
              <a:t> </a:t>
            </a:r>
            <a:r>
              <a:rPr lang="fr-FR" altLang="fr-FR" sz="1400" b="0">
                <a:solidFill>
                  <a:srgbClr val="000000"/>
                </a:solidFill>
                <a:latin typeface="Browallia New" panose="020B0604020202020204" pitchFamily="34" charset="-34"/>
              </a:rPr>
              <a:t>Qui sont les hommes capable de transmettre ces compétences clés aux autres ? </a:t>
            </a:r>
            <a:endParaRPr lang="fr-FR" altLang="fr-FR" sz="1400" b="0">
              <a:solidFill>
                <a:srgbClr val="000000"/>
              </a:solidFill>
            </a:endParaRPr>
          </a:p>
        </p:txBody>
      </p:sp>
      <p:sp>
        <p:nvSpPr>
          <p:cNvPr id="10" name="Bulle ronde 9">
            <a:extLst>
              <a:ext uri="{FF2B5EF4-FFF2-40B4-BE49-F238E27FC236}">
                <a16:creationId xmlns:a16="http://schemas.microsoft.com/office/drawing/2014/main" id="{08FB61F2-1746-AB45-9200-988C8F85C47C}"/>
              </a:ext>
            </a:extLst>
          </p:cNvPr>
          <p:cNvSpPr>
            <a:spLocks noChangeArrowheads="1"/>
          </p:cNvSpPr>
          <p:nvPr/>
        </p:nvSpPr>
        <p:spPr bwMode="auto">
          <a:xfrm>
            <a:off x="2362200" y="4419600"/>
            <a:ext cx="2971800" cy="1295400"/>
          </a:xfrm>
          <a:prstGeom prst="wedgeEllipseCallout">
            <a:avLst>
              <a:gd name="adj1" fmla="val -15222"/>
              <a:gd name="adj2" fmla="val 46954"/>
            </a:avLst>
          </a:pr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808080">
                <a:alpha val="34999"/>
              </a:srgbClr>
            </a:outerShdw>
          </a:effectLst>
        </p:spPr>
        <p:txBody>
          <a:bodyPr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fr-FR" altLang="fr-FR" sz="1400" b="0">
                <a:solidFill>
                  <a:srgbClr val="000000"/>
                </a:solidFill>
              </a:rPr>
              <a:t>Quelles sont les compétences clés? </a:t>
            </a:r>
          </a:p>
          <a:p>
            <a:pPr algn="ctr" eaLnBrk="1" hangingPunct="1">
              <a:defRPr/>
            </a:pPr>
            <a:r>
              <a:rPr lang="fr-FR" altLang="fr-FR" sz="1400" b="0">
                <a:solidFill>
                  <a:srgbClr val="000000"/>
                </a:solidFill>
              </a:rPr>
              <a:t>Qui pourra apporter ses compétences clés demain ? </a:t>
            </a:r>
          </a:p>
        </p:txBody>
      </p:sp>
      <p:sp>
        <p:nvSpPr>
          <p:cNvPr id="11" name="Bulle ronde 10">
            <a:extLst>
              <a:ext uri="{FF2B5EF4-FFF2-40B4-BE49-F238E27FC236}">
                <a16:creationId xmlns:a16="http://schemas.microsoft.com/office/drawing/2014/main" id="{BA150B28-E45A-2047-8ECC-1FFC4267C736}"/>
              </a:ext>
            </a:extLst>
          </p:cNvPr>
          <p:cNvSpPr>
            <a:spLocks noChangeArrowheads="1"/>
          </p:cNvSpPr>
          <p:nvPr/>
        </p:nvSpPr>
        <p:spPr bwMode="auto">
          <a:xfrm>
            <a:off x="3048000" y="3124201"/>
            <a:ext cx="2971800" cy="1146175"/>
          </a:xfrm>
          <a:prstGeom prst="wedgeEllipseCallout">
            <a:avLst>
              <a:gd name="adj1" fmla="val -17157"/>
              <a:gd name="adj2" fmla="val 47264"/>
            </a:avLst>
          </a:pr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808080">
                <a:alpha val="34999"/>
              </a:srgbClr>
            </a:outerShdw>
          </a:effectLst>
        </p:spPr>
        <p:txBody>
          <a:bodyPr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buFont typeface="Wingdings 2" pitchFamily="2" charset="2"/>
              <a:buNone/>
              <a:defRPr/>
            </a:pPr>
            <a:r>
              <a:rPr lang="fr-FR" altLang="fr-FR" sz="1400" b="0">
                <a:solidFill>
                  <a:srgbClr val="000000"/>
                </a:solidFill>
              </a:rPr>
              <a:t>Comment les évaluer?  Comment être prêt lorsque la reprise viendra ?</a:t>
            </a:r>
          </a:p>
        </p:txBody>
      </p:sp>
      <p:sp>
        <p:nvSpPr>
          <p:cNvPr id="12" name="ZoneTexte 11">
            <a:extLst>
              <a:ext uri="{FF2B5EF4-FFF2-40B4-BE49-F238E27FC236}">
                <a16:creationId xmlns:a16="http://schemas.microsoft.com/office/drawing/2014/main" id="{E6EF0CE1-B020-3B4A-B9E4-EA8B486654AE}"/>
              </a:ext>
            </a:extLst>
          </p:cNvPr>
          <p:cNvSpPr txBox="1">
            <a:spLocks noChangeArrowheads="1"/>
          </p:cNvSpPr>
          <p:nvPr/>
        </p:nvSpPr>
        <p:spPr bwMode="auto">
          <a:xfrm>
            <a:off x="2133600" y="3409951"/>
            <a:ext cx="8001000" cy="107791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a:t>La Crise doit nous faire penser la G.P.E.C. autrement </a:t>
            </a:r>
          </a:p>
        </p:txBody>
      </p:sp>
      <p:sp>
        <p:nvSpPr>
          <p:cNvPr id="2" name="Espace réservé de la date 1">
            <a:extLst>
              <a:ext uri="{FF2B5EF4-FFF2-40B4-BE49-F238E27FC236}">
                <a16:creationId xmlns:a16="http://schemas.microsoft.com/office/drawing/2014/main" id="{B6C21F12-4CD7-7B4D-9840-3006656F1B02}"/>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C0FB4007-0B03-3B40-BDF3-C820ABAFAE15}"/>
              </a:ext>
            </a:extLst>
          </p:cNvPr>
          <p:cNvSpPr>
            <a:spLocks noGrp="1"/>
          </p:cNvSpPr>
          <p:nvPr>
            <p:ph type="sldNum" sz="quarter" idx="12"/>
          </p:nvPr>
        </p:nvSpPr>
        <p:spPr/>
        <p:txBody>
          <a:bodyPr/>
          <a:lstStyle/>
          <a:p>
            <a:fld id="{6D1A6996-9A38-354D-9398-FBE9F4077E8B}" type="slidenum">
              <a:rPr lang="fr-FR" smtClean="0"/>
              <a:t>239</a:t>
            </a:fld>
            <a:endParaRPr lang="fr-FR"/>
          </a:p>
        </p:txBody>
      </p:sp>
    </p:spTree>
    <p:extLst>
      <p:ext uri="{BB962C8B-B14F-4D97-AF65-F5344CB8AC3E}">
        <p14:creationId xmlns:p14="http://schemas.microsoft.com/office/powerpoint/2010/main" val="2312816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E11A27-046A-6548-B2A2-F60C386E90DA}"/>
              </a:ext>
            </a:extLst>
          </p:cNvPr>
          <p:cNvSpPr>
            <a:spLocks noGrp="1"/>
          </p:cNvSpPr>
          <p:nvPr>
            <p:ph type="title"/>
          </p:nvPr>
        </p:nvSpPr>
        <p:spPr/>
        <p:txBody>
          <a:bodyPr/>
          <a:lstStyle/>
          <a:p>
            <a:pPr algn="ctr"/>
            <a:r>
              <a:rPr lang="fr-FR" b="1" dirty="0"/>
              <a:t>Structure Fonctionnelle</a:t>
            </a:r>
          </a:p>
        </p:txBody>
      </p:sp>
      <p:sp>
        <p:nvSpPr>
          <p:cNvPr id="3" name="Espace réservé du contenu 2">
            <a:extLst>
              <a:ext uri="{FF2B5EF4-FFF2-40B4-BE49-F238E27FC236}">
                <a16:creationId xmlns:a16="http://schemas.microsoft.com/office/drawing/2014/main" id="{D26C73DF-1B27-3647-968C-D7D2D2171D8E}"/>
              </a:ext>
            </a:extLst>
          </p:cNvPr>
          <p:cNvSpPr>
            <a:spLocks noGrp="1"/>
          </p:cNvSpPr>
          <p:nvPr>
            <p:ph idx="1"/>
          </p:nvPr>
        </p:nvSpPr>
        <p:spPr>
          <a:xfrm>
            <a:off x="457200" y="1638057"/>
            <a:ext cx="11430000" cy="4351338"/>
          </a:xfrm>
        </p:spPr>
        <p:txBody>
          <a:bodyPr>
            <a:normAutofit fontScale="92500"/>
          </a:bodyPr>
          <a:lstStyle/>
          <a:p>
            <a:pPr>
              <a:lnSpc>
                <a:spcPct val="110000"/>
              </a:lnSpc>
            </a:pPr>
            <a:r>
              <a:rPr lang="fr-FR" dirty="0"/>
              <a:t>Une structure fonctionnelle se caractérise par </a:t>
            </a:r>
            <a:r>
              <a:rPr lang="fr-FR" b="1" dirty="0"/>
              <a:t>une spécialisation de chaque responsable selon son type de compétences</a:t>
            </a:r>
            <a:r>
              <a:rPr lang="fr-FR" dirty="0"/>
              <a:t> :</a:t>
            </a:r>
          </a:p>
          <a:p>
            <a:pPr lvl="1">
              <a:lnSpc>
                <a:spcPct val="110000"/>
              </a:lnSpc>
            </a:pPr>
            <a:r>
              <a:rPr lang="fr-FR" dirty="0"/>
              <a:t>les décisions sont prises par des responsables qualifiés et chaque tâche est menée par un ou plusieurs subordonnés bénéficiant des compétences qui y sont nécessaires.</a:t>
            </a:r>
          </a:p>
          <a:p>
            <a:pPr>
              <a:lnSpc>
                <a:spcPct val="110000"/>
              </a:lnSpc>
            </a:pPr>
            <a:r>
              <a:rPr lang="fr-FR" dirty="0"/>
              <a:t>Ainsi, il n’existe pas d’unité au niveau de la gestion et du contrôle:</a:t>
            </a:r>
          </a:p>
          <a:p>
            <a:pPr lvl="1">
              <a:lnSpc>
                <a:spcPct val="110000"/>
              </a:lnSpc>
            </a:pPr>
            <a:r>
              <a:rPr lang="fr-FR" dirty="0"/>
              <a:t>Un même salarié peut, d’ailleurs, avoir plusieurs chefs spécialisés.</a:t>
            </a:r>
          </a:p>
          <a:p>
            <a:pPr>
              <a:lnSpc>
                <a:spcPct val="110000"/>
              </a:lnSpc>
            </a:pPr>
            <a:r>
              <a:rPr lang="fr-FR" dirty="0"/>
              <a:t>Dans une entreprise régie par une structure fonctionnelle, chaque chef de service exerce une autorité sur ses subordonnés, dans la limite de sa fonction propre.</a:t>
            </a:r>
          </a:p>
        </p:txBody>
      </p:sp>
      <p:sp>
        <p:nvSpPr>
          <p:cNvPr id="4" name="Espace réservé de la date 3">
            <a:extLst>
              <a:ext uri="{FF2B5EF4-FFF2-40B4-BE49-F238E27FC236}">
                <a16:creationId xmlns:a16="http://schemas.microsoft.com/office/drawing/2014/main" id="{3F5C6D61-5F02-9F43-921A-A966CA035227}"/>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514F2995-6024-794B-8A77-D03914FA6999}"/>
              </a:ext>
            </a:extLst>
          </p:cNvPr>
          <p:cNvSpPr>
            <a:spLocks noGrp="1"/>
          </p:cNvSpPr>
          <p:nvPr>
            <p:ph type="sldNum" sz="quarter" idx="12"/>
          </p:nvPr>
        </p:nvSpPr>
        <p:spPr/>
        <p:txBody>
          <a:bodyPr/>
          <a:lstStyle/>
          <a:p>
            <a:fld id="{6D1A6996-9A38-354D-9398-FBE9F4077E8B}" type="slidenum">
              <a:rPr lang="fr-FR" smtClean="0"/>
              <a:t>24</a:t>
            </a:fld>
            <a:endParaRPr lang="fr-FR"/>
          </a:p>
        </p:txBody>
      </p:sp>
    </p:spTree>
    <p:extLst>
      <p:ext uri="{BB962C8B-B14F-4D97-AF65-F5344CB8AC3E}">
        <p14:creationId xmlns:p14="http://schemas.microsoft.com/office/powerpoint/2010/main" val="1425554495"/>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7" name="Picture 7" descr="http://t1.gstatic.com/images?q=tbn:ANd9GcTZ0-FFQ9OfJDJfja2YcLZP63bZ9JqtmBjHTjV40pTPh_GCy4xF">
            <a:extLst>
              <a:ext uri="{FF2B5EF4-FFF2-40B4-BE49-F238E27FC236}">
                <a16:creationId xmlns:a16="http://schemas.microsoft.com/office/drawing/2014/main" id="{C66A3936-44E2-9E4F-8542-DB3016FC87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3238" y="3810000"/>
            <a:ext cx="223996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618" name="Titre 1">
            <a:extLst>
              <a:ext uri="{FF2B5EF4-FFF2-40B4-BE49-F238E27FC236}">
                <a16:creationId xmlns:a16="http://schemas.microsoft.com/office/drawing/2014/main" id="{0D6BE22D-BE17-494E-8286-77FBD4762812}"/>
              </a:ext>
            </a:extLst>
          </p:cNvPr>
          <p:cNvSpPr>
            <a:spLocks noGrp="1" noChangeArrowheads="1"/>
          </p:cNvSpPr>
          <p:nvPr>
            <p:ph type="title" idx="4294967295"/>
          </p:nvPr>
        </p:nvSpPr>
        <p:spPr>
          <a:xfrm>
            <a:off x="1981200" y="115888"/>
            <a:ext cx="8229600" cy="1143000"/>
          </a:xfrm>
        </p:spPr>
        <p:txBody>
          <a:bodyPr anchor="b"/>
          <a:lstStyle/>
          <a:p>
            <a:pPr eaLnBrk="1" hangingPunct="1"/>
            <a:r>
              <a:rPr lang="fr-FR" altLang="fr-FR">
                <a:solidFill>
                  <a:schemeClr val="tx1"/>
                </a:solidFill>
                <a:ea typeface="ＭＳ Ｐゴシック" panose="020B0600070205080204" pitchFamily="34" charset="-128"/>
              </a:rPr>
              <a:t>Fidéliser les talents</a:t>
            </a:r>
          </a:p>
        </p:txBody>
      </p:sp>
      <p:sp>
        <p:nvSpPr>
          <p:cNvPr id="5" name="ZoneTexte 4">
            <a:extLst>
              <a:ext uri="{FF2B5EF4-FFF2-40B4-BE49-F238E27FC236}">
                <a16:creationId xmlns:a16="http://schemas.microsoft.com/office/drawing/2014/main" id="{D2B0F09E-19B7-C343-85D1-4097B4889C1B}"/>
              </a:ext>
            </a:extLst>
          </p:cNvPr>
          <p:cNvSpPr txBox="1">
            <a:spLocks noChangeArrowheads="1"/>
          </p:cNvSpPr>
          <p:nvPr/>
        </p:nvSpPr>
        <p:spPr bwMode="auto">
          <a:xfrm>
            <a:off x="274320" y="1600201"/>
            <a:ext cx="1146048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342900" indent="-342900" eaLnBrk="1" hangingPunct="1">
              <a:spcBef>
                <a:spcPct val="0"/>
              </a:spcBef>
              <a:buClr>
                <a:schemeClr val="tx1"/>
              </a:buClr>
              <a:buFont typeface="Wingdings" pitchFamily="2" charset="2"/>
              <a:buChar char="Ø"/>
            </a:pPr>
            <a:r>
              <a:rPr lang="fr-FR" altLang="fr-FR" sz="2400" dirty="0"/>
              <a:t>Analyser les compétences des collaborateurs de manière plus rigoureuse</a:t>
            </a:r>
          </a:p>
          <a:p>
            <a:pPr marL="342900" indent="-342900" eaLnBrk="1" hangingPunct="1">
              <a:spcBef>
                <a:spcPct val="0"/>
              </a:spcBef>
              <a:buClr>
                <a:schemeClr val="tx1"/>
              </a:buClr>
              <a:buFont typeface="Wingdings" pitchFamily="2" charset="2"/>
              <a:buChar char="Ø"/>
            </a:pPr>
            <a:endParaRPr lang="fr-FR" altLang="fr-FR" sz="2400" dirty="0"/>
          </a:p>
          <a:p>
            <a:pPr marL="342900" indent="-342900" eaLnBrk="1" hangingPunct="1">
              <a:spcBef>
                <a:spcPct val="0"/>
              </a:spcBef>
              <a:buClr>
                <a:schemeClr val="tx1"/>
              </a:buClr>
              <a:buFont typeface="Wingdings" pitchFamily="2" charset="2"/>
              <a:buChar char="Ø"/>
            </a:pPr>
            <a:r>
              <a:rPr lang="fr-FR" altLang="fr-FR" sz="2400" dirty="0"/>
              <a:t>Favoriser la politique de mobilité interne et ne pas hésiter à communiquer sur les effets « positifs » que peut avoir la crise pour certains</a:t>
            </a:r>
          </a:p>
          <a:p>
            <a:pPr marL="342900" indent="-342900" eaLnBrk="1" hangingPunct="1">
              <a:spcBef>
                <a:spcPct val="0"/>
              </a:spcBef>
              <a:buClr>
                <a:schemeClr val="tx1"/>
              </a:buClr>
              <a:buFont typeface="Wingdings" pitchFamily="2" charset="2"/>
              <a:buChar char="Ø"/>
            </a:pPr>
            <a:endParaRPr lang="fr-FR" altLang="fr-FR" sz="2400" dirty="0"/>
          </a:p>
          <a:p>
            <a:pPr marL="342900" indent="-342900" eaLnBrk="1" hangingPunct="1">
              <a:spcBef>
                <a:spcPct val="0"/>
              </a:spcBef>
              <a:buClr>
                <a:schemeClr val="tx1"/>
              </a:buClr>
              <a:buFont typeface="Wingdings" pitchFamily="2" charset="2"/>
              <a:buChar char="Ø"/>
            </a:pPr>
            <a:r>
              <a:rPr lang="fr-FR" altLang="fr-FR" sz="2400" dirty="0"/>
              <a:t>Développer l</a:t>
            </a:r>
            <a:r>
              <a:rPr lang="ja-JP" altLang="fr-FR" sz="2400"/>
              <a:t>’</a:t>
            </a:r>
            <a:r>
              <a:rPr lang="fr-FR" altLang="ja-JP" sz="2400" dirty="0"/>
              <a:t>émergence des talents et l</a:t>
            </a:r>
            <a:r>
              <a:rPr lang="ja-JP" altLang="fr-FR" sz="2400"/>
              <a:t>’</a:t>
            </a:r>
            <a:r>
              <a:rPr lang="fr-FR" altLang="ja-JP" sz="2400" dirty="0"/>
              <a:t>identification des potentiels</a:t>
            </a:r>
          </a:p>
          <a:p>
            <a:pPr marL="342900" indent="-342900" eaLnBrk="1" hangingPunct="1">
              <a:spcBef>
                <a:spcPct val="0"/>
              </a:spcBef>
              <a:buClr>
                <a:schemeClr val="tx1"/>
              </a:buClr>
              <a:buFont typeface="Wingdings" pitchFamily="2" charset="2"/>
              <a:buChar char="Ø"/>
            </a:pPr>
            <a:endParaRPr lang="fr-FR" altLang="fr-FR" sz="2400" dirty="0"/>
          </a:p>
          <a:p>
            <a:pPr marL="342900" indent="-342900" eaLnBrk="1" hangingPunct="1">
              <a:spcBef>
                <a:spcPct val="0"/>
              </a:spcBef>
              <a:buClr>
                <a:schemeClr val="tx1"/>
              </a:buClr>
              <a:buFont typeface="Wingdings" pitchFamily="2" charset="2"/>
              <a:buChar char="Ø"/>
            </a:pPr>
            <a:r>
              <a:rPr lang="fr-FR" altLang="fr-FR" sz="2400" dirty="0"/>
              <a:t>Rafraichir ou approfondir les compétences métiers ou connexes</a:t>
            </a:r>
          </a:p>
          <a:p>
            <a:pPr marL="342900" indent="-342900" eaLnBrk="1" hangingPunct="1">
              <a:spcBef>
                <a:spcPct val="0"/>
              </a:spcBef>
              <a:buClr>
                <a:schemeClr val="tx1"/>
              </a:buClr>
              <a:buFont typeface="Wingdings" pitchFamily="2" charset="2"/>
              <a:buChar char="Ø"/>
            </a:pPr>
            <a:endParaRPr lang="fr-FR" altLang="fr-FR" sz="2400" dirty="0"/>
          </a:p>
          <a:p>
            <a:pPr eaLnBrk="1" hangingPunct="1">
              <a:spcBef>
                <a:spcPct val="0"/>
              </a:spcBef>
              <a:buClr>
                <a:srgbClr val="FF6600"/>
              </a:buClr>
              <a:buFont typeface="Lucida Grande" panose="020B0600040502020204" pitchFamily="34" charset="0"/>
              <a:buChar char="☞"/>
            </a:pPr>
            <a:endParaRPr lang="fr-FR" altLang="fr-FR" sz="2400" dirty="0"/>
          </a:p>
          <a:p>
            <a:pPr eaLnBrk="1" hangingPunct="1">
              <a:spcBef>
                <a:spcPct val="0"/>
              </a:spcBef>
              <a:buClr>
                <a:srgbClr val="FF6600"/>
              </a:buClr>
              <a:buFont typeface="Lucida Grande" panose="020B0600040502020204" pitchFamily="34" charset="0"/>
              <a:buChar char="☞"/>
            </a:pPr>
            <a:endParaRPr lang="fr-FR" altLang="fr-FR" sz="2400" dirty="0"/>
          </a:p>
          <a:p>
            <a:pPr eaLnBrk="1" hangingPunct="1">
              <a:spcBef>
                <a:spcPct val="0"/>
              </a:spcBef>
              <a:buClr>
                <a:srgbClr val="FF6600"/>
              </a:buClr>
              <a:buFont typeface="Lucida Grande" panose="020B0600040502020204" pitchFamily="34" charset="0"/>
              <a:buChar char="☞"/>
            </a:pPr>
            <a:endParaRPr lang="fr-FR" altLang="fr-FR" sz="2400" dirty="0"/>
          </a:p>
          <a:p>
            <a:pPr eaLnBrk="1" hangingPunct="1">
              <a:spcBef>
                <a:spcPct val="0"/>
              </a:spcBef>
              <a:buFontTx/>
              <a:buNone/>
            </a:pPr>
            <a:r>
              <a:rPr lang="fr-FR" altLang="fr-FR" sz="2400" dirty="0"/>
              <a:t> </a:t>
            </a:r>
          </a:p>
          <a:p>
            <a:pPr eaLnBrk="1" hangingPunct="1">
              <a:spcBef>
                <a:spcPct val="0"/>
              </a:spcBef>
              <a:buFontTx/>
              <a:buNone/>
            </a:pPr>
            <a:r>
              <a:rPr lang="fr-FR" altLang="fr-FR" sz="2400" dirty="0"/>
              <a:t> </a:t>
            </a:r>
          </a:p>
          <a:p>
            <a:pPr eaLnBrk="1" hangingPunct="1">
              <a:spcBef>
                <a:spcPct val="0"/>
              </a:spcBef>
              <a:buFont typeface="Wingdings 2" pitchFamily="2" charset="2"/>
              <a:buChar char=""/>
            </a:pPr>
            <a:endParaRPr lang="fr-FR" altLang="fr-FR" sz="2400" dirty="0"/>
          </a:p>
        </p:txBody>
      </p:sp>
      <p:sp>
        <p:nvSpPr>
          <p:cNvPr id="239620" name="ZoneTexte 6">
            <a:extLst>
              <a:ext uri="{FF2B5EF4-FFF2-40B4-BE49-F238E27FC236}">
                <a16:creationId xmlns:a16="http://schemas.microsoft.com/office/drawing/2014/main" id="{AFCBE353-4570-304D-8550-5E2C953B38AE}"/>
              </a:ext>
            </a:extLst>
          </p:cNvPr>
          <p:cNvSpPr txBox="1">
            <a:spLocks noChangeArrowheads="1"/>
          </p:cNvSpPr>
          <p:nvPr/>
        </p:nvSpPr>
        <p:spPr bwMode="auto">
          <a:xfrm>
            <a:off x="106363" y="5142637"/>
            <a:ext cx="1109472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 typeface="Wingdings 2" pitchFamily="2" charset="2"/>
              <a:buNone/>
            </a:pPr>
            <a:r>
              <a:rPr lang="fr-FR" altLang="fr-FR" sz="3600" u="sng" dirty="0">
                <a:solidFill>
                  <a:srgbClr val="FF0000"/>
                </a:solidFill>
                <a:latin typeface="Browallia New" panose="020B0604020202020204" pitchFamily="34" charset="-34"/>
              </a:rPr>
              <a:t>Objectif</a:t>
            </a:r>
            <a:r>
              <a:rPr lang="fr-FR" altLang="fr-FR" sz="3600" dirty="0">
                <a:solidFill>
                  <a:srgbClr val="FF0000"/>
                </a:solidFill>
                <a:latin typeface="Browallia New" panose="020B0604020202020204" pitchFamily="34" charset="-34"/>
              </a:rPr>
              <a:t>: </a:t>
            </a:r>
          </a:p>
          <a:p>
            <a:pPr algn="ctr" eaLnBrk="1" hangingPunct="1">
              <a:spcBef>
                <a:spcPct val="0"/>
              </a:spcBef>
              <a:buFont typeface="Wingdings 2" pitchFamily="2" charset="2"/>
              <a:buNone/>
            </a:pPr>
            <a:r>
              <a:rPr lang="fr-FR" altLang="fr-FR" sz="3600" dirty="0">
                <a:solidFill>
                  <a:srgbClr val="FF0000"/>
                </a:solidFill>
                <a:latin typeface="Browallia New" panose="020B0604020202020204" pitchFamily="34" charset="-34"/>
              </a:rPr>
              <a:t>développer une dynamique positive vis-à-vis de compétences clés </a:t>
            </a:r>
          </a:p>
          <a:p>
            <a:pPr algn="ctr" eaLnBrk="1" hangingPunct="1">
              <a:spcBef>
                <a:spcPct val="0"/>
              </a:spcBef>
              <a:buFontTx/>
              <a:buNone/>
            </a:pPr>
            <a:endParaRPr lang="fr-FR" altLang="fr-FR" sz="3600" dirty="0"/>
          </a:p>
        </p:txBody>
      </p:sp>
      <p:sp>
        <p:nvSpPr>
          <p:cNvPr id="2" name="Espace réservé de la date 1">
            <a:extLst>
              <a:ext uri="{FF2B5EF4-FFF2-40B4-BE49-F238E27FC236}">
                <a16:creationId xmlns:a16="http://schemas.microsoft.com/office/drawing/2014/main" id="{26A363E4-BD6A-0342-82E9-717E9AC70FCA}"/>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4DD7626B-1013-8142-AAD1-DF20F6322CE3}"/>
              </a:ext>
            </a:extLst>
          </p:cNvPr>
          <p:cNvSpPr>
            <a:spLocks noGrp="1"/>
          </p:cNvSpPr>
          <p:nvPr>
            <p:ph type="sldNum" sz="quarter" idx="12"/>
          </p:nvPr>
        </p:nvSpPr>
        <p:spPr/>
        <p:txBody>
          <a:bodyPr/>
          <a:lstStyle/>
          <a:p>
            <a:fld id="{6D1A6996-9A38-354D-9398-FBE9F4077E8B}" type="slidenum">
              <a:rPr lang="fr-FR" smtClean="0"/>
              <a:t>240</a:t>
            </a:fld>
            <a:endParaRPr lang="fr-FR"/>
          </a:p>
        </p:txBody>
      </p:sp>
    </p:spTree>
    <p:extLst>
      <p:ext uri="{BB962C8B-B14F-4D97-AF65-F5344CB8AC3E}">
        <p14:creationId xmlns:p14="http://schemas.microsoft.com/office/powerpoint/2010/main" val="3151993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Titre 1">
            <a:extLst>
              <a:ext uri="{FF2B5EF4-FFF2-40B4-BE49-F238E27FC236}">
                <a16:creationId xmlns:a16="http://schemas.microsoft.com/office/drawing/2014/main" id="{9A423EEB-EFE5-FB4D-ACFC-595423FBE3F5}"/>
              </a:ext>
            </a:extLst>
          </p:cNvPr>
          <p:cNvSpPr>
            <a:spLocks noGrp="1" noChangeArrowheads="1"/>
          </p:cNvSpPr>
          <p:nvPr>
            <p:ph type="title" idx="4294967295"/>
          </p:nvPr>
        </p:nvSpPr>
        <p:spPr>
          <a:xfrm>
            <a:off x="1828800" y="320675"/>
            <a:ext cx="8534400" cy="546100"/>
          </a:xfrm>
        </p:spPr>
        <p:txBody>
          <a:bodyPr anchor="b">
            <a:normAutofit fontScale="90000"/>
          </a:bodyPr>
          <a:lstStyle/>
          <a:p>
            <a:pPr eaLnBrk="1" hangingPunct="1"/>
            <a:r>
              <a:rPr lang="fr-FR" altLang="fr-FR" sz="4000" b="1">
                <a:latin typeface="Browallia New" panose="020B0604020202020204" pitchFamily="34" charset="-34"/>
                <a:ea typeface="ＭＳ Ｐゴシック" panose="020B0600070205080204" pitchFamily="34" charset="-128"/>
              </a:rPr>
              <a:t>Faire prendre du recul aux managers</a:t>
            </a:r>
          </a:p>
        </p:txBody>
      </p:sp>
      <p:sp>
        <p:nvSpPr>
          <p:cNvPr id="240642" name="Espace réservé du contenu 2">
            <a:extLst>
              <a:ext uri="{FF2B5EF4-FFF2-40B4-BE49-F238E27FC236}">
                <a16:creationId xmlns:a16="http://schemas.microsoft.com/office/drawing/2014/main" id="{C141EAFE-F7A7-0D47-8C86-9DF5B4FE3F7F}"/>
              </a:ext>
            </a:extLst>
          </p:cNvPr>
          <p:cNvSpPr>
            <a:spLocks noGrp="1" noChangeArrowheads="1"/>
          </p:cNvSpPr>
          <p:nvPr>
            <p:ph sz="quarter" idx="4294967295"/>
          </p:nvPr>
        </p:nvSpPr>
        <p:spPr>
          <a:xfrm>
            <a:off x="533400" y="1450976"/>
            <a:ext cx="11094719" cy="4498975"/>
          </a:xfrm>
        </p:spPr>
        <p:txBody>
          <a:bodyPr>
            <a:normAutofit fontScale="85000" lnSpcReduction="20000"/>
          </a:bodyPr>
          <a:lstStyle/>
          <a:p>
            <a:pPr>
              <a:buFont typeface="Wingdings" pitchFamily="2" charset="2"/>
              <a:buChar char="Ø"/>
            </a:pPr>
            <a:r>
              <a:rPr lang="fr-FR" altLang="fr-FR" sz="2400" dirty="0">
                <a:ea typeface="ＭＳ Ｐゴシック" panose="020B0600070205080204" pitchFamily="34" charset="-128"/>
              </a:rPr>
              <a:t>Inciter les managers à se coordonner et s</a:t>
            </a:r>
            <a:r>
              <a:rPr lang="ja-JP" altLang="fr-FR" sz="2400">
                <a:ea typeface="ＭＳ Ｐゴシック" panose="020B0600070205080204" pitchFamily="34" charset="-128"/>
              </a:rPr>
              <a:t>’</a:t>
            </a:r>
            <a:r>
              <a:rPr lang="fr-FR" altLang="ja-JP" sz="2400" dirty="0">
                <a:ea typeface="ＭＳ Ｐゴシック" panose="020B0600070205080204" pitchFamily="34" charset="-128"/>
              </a:rPr>
              <a:t>entraider plutôt que de faire jouer leur esprit de compétition en interne</a:t>
            </a:r>
          </a:p>
          <a:p>
            <a:pPr>
              <a:buFont typeface="Wingdings" pitchFamily="2" charset="2"/>
              <a:buChar char="Ø"/>
            </a:pPr>
            <a:endParaRPr lang="fr-FR" altLang="fr-FR" sz="2400" dirty="0">
              <a:ea typeface="ＭＳ Ｐゴシック" panose="020B0600070205080204" pitchFamily="34" charset="-128"/>
            </a:endParaRPr>
          </a:p>
          <a:p>
            <a:pPr>
              <a:buFont typeface="Wingdings" pitchFamily="2" charset="2"/>
              <a:buChar char="Ø"/>
            </a:pPr>
            <a:r>
              <a:rPr lang="fr-FR" altLang="fr-FR" sz="2400" dirty="0">
                <a:ea typeface="ＭＳ Ｐゴシック" panose="020B0600070205080204" pitchFamily="34" charset="-128"/>
              </a:rPr>
              <a:t>Inciter les managers à porter un regard sur eux afin </a:t>
            </a:r>
            <a:r>
              <a:rPr lang="fr-FR" altLang="fr-FR" sz="2400" dirty="0" err="1">
                <a:ea typeface="ＭＳ Ｐゴシック" panose="020B0600070205080204" pitchFamily="34" charset="-128"/>
              </a:rPr>
              <a:t>qu</a:t>
            </a:r>
            <a:r>
              <a:rPr lang="ja-JP" altLang="fr-FR" sz="2400">
                <a:ea typeface="ＭＳ Ｐゴシック" panose="020B0600070205080204" pitchFamily="34" charset="-128"/>
              </a:rPr>
              <a:t>’</a:t>
            </a:r>
            <a:r>
              <a:rPr lang="fr-FR" altLang="ja-JP" sz="2400" dirty="0">
                <a:ea typeface="ＭＳ Ｐゴシック" panose="020B0600070205080204" pitchFamily="34" charset="-128"/>
              </a:rPr>
              <a:t>émerge des solutions d</a:t>
            </a:r>
            <a:r>
              <a:rPr lang="ja-JP" altLang="fr-FR" sz="2400">
                <a:ea typeface="ＭＳ Ｐゴシック" panose="020B0600070205080204" pitchFamily="34" charset="-128"/>
              </a:rPr>
              <a:t>’</a:t>
            </a:r>
            <a:r>
              <a:rPr lang="fr-FR" altLang="ja-JP" sz="2400" dirty="0">
                <a:ea typeface="ＭＳ Ｐゴシック" panose="020B0600070205080204" pitchFamily="34" charset="-128"/>
              </a:rPr>
              <a:t>adaptation</a:t>
            </a:r>
          </a:p>
          <a:p>
            <a:pPr>
              <a:buFont typeface="Wingdings" pitchFamily="2" charset="2"/>
              <a:buChar char="Ø"/>
            </a:pPr>
            <a:endParaRPr lang="fr-FR" altLang="fr-FR" sz="2400" dirty="0">
              <a:ea typeface="ＭＳ Ｐゴシック" panose="020B0600070205080204" pitchFamily="34" charset="-128"/>
            </a:endParaRPr>
          </a:p>
          <a:p>
            <a:pPr>
              <a:buFont typeface="Wingdings" pitchFamily="2" charset="2"/>
              <a:buChar char="Ø"/>
            </a:pPr>
            <a:r>
              <a:rPr lang="fr-FR" altLang="fr-FR" sz="2400" dirty="0">
                <a:ea typeface="ＭＳ Ｐゴシック" panose="020B0600070205080204" pitchFamily="34" charset="-128"/>
              </a:rPr>
              <a:t>Décharger leur stress afin </a:t>
            </a:r>
            <a:r>
              <a:rPr lang="fr-FR" altLang="fr-FR" sz="2400" dirty="0" err="1">
                <a:ea typeface="ＭＳ Ｐゴシック" panose="020B0600070205080204" pitchFamily="34" charset="-128"/>
              </a:rPr>
              <a:t>qu</a:t>
            </a:r>
            <a:r>
              <a:rPr lang="ja-JP" altLang="fr-FR" sz="2400">
                <a:ea typeface="ＭＳ Ｐゴシック" panose="020B0600070205080204" pitchFamily="34" charset="-128"/>
              </a:rPr>
              <a:t>’</a:t>
            </a:r>
            <a:r>
              <a:rPr lang="fr-FR" altLang="ja-JP" sz="2400" dirty="0">
                <a:ea typeface="ＭＳ Ｐゴシック" panose="020B0600070205080204" pitchFamily="34" charset="-128"/>
              </a:rPr>
              <a:t>ils se tournent vers la réflexion et l</a:t>
            </a:r>
            <a:r>
              <a:rPr lang="ja-JP" altLang="fr-FR" sz="2400">
                <a:ea typeface="ＭＳ Ｐゴシック" panose="020B0600070205080204" pitchFamily="34" charset="-128"/>
              </a:rPr>
              <a:t>’</a:t>
            </a:r>
            <a:r>
              <a:rPr lang="fr-FR" altLang="ja-JP" sz="2400" dirty="0">
                <a:ea typeface="ＭＳ Ｐゴシック" panose="020B0600070205080204" pitchFamily="34" charset="-128"/>
              </a:rPr>
              <a:t>action de manière efficiente</a:t>
            </a:r>
          </a:p>
          <a:p>
            <a:pPr>
              <a:buFont typeface="Wingdings" pitchFamily="2" charset="2"/>
              <a:buChar char="Ø"/>
            </a:pPr>
            <a:endParaRPr lang="fr-FR" altLang="fr-FR" sz="2400" dirty="0">
              <a:ea typeface="ＭＳ Ｐゴシック" panose="020B0600070205080204" pitchFamily="34" charset="-128"/>
            </a:endParaRPr>
          </a:p>
          <a:p>
            <a:pPr>
              <a:buFont typeface="Wingdings" pitchFamily="2" charset="2"/>
              <a:buChar char="Ø"/>
            </a:pPr>
            <a:r>
              <a:rPr lang="fr-FR" altLang="fr-FR" sz="2400" dirty="0">
                <a:ea typeface="ＭＳ Ｐゴシック" panose="020B0600070205080204" pitchFamily="34" charset="-128"/>
              </a:rPr>
              <a:t>Capitaliser sur leurs points forts et travailler sur leurs faiblesses.</a:t>
            </a:r>
            <a:endParaRPr lang="fr-FR" altLang="fr-FR" sz="3200" dirty="0">
              <a:latin typeface="Browallia New" panose="020B0604020202020204" pitchFamily="34" charset="-34"/>
              <a:ea typeface="ＭＳ Ｐゴシック" panose="020B0600070205080204" pitchFamily="34" charset="-128"/>
            </a:endParaRPr>
          </a:p>
          <a:p>
            <a:pPr marL="273050" indent="-273050" algn="ctr">
              <a:buNone/>
            </a:pPr>
            <a:endParaRPr lang="fr-FR" altLang="fr-FR" sz="3200" dirty="0">
              <a:latin typeface="Browallia New" panose="020B0604020202020204" pitchFamily="34" charset="-34"/>
              <a:ea typeface="ＭＳ Ｐゴシック" panose="020B0600070205080204" pitchFamily="34" charset="-128"/>
            </a:endParaRPr>
          </a:p>
          <a:p>
            <a:pPr marL="273050" indent="-273050" algn="ctr">
              <a:buNone/>
            </a:pPr>
            <a:r>
              <a:rPr lang="fr-FR" altLang="fr-FR" b="1" u="sng" dirty="0">
                <a:solidFill>
                  <a:srgbClr val="FF0000"/>
                </a:solidFill>
                <a:ea typeface="ＭＳ Ｐゴシック" panose="020B0600070205080204" pitchFamily="34" charset="-128"/>
              </a:rPr>
              <a:t>Objectif</a:t>
            </a:r>
            <a:r>
              <a:rPr lang="fr-FR" altLang="fr-FR" dirty="0">
                <a:solidFill>
                  <a:srgbClr val="FF0000"/>
                </a:solidFill>
                <a:ea typeface="ＭＳ Ｐゴシック" panose="020B0600070205080204" pitchFamily="34" charset="-128"/>
              </a:rPr>
              <a:t>: </a:t>
            </a:r>
          </a:p>
          <a:p>
            <a:pPr marL="273050" indent="-273050" algn="ctr">
              <a:lnSpc>
                <a:spcPct val="120000"/>
              </a:lnSpc>
              <a:buNone/>
            </a:pPr>
            <a:r>
              <a:rPr lang="fr-FR" altLang="fr-FR" b="1" dirty="0">
                <a:solidFill>
                  <a:srgbClr val="FF0000"/>
                </a:solidFill>
                <a:ea typeface="ＭＳ Ｐゴシック" panose="020B0600070205080204" pitchFamily="34" charset="-128"/>
              </a:rPr>
              <a:t>sensibiliser le management sur le management au lieu de se focaliser sur l'</a:t>
            </a:r>
            <a:r>
              <a:rPr lang="fr-FR" altLang="ja-JP" b="1" dirty="0">
                <a:solidFill>
                  <a:srgbClr val="FF0000"/>
                </a:solidFill>
                <a:ea typeface="ＭＳ Ｐゴシック" panose="020B0600070205080204" pitchFamily="34" charset="-128"/>
              </a:rPr>
              <a:t>économique</a:t>
            </a:r>
            <a:r>
              <a:rPr lang="fr-FR" altLang="ja-JP" sz="3200" b="1" dirty="0">
                <a:solidFill>
                  <a:srgbClr val="FF0000"/>
                </a:solidFill>
                <a:latin typeface="Browallia New" panose="020B0604020202020204" pitchFamily="34" charset="-34"/>
                <a:ea typeface="ＭＳ Ｐゴシック" panose="020B0600070205080204" pitchFamily="34" charset="-128"/>
              </a:rPr>
              <a:t> </a:t>
            </a:r>
            <a:endParaRPr lang="fr-FR" altLang="fr-FR" sz="3200" b="1" dirty="0">
              <a:solidFill>
                <a:srgbClr val="FF0000"/>
              </a:solidFill>
              <a:latin typeface="Browallia New" panose="020B0604020202020204" pitchFamily="34" charset="-34"/>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47504201-E5DD-BA44-A73C-0800D7D1BF78}"/>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52CDA2B7-7A75-4C4F-8D91-FA964A7B11B9}"/>
              </a:ext>
            </a:extLst>
          </p:cNvPr>
          <p:cNvSpPr>
            <a:spLocks noGrp="1"/>
          </p:cNvSpPr>
          <p:nvPr>
            <p:ph type="sldNum" sz="quarter" idx="12"/>
          </p:nvPr>
        </p:nvSpPr>
        <p:spPr/>
        <p:txBody>
          <a:bodyPr/>
          <a:lstStyle/>
          <a:p>
            <a:fld id="{6D1A6996-9A38-354D-9398-FBE9F4077E8B}" type="slidenum">
              <a:rPr lang="fr-FR" smtClean="0"/>
              <a:t>241</a:t>
            </a:fld>
            <a:endParaRPr lang="fr-FR"/>
          </a:p>
        </p:txBody>
      </p:sp>
    </p:spTree>
    <p:extLst>
      <p:ext uri="{BB962C8B-B14F-4D97-AF65-F5344CB8AC3E}">
        <p14:creationId xmlns:p14="http://schemas.microsoft.com/office/powerpoint/2010/main" val="675987492"/>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Titre 1">
            <a:extLst>
              <a:ext uri="{FF2B5EF4-FFF2-40B4-BE49-F238E27FC236}">
                <a16:creationId xmlns:a16="http://schemas.microsoft.com/office/drawing/2014/main" id="{F10A4D1B-6FE6-9541-9E61-F91D52FC2BC2}"/>
              </a:ext>
            </a:extLst>
          </p:cNvPr>
          <p:cNvSpPr>
            <a:spLocks noGrp="1" noChangeArrowheads="1"/>
          </p:cNvSpPr>
          <p:nvPr>
            <p:ph type="title" idx="4294967295"/>
          </p:nvPr>
        </p:nvSpPr>
        <p:spPr>
          <a:xfrm>
            <a:off x="1825625" y="260350"/>
            <a:ext cx="8534400" cy="590550"/>
          </a:xfrm>
        </p:spPr>
        <p:txBody>
          <a:bodyPr anchor="t">
            <a:normAutofit fontScale="90000"/>
          </a:bodyPr>
          <a:lstStyle/>
          <a:p>
            <a:pPr algn="l" eaLnBrk="1" hangingPunct="1"/>
            <a:r>
              <a:rPr lang="fr-FR" altLang="fr-FR" sz="3600" dirty="0">
                <a:latin typeface="Browallia New" panose="020B0604020202020204" pitchFamily="34" charset="-34"/>
                <a:ea typeface="ＭＳ Ｐゴシック" panose="020B0600070205080204" pitchFamily="34" charset="-128"/>
              </a:rPr>
              <a:t>Les RH peuvent faire part d’</a:t>
            </a:r>
            <a:r>
              <a:rPr lang="fr-FR" altLang="ja-JP" sz="3600" dirty="0">
                <a:latin typeface="Browallia New" panose="020B0604020202020204" pitchFamily="34" charset="-34"/>
                <a:ea typeface="ＭＳ Ｐゴシック" panose="020B0600070205080204" pitchFamily="34" charset="-128"/>
              </a:rPr>
              <a:t>une plus grande "créativité "…</a:t>
            </a:r>
            <a:endParaRPr lang="fr-FR" altLang="fr-FR" sz="3600" dirty="0">
              <a:latin typeface="Browallia New" panose="020B0604020202020204" pitchFamily="34" charset="-34"/>
              <a:ea typeface="ＭＳ Ｐゴシック" panose="020B0600070205080204" pitchFamily="34" charset="-128"/>
            </a:endParaRPr>
          </a:p>
        </p:txBody>
      </p:sp>
      <p:sp>
        <p:nvSpPr>
          <p:cNvPr id="241666" name="Espace réservé du contenu 2">
            <a:extLst>
              <a:ext uri="{FF2B5EF4-FFF2-40B4-BE49-F238E27FC236}">
                <a16:creationId xmlns:a16="http://schemas.microsoft.com/office/drawing/2014/main" id="{9186C1FE-DD20-4D4B-A235-261F678624D3}"/>
              </a:ext>
            </a:extLst>
          </p:cNvPr>
          <p:cNvSpPr>
            <a:spLocks noGrp="1" noChangeArrowheads="1"/>
          </p:cNvSpPr>
          <p:nvPr>
            <p:ph sz="quarter" idx="4294967295"/>
          </p:nvPr>
        </p:nvSpPr>
        <p:spPr>
          <a:xfrm>
            <a:off x="1828800" y="5715001"/>
            <a:ext cx="8504238" cy="987425"/>
          </a:xfrm>
        </p:spPr>
        <p:txBody>
          <a:bodyPr/>
          <a:lstStyle/>
          <a:p>
            <a:pPr marL="273050" indent="-273050" algn="ctr">
              <a:buNone/>
            </a:pPr>
            <a:r>
              <a:rPr lang="fr-FR" altLang="fr-FR" sz="2400" b="1" u="sng">
                <a:solidFill>
                  <a:srgbClr val="FF0000"/>
                </a:solidFill>
                <a:ea typeface="ＭＳ Ｐゴシック" panose="020B0600070205080204" pitchFamily="34" charset="-128"/>
              </a:rPr>
              <a:t>Objectif</a:t>
            </a:r>
            <a:r>
              <a:rPr lang="fr-FR" altLang="fr-FR" sz="2400">
                <a:solidFill>
                  <a:srgbClr val="FF0000"/>
                </a:solidFill>
                <a:ea typeface="ＭＳ Ｐゴシック" panose="020B0600070205080204" pitchFamily="34" charset="-128"/>
              </a:rPr>
              <a:t>: favoriser les outils innovants destinées à fédérer les collaborateurs </a:t>
            </a:r>
          </a:p>
          <a:p>
            <a:pPr marL="822325" lvl="2" algn="ctr">
              <a:buNone/>
            </a:pPr>
            <a:endParaRPr lang="fr-FR" altLang="fr-FR" sz="2800">
              <a:latin typeface="Browallia New" panose="020B0604020202020204" pitchFamily="34" charset="-34"/>
            </a:endParaRPr>
          </a:p>
          <a:p>
            <a:pPr marL="822325" lvl="2" algn="ctr"/>
            <a:endParaRPr lang="fr-FR" altLang="fr-FR" sz="2800">
              <a:latin typeface="Browallia New" panose="020B0604020202020204" pitchFamily="34" charset="-34"/>
            </a:endParaRPr>
          </a:p>
        </p:txBody>
      </p:sp>
      <p:sp>
        <p:nvSpPr>
          <p:cNvPr id="241667" name="ZoneTexte 7">
            <a:extLst>
              <a:ext uri="{FF2B5EF4-FFF2-40B4-BE49-F238E27FC236}">
                <a16:creationId xmlns:a16="http://schemas.microsoft.com/office/drawing/2014/main" id="{2DD03409-C4C2-F44C-B82F-328ADC7E56F6}"/>
              </a:ext>
            </a:extLst>
          </p:cNvPr>
          <p:cNvSpPr txBox="1">
            <a:spLocks noChangeArrowheads="1"/>
          </p:cNvSpPr>
          <p:nvPr/>
        </p:nvSpPr>
        <p:spPr bwMode="auto">
          <a:xfrm>
            <a:off x="396240" y="1690062"/>
            <a:ext cx="1179576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000" dirty="0"/>
              <a:t>Ne pas hésiter à « essayer » de nouveau </a:t>
            </a:r>
            <a:r>
              <a:rPr lang="fr-FR" altLang="fr-FR" sz="2000" dirty="0" err="1"/>
              <a:t>process</a:t>
            </a:r>
            <a:r>
              <a:rPr lang="fr-FR" altLang="fr-FR" sz="2000" dirty="0"/>
              <a:t> RH:</a:t>
            </a:r>
          </a:p>
          <a:p>
            <a:pPr eaLnBrk="1" hangingPunct="1">
              <a:spcBef>
                <a:spcPct val="0"/>
              </a:spcBef>
              <a:buFontTx/>
              <a:buNone/>
            </a:pPr>
            <a:r>
              <a:rPr lang="fr-FR" altLang="fr-FR" sz="2000" dirty="0"/>
              <a:t> </a:t>
            </a:r>
          </a:p>
          <a:p>
            <a:pPr marL="1257300" lvl="2" indent="-342900" eaLnBrk="1" hangingPunct="1">
              <a:spcBef>
                <a:spcPct val="0"/>
              </a:spcBef>
              <a:buClr>
                <a:schemeClr val="tx1"/>
              </a:buClr>
              <a:buFont typeface="Wingdings" pitchFamily="2" charset="2"/>
              <a:buChar char="Ø"/>
            </a:pPr>
            <a:r>
              <a:rPr lang="fr-FR" altLang="fr-FR" sz="2000" dirty="0">
                <a:ea typeface="ＭＳ Ｐゴシック" panose="020B0600070205080204" pitchFamily="34" charset="-128"/>
              </a:rPr>
              <a:t> Développer des outils de communication plus réactifs et participatifs (ex: réseaux sociaux internes)</a:t>
            </a:r>
          </a:p>
          <a:p>
            <a:pPr marL="1257300" lvl="2" indent="-342900" eaLnBrk="1" hangingPunct="1">
              <a:spcBef>
                <a:spcPct val="0"/>
              </a:spcBef>
              <a:buClr>
                <a:schemeClr val="tx1"/>
              </a:buClr>
              <a:buFont typeface="Wingdings" pitchFamily="2" charset="2"/>
              <a:buChar char="Ø"/>
            </a:pPr>
            <a:endParaRPr lang="fr-FR" altLang="fr-FR" sz="2000" dirty="0">
              <a:ea typeface="ＭＳ Ｐゴシック" panose="020B0600070205080204" pitchFamily="34" charset="-128"/>
            </a:endParaRPr>
          </a:p>
          <a:p>
            <a:pPr marL="1257300" lvl="2" indent="-342900" eaLnBrk="1" hangingPunct="1">
              <a:spcBef>
                <a:spcPct val="0"/>
              </a:spcBef>
              <a:buClr>
                <a:schemeClr val="tx1"/>
              </a:buClr>
              <a:buFont typeface="Wingdings" pitchFamily="2" charset="2"/>
              <a:buChar char="Ø"/>
            </a:pPr>
            <a:r>
              <a:rPr lang="fr-FR" altLang="fr-FR" sz="2000" dirty="0">
                <a:ea typeface="ＭＳ Ｐゴシック" panose="020B0600070205080204" pitchFamily="34" charset="-128"/>
              </a:rPr>
              <a:t> Faire participer plus activement les collaborateurs sur de nouveaux sujets</a:t>
            </a:r>
          </a:p>
          <a:p>
            <a:pPr marL="1257300" lvl="2" indent="-342900" eaLnBrk="1" hangingPunct="1">
              <a:spcBef>
                <a:spcPct val="0"/>
              </a:spcBef>
              <a:buClr>
                <a:schemeClr val="tx1"/>
              </a:buClr>
              <a:buFont typeface="Wingdings" pitchFamily="2" charset="2"/>
              <a:buChar char="Ø"/>
            </a:pPr>
            <a:r>
              <a:rPr lang="fr-FR" altLang="fr-FR" sz="2000" dirty="0">
                <a:ea typeface="ＭＳ Ｐゴシック" panose="020B0600070205080204" pitchFamily="34" charset="-128"/>
              </a:rPr>
              <a:t> </a:t>
            </a:r>
          </a:p>
          <a:p>
            <a:pPr marL="1257300" lvl="2" indent="-342900" eaLnBrk="1" hangingPunct="1">
              <a:spcBef>
                <a:spcPct val="0"/>
              </a:spcBef>
              <a:buClr>
                <a:schemeClr val="tx1"/>
              </a:buClr>
              <a:buFont typeface="Wingdings" pitchFamily="2" charset="2"/>
              <a:buChar char="Ø"/>
            </a:pPr>
            <a:r>
              <a:rPr lang="fr-FR" altLang="fr-FR" sz="2000" dirty="0">
                <a:ea typeface="ＭＳ Ｐゴシック" panose="020B0600070205080204" pitchFamily="34" charset="-128"/>
              </a:rPr>
              <a:t> Faire émerger les besoins de demain (compétences, talents, organisation, etc.)</a:t>
            </a:r>
          </a:p>
          <a:p>
            <a:pPr marL="1257300" lvl="2" indent="-342900" eaLnBrk="1" hangingPunct="1">
              <a:spcBef>
                <a:spcPct val="0"/>
              </a:spcBef>
              <a:buClr>
                <a:schemeClr val="tx1"/>
              </a:buClr>
              <a:buFont typeface="Wingdings" pitchFamily="2" charset="2"/>
              <a:buChar char="Ø"/>
            </a:pPr>
            <a:endParaRPr lang="fr-FR" altLang="fr-FR" sz="2000" dirty="0">
              <a:ea typeface="ＭＳ Ｐゴシック" panose="020B0600070205080204" pitchFamily="34" charset="-128"/>
            </a:endParaRPr>
          </a:p>
          <a:p>
            <a:pPr marL="1257300" lvl="2" indent="-342900" eaLnBrk="1" hangingPunct="1">
              <a:spcBef>
                <a:spcPct val="0"/>
              </a:spcBef>
              <a:buClr>
                <a:schemeClr val="tx1"/>
              </a:buClr>
              <a:buFont typeface="Wingdings" pitchFamily="2" charset="2"/>
              <a:buChar char="Ø"/>
            </a:pPr>
            <a:r>
              <a:rPr lang="fr-FR" altLang="fr-FR" sz="2000" dirty="0">
                <a:ea typeface="ＭＳ Ｐゴシック" panose="020B0600070205080204" pitchFamily="34" charset="-128"/>
              </a:rPr>
              <a:t> Faire participer plus largement les collaborateurs dans l</a:t>
            </a:r>
            <a:r>
              <a:rPr lang="ja-JP" altLang="fr-FR" sz="2000">
                <a:ea typeface="ＭＳ Ｐゴシック" panose="020B0600070205080204" pitchFamily="34" charset="-128"/>
              </a:rPr>
              <a:t>’</a:t>
            </a:r>
            <a:r>
              <a:rPr lang="fr-FR" altLang="ja-JP" sz="2000" dirty="0">
                <a:ea typeface="ＭＳ Ｐゴシック" panose="020B0600070205080204" pitchFamily="34" charset="-128"/>
              </a:rPr>
              <a:t>émergence de solutions ou de nouveaux produits à vendre</a:t>
            </a:r>
            <a:endParaRPr lang="fr-FR" altLang="fr-FR" sz="2000"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95264A34-D42F-6D41-BB11-6E894853928B}"/>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F38C6AE3-6B5D-484B-9725-9A7D0105AF97}"/>
              </a:ext>
            </a:extLst>
          </p:cNvPr>
          <p:cNvSpPr>
            <a:spLocks noGrp="1"/>
          </p:cNvSpPr>
          <p:nvPr>
            <p:ph type="sldNum" sz="quarter" idx="12"/>
          </p:nvPr>
        </p:nvSpPr>
        <p:spPr/>
        <p:txBody>
          <a:bodyPr/>
          <a:lstStyle/>
          <a:p>
            <a:fld id="{6D1A6996-9A38-354D-9398-FBE9F4077E8B}" type="slidenum">
              <a:rPr lang="fr-FR" smtClean="0"/>
              <a:t>242</a:t>
            </a:fld>
            <a:endParaRPr lang="fr-FR"/>
          </a:p>
        </p:txBody>
      </p:sp>
    </p:spTree>
    <p:extLst>
      <p:ext uri="{BB962C8B-B14F-4D97-AF65-F5344CB8AC3E}">
        <p14:creationId xmlns:p14="http://schemas.microsoft.com/office/powerpoint/2010/main" val="2678632234"/>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Titre 1">
            <a:extLst>
              <a:ext uri="{FF2B5EF4-FFF2-40B4-BE49-F238E27FC236}">
                <a16:creationId xmlns:a16="http://schemas.microsoft.com/office/drawing/2014/main" id="{EACA01C7-4229-F349-B5A1-32FE30F24B16}"/>
              </a:ext>
            </a:extLst>
          </p:cNvPr>
          <p:cNvSpPr>
            <a:spLocks noGrp="1" noChangeArrowheads="1"/>
          </p:cNvSpPr>
          <p:nvPr>
            <p:ph type="title" idx="4294967295"/>
          </p:nvPr>
        </p:nvSpPr>
        <p:spPr>
          <a:xfrm>
            <a:off x="1981200" y="269875"/>
            <a:ext cx="8229600" cy="1143000"/>
          </a:xfrm>
        </p:spPr>
        <p:txBody>
          <a:bodyPr anchor="b"/>
          <a:lstStyle/>
          <a:p>
            <a:pPr eaLnBrk="1" hangingPunct="1"/>
            <a:r>
              <a:rPr lang="fr-FR" altLang="fr-FR" sz="4000" b="1">
                <a:latin typeface="Browallia New" panose="020B0604020202020204" pitchFamily="34" charset="-34"/>
                <a:ea typeface="ＭＳ Ｐゴシック" panose="020B0600070205080204" pitchFamily="34" charset="-128"/>
              </a:rPr>
              <a:t>… tout en optimisant certaines dépenses</a:t>
            </a:r>
          </a:p>
        </p:txBody>
      </p:sp>
      <p:sp>
        <p:nvSpPr>
          <p:cNvPr id="242690" name="Espace réservé du contenu 2">
            <a:extLst>
              <a:ext uri="{FF2B5EF4-FFF2-40B4-BE49-F238E27FC236}">
                <a16:creationId xmlns:a16="http://schemas.microsoft.com/office/drawing/2014/main" id="{A7D1C174-EF3D-F74B-AF85-57AD50C4495A}"/>
              </a:ext>
            </a:extLst>
          </p:cNvPr>
          <p:cNvSpPr>
            <a:spLocks noGrp="1" noChangeArrowheads="1"/>
          </p:cNvSpPr>
          <p:nvPr>
            <p:ph sz="quarter" idx="4294967295"/>
          </p:nvPr>
        </p:nvSpPr>
        <p:spPr>
          <a:xfrm>
            <a:off x="563880" y="1520825"/>
            <a:ext cx="10591800" cy="4572000"/>
          </a:xfrm>
        </p:spPr>
        <p:txBody>
          <a:bodyPr/>
          <a:lstStyle/>
          <a:p>
            <a:pPr>
              <a:buFont typeface="Wingdings" pitchFamily="2" charset="2"/>
              <a:buChar char="Ø"/>
            </a:pPr>
            <a:r>
              <a:rPr lang="fr-FR" altLang="fr-FR" sz="2400" dirty="0">
                <a:ea typeface="ＭＳ Ｐゴシック" panose="020B0600070205080204" pitchFamily="34" charset="-128"/>
              </a:rPr>
              <a:t> Le salaire ne peut pas être l'</a:t>
            </a:r>
            <a:r>
              <a:rPr lang="fr-FR" altLang="ja-JP" sz="2400" dirty="0">
                <a:ea typeface="ＭＳ Ｐゴシック" panose="020B0600070205080204" pitchFamily="34" charset="-128"/>
              </a:rPr>
              <a:t>unique levier (car crise…), il faut éventuellement des élément périphériques (mutuelles, avantages divers…) </a:t>
            </a:r>
          </a:p>
          <a:p>
            <a:pPr>
              <a:buFont typeface="Wingdings" pitchFamily="2" charset="2"/>
              <a:buChar char="Ø"/>
            </a:pPr>
            <a:endParaRPr lang="fr-FR" altLang="fr-FR" sz="2400" dirty="0">
              <a:ea typeface="ＭＳ Ｐゴシック" panose="020B0600070205080204" pitchFamily="34" charset="-128"/>
            </a:endParaRPr>
          </a:p>
          <a:p>
            <a:pPr>
              <a:buFont typeface="Wingdings" pitchFamily="2" charset="2"/>
              <a:buChar char="Ø"/>
            </a:pPr>
            <a:r>
              <a:rPr lang="fr-FR" altLang="fr-FR" sz="2400" dirty="0">
                <a:ea typeface="ＭＳ Ｐゴシック" panose="020B0600070205080204" pitchFamily="34" charset="-128"/>
              </a:rPr>
              <a:t> Optimiser le budget des formations (développer </a:t>
            </a:r>
            <a:r>
              <a:rPr lang="fr-FR" altLang="fr-FR" sz="2400" dirty="0" err="1">
                <a:ea typeface="ＭＳ Ｐゴシック" panose="020B0600070205080204" pitchFamily="34" charset="-128"/>
              </a:rPr>
              <a:t>l"</a:t>
            </a:r>
            <a:r>
              <a:rPr lang="fr-FR" altLang="ja-JP" sz="2400" dirty="0" err="1">
                <a:ea typeface="ＭＳ Ｐゴシック" panose="020B0600070205080204" pitchFamily="34" charset="-128"/>
              </a:rPr>
              <a:t>utilisation</a:t>
            </a:r>
            <a:r>
              <a:rPr lang="fr-FR" altLang="ja-JP" sz="2400" dirty="0">
                <a:ea typeface="ＭＳ Ｐゴシック" panose="020B0600070205080204" pitchFamily="34" charset="-128"/>
              </a:rPr>
              <a:t>  du C.P.F.)</a:t>
            </a:r>
          </a:p>
          <a:p>
            <a:pPr>
              <a:buFont typeface="Wingdings" pitchFamily="2" charset="2"/>
              <a:buChar char="Ø"/>
            </a:pPr>
            <a:endParaRPr lang="fr-FR" altLang="fr-FR" sz="2400" dirty="0">
              <a:ea typeface="ＭＳ Ｐゴシック" panose="020B0600070205080204" pitchFamily="34" charset="-128"/>
            </a:endParaRPr>
          </a:p>
          <a:p>
            <a:pPr>
              <a:buFont typeface="Wingdings" pitchFamily="2" charset="2"/>
              <a:buChar char="Ø"/>
            </a:pPr>
            <a:r>
              <a:rPr lang="fr-FR" altLang="fr-FR" sz="2400" dirty="0">
                <a:ea typeface="ＭＳ Ｐゴシック" panose="020B0600070205080204" pitchFamily="34" charset="-128"/>
              </a:rPr>
              <a:t> Optimisation le temps de travail en cas de baisse d</a:t>
            </a:r>
            <a:r>
              <a:rPr lang="ja-JP" altLang="fr-FR" sz="2400">
                <a:ea typeface="ＭＳ Ｐゴシック" panose="020B0600070205080204" pitchFamily="34" charset="-128"/>
              </a:rPr>
              <a:t>’</a:t>
            </a:r>
            <a:r>
              <a:rPr lang="fr-FR" altLang="ja-JP" sz="2400" dirty="0">
                <a:ea typeface="ＭＳ Ｐゴシック" panose="020B0600070205080204" pitchFamily="34" charset="-128"/>
              </a:rPr>
              <a:t>activité </a:t>
            </a:r>
            <a:endParaRPr lang="fr-FR" altLang="ja-JP" sz="2400" dirty="0">
              <a:latin typeface="Browallia New" panose="020B0604020202020204" pitchFamily="34" charset="-34"/>
              <a:ea typeface="ＭＳ Ｐゴシック" panose="020B0600070205080204" pitchFamily="34" charset="-128"/>
            </a:endParaRPr>
          </a:p>
          <a:p>
            <a:pPr marL="273050" indent="-273050" algn="ctr">
              <a:buNone/>
            </a:pPr>
            <a:r>
              <a:rPr lang="fr-FR" altLang="fr-FR" sz="3600" b="1" u="sng" dirty="0">
                <a:solidFill>
                  <a:srgbClr val="FF0000"/>
                </a:solidFill>
                <a:latin typeface="Browallia New" panose="020B0604020202020204" pitchFamily="34" charset="-34"/>
                <a:ea typeface="ＭＳ Ｐゴシック" panose="020B0600070205080204" pitchFamily="34" charset="-128"/>
              </a:rPr>
              <a:t>Objectif</a:t>
            </a:r>
            <a:r>
              <a:rPr lang="fr-FR" altLang="fr-FR" sz="3600" dirty="0">
                <a:solidFill>
                  <a:srgbClr val="FF0000"/>
                </a:solidFill>
                <a:latin typeface="Browallia New" panose="020B0604020202020204" pitchFamily="34" charset="-34"/>
                <a:ea typeface="ＭＳ Ｐゴシック" panose="020B0600070205080204" pitchFamily="34" charset="-128"/>
              </a:rPr>
              <a:t>: ne pas oublier que la RH doit aussi faire attention à des dépenses qui peuvent impacter l’</a:t>
            </a:r>
            <a:r>
              <a:rPr lang="fr-FR" altLang="ja-JP" sz="3600" dirty="0">
                <a:solidFill>
                  <a:srgbClr val="FF0000"/>
                </a:solidFill>
                <a:latin typeface="Browallia New" panose="020B0604020202020204" pitchFamily="34" charset="-34"/>
                <a:ea typeface="ＭＳ Ｐゴシック" panose="020B0600070205080204" pitchFamily="34" charset="-128"/>
              </a:rPr>
              <a:t>entreprise </a:t>
            </a:r>
            <a:endParaRPr lang="fr-FR" altLang="fr-FR" sz="3600" dirty="0">
              <a:solidFill>
                <a:srgbClr val="FF0000"/>
              </a:solidFill>
              <a:latin typeface="Browallia New" panose="020B0604020202020204" pitchFamily="34" charset="-34"/>
              <a:ea typeface="ＭＳ Ｐゴシック" panose="020B0600070205080204" pitchFamily="34" charset="-128"/>
            </a:endParaRPr>
          </a:p>
        </p:txBody>
      </p:sp>
      <p:pic>
        <p:nvPicPr>
          <p:cNvPr id="242691" name="Picture 7" descr="http://www.closermag.fr/sites/default/files/imagecache/article-main/feedimport/image/Elle-trouve-40-000-euros-en-depense-une-partie-et-doit-les-rendre.jpg">
            <a:extLst>
              <a:ext uri="{FF2B5EF4-FFF2-40B4-BE49-F238E27FC236}">
                <a16:creationId xmlns:a16="http://schemas.microsoft.com/office/drawing/2014/main" id="{5222BE1F-608A-8F40-BE95-F7160D482D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1" y="5800726"/>
            <a:ext cx="115252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e la date 1">
            <a:extLst>
              <a:ext uri="{FF2B5EF4-FFF2-40B4-BE49-F238E27FC236}">
                <a16:creationId xmlns:a16="http://schemas.microsoft.com/office/drawing/2014/main" id="{DE744D67-8154-034A-BA0C-E5B29C2B3CCF}"/>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DCB03773-24AB-1E41-A1B1-850C5F2D9594}"/>
              </a:ext>
            </a:extLst>
          </p:cNvPr>
          <p:cNvSpPr>
            <a:spLocks noGrp="1"/>
          </p:cNvSpPr>
          <p:nvPr>
            <p:ph type="sldNum" sz="quarter" idx="12"/>
          </p:nvPr>
        </p:nvSpPr>
        <p:spPr/>
        <p:txBody>
          <a:bodyPr/>
          <a:lstStyle/>
          <a:p>
            <a:fld id="{6D1A6996-9A38-354D-9398-FBE9F4077E8B}" type="slidenum">
              <a:rPr lang="fr-FR" smtClean="0"/>
              <a:t>243</a:t>
            </a:fld>
            <a:endParaRPr lang="fr-FR"/>
          </a:p>
        </p:txBody>
      </p:sp>
    </p:spTree>
    <p:extLst>
      <p:ext uri="{BB962C8B-B14F-4D97-AF65-F5344CB8AC3E}">
        <p14:creationId xmlns:p14="http://schemas.microsoft.com/office/powerpoint/2010/main" val="646067607"/>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Titre 1">
            <a:extLst>
              <a:ext uri="{FF2B5EF4-FFF2-40B4-BE49-F238E27FC236}">
                <a16:creationId xmlns:a16="http://schemas.microsoft.com/office/drawing/2014/main" id="{45CF01B7-835E-844E-8493-3353BE44F031}"/>
              </a:ext>
            </a:extLst>
          </p:cNvPr>
          <p:cNvSpPr>
            <a:spLocks noGrp="1" noChangeArrowheads="1"/>
          </p:cNvSpPr>
          <p:nvPr>
            <p:ph type="title" idx="4294967295"/>
          </p:nvPr>
        </p:nvSpPr>
        <p:spPr>
          <a:xfrm>
            <a:off x="1981200" y="115888"/>
            <a:ext cx="8229600" cy="1371600"/>
          </a:xfrm>
        </p:spPr>
        <p:txBody>
          <a:bodyPr/>
          <a:lstStyle/>
          <a:p>
            <a:r>
              <a:rPr lang="fr-FR" altLang="fr-FR">
                <a:solidFill>
                  <a:schemeClr val="tx1"/>
                </a:solidFill>
                <a:ea typeface="ＭＳ Ｐゴシック" panose="020B0600070205080204" pitchFamily="34" charset="-128"/>
              </a:rPr>
              <a:t>Pour conclure:</a:t>
            </a:r>
            <a:br>
              <a:rPr lang="fr-FR" altLang="fr-FR">
                <a:solidFill>
                  <a:schemeClr val="tx1"/>
                </a:solidFill>
                <a:ea typeface="ＭＳ Ｐゴシック" panose="020B0600070205080204" pitchFamily="34" charset="-128"/>
              </a:rPr>
            </a:br>
            <a:r>
              <a:rPr lang="fr-FR" altLang="fr-FR">
                <a:solidFill>
                  <a:schemeClr val="tx1"/>
                </a:solidFill>
                <a:ea typeface="ＭＳ Ｐゴシック" panose="020B0600070205080204" pitchFamily="34" charset="-128"/>
              </a:rPr>
              <a:t>Trois certitudes</a:t>
            </a:r>
            <a:endParaRPr lang="fr-FR" altLang="fr-FR" b="1">
              <a:solidFill>
                <a:schemeClr val="tx1"/>
              </a:solidFill>
              <a:ea typeface="ＭＳ Ｐゴシック" panose="020B0600070205080204" pitchFamily="34" charset="-128"/>
            </a:endParaRPr>
          </a:p>
        </p:txBody>
      </p:sp>
      <p:pic>
        <p:nvPicPr>
          <p:cNvPr id="243714" name="Picture 6">
            <a:extLst>
              <a:ext uri="{FF2B5EF4-FFF2-40B4-BE49-F238E27FC236}">
                <a16:creationId xmlns:a16="http://schemas.microsoft.com/office/drawing/2014/main" id="{3333D2AE-5D92-3346-8526-C69120BDF6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 y="2276476"/>
            <a:ext cx="273685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5" name="Text Box 7">
            <a:extLst>
              <a:ext uri="{FF2B5EF4-FFF2-40B4-BE49-F238E27FC236}">
                <a16:creationId xmlns:a16="http://schemas.microsoft.com/office/drawing/2014/main" id="{237F5570-A6D3-BA45-B8BF-EB40E4ED5575}"/>
              </a:ext>
            </a:extLst>
          </p:cNvPr>
          <p:cNvSpPr txBox="1">
            <a:spLocks noChangeArrowheads="1"/>
          </p:cNvSpPr>
          <p:nvPr/>
        </p:nvSpPr>
        <p:spPr bwMode="auto">
          <a:xfrm>
            <a:off x="1703388" y="1820863"/>
            <a:ext cx="24673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t>1 La crise aura une fin</a:t>
            </a:r>
          </a:p>
        </p:txBody>
      </p:sp>
      <p:sp>
        <p:nvSpPr>
          <p:cNvPr id="243716" name="Text Box 8">
            <a:extLst>
              <a:ext uri="{FF2B5EF4-FFF2-40B4-BE49-F238E27FC236}">
                <a16:creationId xmlns:a16="http://schemas.microsoft.com/office/drawing/2014/main" id="{449E3A2A-354A-FF43-829B-3064BC16CD05}"/>
              </a:ext>
            </a:extLst>
          </p:cNvPr>
          <p:cNvSpPr txBox="1">
            <a:spLocks noChangeArrowheads="1"/>
          </p:cNvSpPr>
          <p:nvPr/>
        </p:nvSpPr>
        <p:spPr bwMode="auto">
          <a:xfrm>
            <a:off x="4894263" y="2181226"/>
            <a:ext cx="34163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t>2 L</a:t>
            </a:r>
            <a:r>
              <a:rPr lang="ja-JP" altLang="fr-FR" sz="1800"/>
              <a:t>’</a:t>
            </a:r>
            <a:r>
              <a:rPr lang="fr-FR" altLang="ja-JP" sz="1800"/>
              <a:t>engagement des salariés</a:t>
            </a:r>
          </a:p>
          <a:p>
            <a:pPr eaLnBrk="1" hangingPunct="1">
              <a:spcBef>
                <a:spcPct val="0"/>
              </a:spcBef>
              <a:buFontTx/>
              <a:buNone/>
            </a:pPr>
            <a:r>
              <a:rPr lang="fr-FR" altLang="fr-FR" sz="1800"/>
              <a:t>aura une importance croissante</a:t>
            </a:r>
          </a:p>
        </p:txBody>
      </p:sp>
      <p:sp>
        <p:nvSpPr>
          <p:cNvPr id="243717" name="Text Box 9">
            <a:extLst>
              <a:ext uri="{FF2B5EF4-FFF2-40B4-BE49-F238E27FC236}">
                <a16:creationId xmlns:a16="http://schemas.microsoft.com/office/drawing/2014/main" id="{9E4D53B9-843D-174C-8A93-43208A85E03C}"/>
              </a:ext>
            </a:extLst>
          </p:cNvPr>
          <p:cNvSpPr txBox="1">
            <a:spLocks noChangeArrowheads="1"/>
          </p:cNvSpPr>
          <p:nvPr/>
        </p:nvSpPr>
        <p:spPr bwMode="auto">
          <a:xfrm>
            <a:off x="8183563" y="3068639"/>
            <a:ext cx="208756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t>Les pénuries de compétences </a:t>
            </a:r>
          </a:p>
          <a:p>
            <a:pPr eaLnBrk="1" hangingPunct="1">
              <a:spcBef>
                <a:spcPct val="0"/>
              </a:spcBef>
              <a:buFontTx/>
              <a:buNone/>
            </a:pPr>
            <a:r>
              <a:rPr lang="fr-FR" altLang="fr-FR" sz="1800"/>
              <a:t>seront décuplées</a:t>
            </a:r>
          </a:p>
        </p:txBody>
      </p:sp>
      <p:sp>
        <p:nvSpPr>
          <p:cNvPr id="243718" name="Rectangle 10">
            <a:extLst>
              <a:ext uri="{FF2B5EF4-FFF2-40B4-BE49-F238E27FC236}">
                <a16:creationId xmlns:a16="http://schemas.microsoft.com/office/drawing/2014/main" id="{A73B2AD2-C455-C042-8753-185388F00FC4}"/>
              </a:ext>
            </a:extLst>
          </p:cNvPr>
          <p:cNvSpPr>
            <a:spLocks noChangeArrowheads="1"/>
          </p:cNvSpPr>
          <p:nvPr/>
        </p:nvSpPr>
        <p:spPr bwMode="auto">
          <a:xfrm>
            <a:off x="7248525" y="4292600"/>
            <a:ext cx="3168650" cy="193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000">
                <a:solidFill>
                  <a:srgbClr val="FF0000"/>
                </a:solidFill>
              </a:rPr>
              <a:t>Dans 10 ans, la France formera15% de diplômés en moins.</a:t>
            </a:r>
          </a:p>
          <a:p>
            <a:pPr eaLnBrk="1" hangingPunct="1">
              <a:spcBef>
                <a:spcPct val="0"/>
              </a:spcBef>
              <a:buFontTx/>
              <a:buNone/>
            </a:pPr>
            <a:endParaRPr lang="fr-FR" altLang="fr-FR" sz="2000">
              <a:solidFill>
                <a:srgbClr val="FF0000"/>
              </a:solidFill>
            </a:endParaRPr>
          </a:p>
          <a:p>
            <a:pPr eaLnBrk="1" hangingPunct="1">
              <a:spcBef>
                <a:spcPct val="0"/>
              </a:spcBef>
              <a:buFontTx/>
              <a:buNone/>
            </a:pPr>
            <a:endParaRPr lang="fr-FR" altLang="fr-FR" sz="1600"/>
          </a:p>
          <a:p>
            <a:pPr eaLnBrk="1" hangingPunct="1">
              <a:spcBef>
                <a:spcPct val="0"/>
              </a:spcBef>
              <a:buFontTx/>
              <a:buNone/>
            </a:pPr>
            <a:r>
              <a:rPr lang="fr-FR" altLang="fr-FR" sz="1200" i="1"/>
              <a:t>Étude du Ministère de l</a:t>
            </a:r>
            <a:r>
              <a:rPr lang="ja-JP" altLang="fr-FR" sz="1200" i="1"/>
              <a:t>’</a:t>
            </a:r>
            <a:r>
              <a:rPr lang="fr-FR" altLang="ja-JP" sz="1200" i="1"/>
              <a:t>Enseignement Supérieur publiée en décembre 2008</a:t>
            </a:r>
            <a:endParaRPr lang="fr-FR" altLang="fr-FR" sz="1200" i="1"/>
          </a:p>
        </p:txBody>
      </p:sp>
      <p:sp>
        <p:nvSpPr>
          <p:cNvPr id="2" name="Espace réservé de la date 1">
            <a:extLst>
              <a:ext uri="{FF2B5EF4-FFF2-40B4-BE49-F238E27FC236}">
                <a16:creationId xmlns:a16="http://schemas.microsoft.com/office/drawing/2014/main" id="{4D052D50-3678-6B40-A31D-69F43E42BF02}"/>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3CCB0DA4-F926-514B-B49B-94EA27957CF2}"/>
              </a:ext>
            </a:extLst>
          </p:cNvPr>
          <p:cNvSpPr>
            <a:spLocks noGrp="1"/>
          </p:cNvSpPr>
          <p:nvPr>
            <p:ph type="sldNum" sz="quarter" idx="12"/>
          </p:nvPr>
        </p:nvSpPr>
        <p:spPr/>
        <p:txBody>
          <a:bodyPr/>
          <a:lstStyle/>
          <a:p>
            <a:fld id="{6D1A6996-9A38-354D-9398-FBE9F4077E8B}" type="slidenum">
              <a:rPr lang="fr-FR" smtClean="0"/>
              <a:t>244</a:t>
            </a:fld>
            <a:endParaRPr lang="fr-FR"/>
          </a:p>
        </p:txBody>
      </p:sp>
    </p:spTree>
    <p:extLst>
      <p:ext uri="{BB962C8B-B14F-4D97-AF65-F5344CB8AC3E}">
        <p14:creationId xmlns:p14="http://schemas.microsoft.com/office/powerpoint/2010/main" val="1742615281"/>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Titre 1">
            <a:extLst>
              <a:ext uri="{FF2B5EF4-FFF2-40B4-BE49-F238E27FC236}">
                <a16:creationId xmlns:a16="http://schemas.microsoft.com/office/drawing/2014/main" id="{5EC8AA05-325D-2C41-B3FF-07707BCAD277}"/>
              </a:ext>
            </a:extLst>
          </p:cNvPr>
          <p:cNvSpPr>
            <a:spLocks noGrp="1" noChangeArrowheads="1"/>
          </p:cNvSpPr>
          <p:nvPr>
            <p:ph type="title" idx="4294967295"/>
          </p:nvPr>
        </p:nvSpPr>
        <p:spPr>
          <a:xfrm>
            <a:off x="838200" y="115888"/>
            <a:ext cx="9372600" cy="1371600"/>
          </a:xfrm>
        </p:spPr>
        <p:txBody>
          <a:bodyPr/>
          <a:lstStyle/>
          <a:p>
            <a:r>
              <a:rPr lang="fr-FR" altLang="fr-FR" b="1" dirty="0">
                <a:solidFill>
                  <a:schemeClr val="tx1"/>
                </a:solidFill>
                <a:ea typeface="ＭＳ Ｐゴシック" panose="020B0600070205080204" pitchFamily="34" charset="-128"/>
              </a:rPr>
              <a:t>Parmi les entreprise du même secteur</a:t>
            </a:r>
          </a:p>
        </p:txBody>
      </p:sp>
      <p:pic>
        <p:nvPicPr>
          <p:cNvPr id="244738" name="Picture 10">
            <a:extLst>
              <a:ext uri="{FF2B5EF4-FFF2-40B4-BE49-F238E27FC236}">
                <a16:creationId xmlns:a16="http://schemas.microsoft.com/office/drawing/2014/main" id="{E9ABFA65-1776-AD44-A41B-8B3C8D0C8E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719" y="1425279"/>
            <a:ext cx="3160713" cy="47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739" name="Picture 11">
            <a:extLst>
              <a:ext uri="{FF2B5EF4-FFF2-40B4-BE49-F238E27FC236}">
                <a16:creationId xmlns:a16="http://schemas.microsoft.com/office/drawing/2014/main" id="{51B4B753-8157-4C47-8F7A-F769A2DE2A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7913" y="1052513"/>
            <a:ext cx="30607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40" name="Text Box 12">
            <a:extLst>
              <a:ext uri="{FF2B5EF4-FFF2-40B4-BE49-F238E27FC236}">
                <a16:creationId xmlns:a16="http://schemas.microsoft.com/office/drawing/2014/main" id="{39A3E76D-AB02-AB4D-8498-FED4786891FB}"/>
              </a:ext>
            </a:extLst>
          </p:cNvPr>
          <p:cNvSpPr txBox="1">
            <a:spLocks noChangeArrowheads="1"/>
          </p:cNvSpPr>
          <p:nvPr/>
        </p:nvSpPr>
        <p:spPr bwMode="auto">
          <a:xfrm>
            <a:off x="1631951" y="5708651"/>
            <a:ext cx="3214341" cy="46166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solidFill>
                  <a:schemeClr val="bg1"/>
                </a:solidFill>
              </a:rPr>
              <a:t>Il y aura des</a:t>
            </a:r>
            <a:r>
              <a:rPr lang="fr-FR" altLang="fr-FR" sz="2400"/>
              <a:t> </a:t>
            </a:r>
            <a:r>
              <a:rPr lang="fr-FR" altLang="fr-FR" sz="2400">
                <a:solidFill>
                  <a:schemeClr val="bg1"/>
                </a:solidFill>
              </a:rPr>
              <a:t>gagnants</a:t>
            </a:r>
          </a:p>
        </p:txBody>
      </p:sp>
      <p:sp>
        <p:nvSpPr>
          <p:cNvPr id="244741" name="Text Box 13">
            <a:extLst>
              <a:ext uri="{FF2B5EF4-FFF2-40B4-BE49-F238E27FC236}">
                <a16:creationId xmlns:a16="http://schemas.microsoft.com/office/drawing/2014/main" id="{0CED7615-C076-6142-84DB-C5B862571052}"/>
              </a:ext>
            </a:extLst>
          </p:cNvPr>
          <p:cNvSpPr txBox="1">
            <a:spLocks noChangeArrowheads="1"/>
          </p:cNvSpPr>
          <p:nvPr/>
        </p:nvSpPr>
        <p:spPr bwMode="auto">
          <a:xfrm>
            <a:off x="7316789" y="5734051"/>
            <a:ext cx="3145413" cy="46166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solidFill>
                  <a:schemeClr val="bg1"/>
                </a:solidFill>
              </a:rPr>
              <a:t>Il y aura des perdants</a:t>
            </a:r>
          </a:p>
        </p:txBody>
      </p:sp>
      <p:sp>
        <p:nvSpPr>
          <p:cNvPr id="2" name="Espace réservé de la date 1">
            <a:extLst>
              <a:ext uri="{FF2B5EF4-FFF2-40B4-BE49-F238E27FC236}">
                <a16:creationId xmlns:a16="http://schemas.microsoft.com/office/drawing/2014/main" id="{2FB529D1-D1E7-3E43-B146-1B89B91CDF35}"/>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5B403D14-A45D-5347-91CC-71CBB1ECB42A}"/>
              </a:ext>
            </a:extLst>
          </p:cNvPr>
          <p:cNvSpPr>
            <a:spLocks noGrp="1"/>
          </p:cNvSpPr>
          <p:nvPr>
            <p:ph type="sldNum" sz="quarter" idx="12"/>
          </p:nvPr>
        </p:nvSpPr>
        <p:spPr/>
        <p:txBody>
          <a:bodyPr/>
          <a:lstStyle/>
          <a:p>
            <a:fld id="{6D1A6996-9A38-354D-9398-FBE9F4077E8B}" type="slidenum">
              <a:rPr lang="fr-FR" smtClean="0"/>
              <a:t>245</a:t>
            </a:fld>
            <a:endParaRPr lang="fr-FR"/>
          </a:p>
        </p:txBody>
      </p:sp>
    </p:spTree>
    <p:extLst>
      <p:ext uri="{BB962C8B-B14F-4D97-AF65-F5344CB8AC3E}">
        <p14:creationId xmlns:p14="http://schemas.microsoft.com/office/powerpoint/2010/main" val="4003298959"/>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45DF755-81C1-A146-AB81-DBE1F06D176D}"/>
              </a:ext>
            </a:extLst>
          </p:cNvPr>
          <p:cNvSpPr>
            <a:spLocks noGrp="1" noChangeArrowheads="1"/>
          </p:cNvSpPr>
          <p:nvPr>
            <p:ph type="title" idx="4294967295"/>
          </p:nvPr>
        </p:nvSpPr>
        <p:spPr>
          <a:xfrm>
            <a:off x="1981200" y="274639"/>
            <a:ext cx="8229600" cy="922337"/>
          </a:xfrm>
        </p:spPr>
        <p:txBody>
          <a:bodyPr>
            <a:normAutofit fontScale="90000"/>
          </a:bodyPr>
          <a:lstStyle/>
          <a:p>
            <a:pPr eaLnBrk="1" hangingPunct="1">
              <a:defRPr/>
            </a:pPr>
            <a:br>
              <a:rPr lang="fr-FR" altLang="fr-FR" sz="4000" b="1" dirty="0">
                <a:effectLst>
                  <a:outerShdw blurRad="38100" dist="38100" dir="2700000" algn="tl">
                    <a:srgbClr val="C0C0C0"/>
                  </a:outerShdw>
                </a:effectLst>
                <a:ea typeface="ＭＳ Ｐゴシック" panose="020B0600070205080204" pitchFamily="34" charset="-128"/>
              </a:rPr>
            </a:br>
            <a:r>
              <a:rPr lang="fr-FR" altLang="fr-FR" sz="4000" b="1" dirty="0">
                <a:effectLst>
                  <a:outerShdw blurRad="38100" dist="38100" dir="2700000" algn="tl">
                    <a:srgbClr val="C0C0C0"/>
                  </a:outerShdw>
                </a:effectLst>
                <a:ea typeface="ＭＳ Ｐゴシック" panose="020B0600070205080204" pitchFamily="34" charset="-128"/>
              </a:rPr>
              <a:t>Ce que fera la différence</a:t>
            </a:r>
          </a:p>
        </p:txBody>
      </p:sp>
      <p:sp>
        <p:nvSpPr>
          <p:cNvPr id="245762" name="Text Box 30">
            <a:extLst>
              <a:ext uri="{FF2B5EF4-FFF2-40B4-BE49-F238E27FC236}">
                <a16:creationId xmlns:a16="http://schemas.microsoft.com/office/drawing/2014/main" id="{1BD1DC9B-0C5A-884B-ABB2-057FA4B90C47}"/>
              </a:ext>
            </a:extLst>
          </p:cNvPr>
          <p:cNvSpPr txBox="1">
            <a:spLocks noChangeArrowheads="1"/>
          </p:cNvSpPr>
          <p:nvPr/>
        </p:nvSpPr>
        <p:spPr bwMode="auto">
          <a:xfrm>
            <a:off x="2559050" y="3068638"/>
            <a:ext cx="1580882" cy="707886"/>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000"/>
              <a:t>Stratégie de</a:t>
            </a:r>
          </a:p>
          <a:p>
            <a:pPr eaLnBrk="1" hangingPunct="1">
              <a:spcBef>
                <a:spcPct val="0"/>
              </a:spcBef>
              <a:buFontTx/>
              <a:buNone/>
            </a:pPr>
            <a:r>
              <a:rPr lang="fr-FR" altLang="fr-FR" sz="2000"/>
              <a:t> l</a:t>
            </a:r>
            <a:r>
              <a:rPr lang="ja-JP" altLang="fr-FR" sz="2000"/>
              <a:t>’</a:t>
            </a:r>
            <a:r>
              <a:rPr lang="fr-FR" altLang="ja-JP" sz="2000"/>
              <a:t>entreprise</a:t>
            </a:r>
            <a:endParaRPr lang="fr-FR" altLang="fr-FR" sz="2000"/>
          </a:p>
        </p:txBody>
      </p:sp>
      <p:sp>
        <p:nvSpPr>
          <p:cNvPr id="245763" name="Text Box 31">
            <a:extLst>
              <a:ext uri="{FF2B5EF4-FFF2-40B4-BE49-F238E27FC236}">
                <a16:creationId xmlns:a16="http://schemas.microsoft.com/office/drawing/2014/main" id="{7EF57325-AFC3-E24D-BC32-74A660292067}"/>
              </a:ext>
            </a:extLst>
          </p:cNvPr>
          <p:cNvSpPr txBox="1">
            <a:spLocks noChangeArrowheads="1"/>
          </p:cNvSpPr>
          <p:nvPr/>
        </p:nvSpPr>
        <p:spPr bwMode="auto">
          <a:xfrm>
            <a:off x="8163826" y="2997200"/>
            <a:ext cx="1750799" cy="707886"/>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2000"/>
              <a:t>Management </a:t>
            </a:r>
          </a:p>
          <a:p>
            <a:pPr algn="ctr" eaLnBrk="1" hangingPunct="1">
              <a:spcBef>
                <a:spcPct val="0"/>
              </a:spcBef>
              <a:buFontTx/>
              <a:buNone/>
            </a:pPr>
            <a:r>
              <a:rPr lang="fr-FR" altLang="fr-FR" sz="2000"/>
              <a:t>des R.H.</a:t>
            </a:r>
          </a:p>
        </p:txBody>
      </p:sp>
      <p:pic>
        <p:nvPicPr>
          <p:cNvPr id="245764" name="Image 7">
            <a:extLst>
              <a:ext uri="{FF2B5EF4-FFF2-40B4-BE49-F238E27FC236}">
                <a16:creationId xmlns:a16="http://schemas.microsoft.com/office/drawing/2014/main" id="{C11AFADB-6C08-3747-9891-44992936C4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0603929">
            <a:off x="4727576" y="1484314"/>
            <a:ext cx="3121025"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65" name="Flèche vers la droite 8">
            <a:extLst>
              <a:ext uri="{FF2B5EF4-FFF2-40B4-BE49-F238E27FC236}">
                <a16:creationId xmlns:a16="http://schemas.microsoft.com/office/drawing/2014/main" id="{00F889B0-3507-7A49-84D2-28A2F9575204}"/>
              </a:ext>
            </a:extLst>
          </p:cNvPr>
          <p:cNvSpPr>
            <a:spLocks noChangeArrowheads="1"/>
          </p:cNvSpPr>
          <p:nvPr/>
        </p:nvSpPr>
        <p:spPr bwMode="auto">
          <a:xfrm>
            <a:off x="4495800" y="3255964"/>
            <a:ext cx="596900" cy="407987"/>
          </a:xfrm>
          <a:prstGeom prst="rightArrow">
            <a:avLst>
              <a:gd name="adj1" fmla="val 50000"/>
              <a:gd name="adj2" fmla="val 50014"/>
            </a:avLst>
          </a:prstGeom>
          <a:solidFill>
            <a:srgbClr val="008000"/>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2000">
              <a:solidFill>
                <a:srgbClr val="008000"/>
              </a:solidFill>
            </a:endParaRPr>
          </a:p>
        </p:txBody>
      </p:sp>
      <p:sp>
        <p:nvSpPr>
          <p:cNvPr id="245766" name="Flèche vers la gauche 9">
            <a:extLst>
              <a:ext uri="{FF2B5EF4-FFF2-40B4-BE49-F238E27FC236}">
                <a16:creationId xmlns:a16="http://schemas.microsoft.com/office/drawing/2014/main" id="{3D1A8651-A57A-5F4B-828B-2F426ABE5B26}"/>
              </a:ext>
            </a:extLst>
          </p:cNvPr>
          <p:cNvSpPr>
            <a:spLocks noChangeArrowheads="1"/>
          </p:cNvSpPr>
          <p:nvPr/>
        </p:nvSpPr>
        <p:spPr bwMode="auto">
          <a:xfrm>
            <a:off x="7315200" y="3130550"/>
            <a:ext cx="685800" cy="407988"/>
          </a:xfrm>
          <a:prstGeom prst="leftArrow">
            <a:avLst>
              <a:gd name="adj1" fmla="val 50000"/>
              <a:gd name="adj2" fmla="val 50054"/>
            </a:avLst>
          </a:prstGeom>
          <a:solidFill>
            <a:srgbClr val="008000"/>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fr-FR" altLang="fr-FR" sz="2000">
              <a:solidFill>
                <a:srgbClr val="008000"/>
              </a:solidFill>
            </a:endParaRPr>
          </a:p>
        </p:txBody>
      </p:sp>
      <p:sp>
        <p:nvSpPr>
          <p:cNvPr id="245767" name="Text Box 11">
            <a:extLst>
              <a:ext uri="{FF2B5EF4-FFF2-40B4-BE49-F238E27FC236}">
                <a16:creationId xmlns:a16="http://schemas.microsoft.com/office/drawing/2014/main" id="{3898E980-5668-0841-8D68-CBD70262AF9E}"/>
              </a:ext>
            </a:extLst>
          </p:cNvPr>
          <p:cNvSpPr txBox="1">
            <a:spLocks noChangeArrowheads="1"/>
          </p:cNvSpPr>
          <p:nvPr/>
        </p:nvSpPr>
        <p:spPr bwMode="auto">
          <a:xfrm>
            <a:off x="1919288" y="4868864"/>
            <a:ext cx="38314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La crise, une opportunité ?</a:t>
            </a:r>
          </a:p>
        </p:txBody>
      </p:sp>
      <p:sp>
        <p:nvSpPr>
          <p:cNvPr id="245768" name="Line 12">
            <a:extLst>
              <a:ext uri="{FF2B5EF4-FFF2-40B4-BE49-F238E27FC236}">
                <a16:creationId xmlns:a16="http://schemas.microsoft.com/office/drawing/2014/main" id="{226BCFF0-ED97-FE4E-A881-B878E7885F9E}"/>
              </a:ext>
            </a:extLst>
          </p:cNvPr>
          <p:cNvSpPr>
            <a:spLocks noChangeShapeType="1"/>
          </p:cNvSpPr>
          <p:nvPr/>
        </p:nvSpPr>
        <p:spPr bwMode="auto">
          <a:xfrm>
            <a:off x="6167438" y="5084763"/>
            <a:ext cx="6477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45769" name="Text Box 13">
            <a:extLst>
              <a:ext uri="{FF2B5EF4-FFF2-40B4-BE49-F238E27FC236}">
                <a16:creationId xmlns:a16="http://schemas.microsoft.com/office/drawing/2014/main" id="{325C3623-45C8-0647-AB83-900880E62DA6}"/>
              </a:ext>
            </a:extLst>
          </p:cNvPr>
          <p:cNvSpPr txBox="1">
            <a:spLocks noChangeArrowheads="1"/>
          </p:cNvSpPr>
          <p:nvPr/>
        </p:nvSpPr>
        <p:spPr bwMode="auto">
          <a:xfrm>
            <a:off x="7175500" y="4816475"/>
            <a:ext cx="3024188" cy="1562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Franklin Roosevelt, 1933 :</a:t>
            </a:r>
          </a:p>
          <a:p>
            <a:pPr eaLnBrk="1" hangingPunct="1">
              <a:spcBef>
                <a:spcPct val="0"/>
              </a:spcBef>
              <a:buFontTx/>
              <a:buNone/>
            </a:pPr>
            <a:r>
              <a:rPr lang="fr-FR" altLang="fr-FR" sz="2400" i="1"/>
              <a:t>«Ne gâchez jamais </a:t>
            </a:r>
          </a:p>
          <a:p>
            <a:pPr eaLnBrk="1" hangingPunct="1">
              <a:spcBef>
                <a:spcPct val="0"/>
              </a:spcBef>
              <a:buFontTx/>
              <a:buNone/>
            </a:pPr>
            <a:r>
              <a:rPr lang="fr-FR" altLang="fr-FR" sz="2400" i="1"/>
              <a:t>une bonne crise !»</a:t>
            </a:r>
          </a:p>
        </p:txBody>
      </p:sp>
      <p:sp>
        <p:nvSpPr>
          <p:cNvPr id="2" name="Espace réservé de la date 1">
            <a:extLst>
              <a:ext uri="{FF2B5EF4-FFF2-40B4-BE49-F238E27FC236}">
                <a16:creationId xmlns:a16="http://schemas.microsoft.com/office/drawing/2014/main" id="{02404C8E-3820-0346-8B34-20A27BFF7AA9}"/>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E03AED33-EE38-2B4D-8450-0730B9ADAA45}"/>
              </a:ext>
            </a:extLst>
          </p:cNvPr>
          <p:cNvSpPr>
            <a:spLocks noGrp="1"/>
          </p:cNvSpPr>
          <p:nvPr>
            <p:ph type="sldNum" sz="quarter" idx="12"/>
          </p:nvPr>
        </p:nvSpPr>
        <p:spPr/>
        <p:txBody>
          <a:bodyPr/>
          <a:lstStyle/>
          <a:p>
            <a:fld id="{6D1A6996-9A38-354D-9398-FBE9F4077E8B}" type="slidenum">
              <a:rPr lang="fr-FR" smtClean="0"/>
              <a:t>246</a:t>
            </a:fld>
            <a:endParaRPr lang="fr-FR"/>
          </a:p>
        </p:txBody>
      </p:sp>
    </p:spTree>
    <p:extLst>
      <p:ext uri="{BB962C8B-B14F-4D97-AF65-F5344CB8AC3E}">
        <p14:creationId xmlns:p14="http://schemas.microsoft.com/office/powerpoint/2010/main" val="3906695436"/>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4" name="Group 16">
            <a:extLst>
              <a:ext uri="{FF2B5EF4-FFF2-40B4-BE49-F238E27FC236}">
                <a16:creationId xmlns:a16="http://schemas.microsoft.com/office/drawing/2014/main" id="{A73F3BBA-9BFD-644E-AD37-D4C29503EBD5}"/>
              </a:ext>
            </a:extLst>
          </p:cNvPr>
          <p:cNvGraphicFramePr>
            <a:graphicFrameLocks noGrp="1"/>
          </p:cNvGraphicFramePr>
          <p:nvPr/>
        </p:nvGraphicFramePr>
        <p:xfrm>
          <a:off x="2459039" y="2857500"/>
          <a:ext cx="7273925" cy="1189038"/>
        </p:xfrm>
        <a:graphic>
          <a:graphicData uri="http://schemas.openxmlformats.org/drawingml/2006/table">
            <a:tbl>
              <a:tblPr/>
              <a:tblGrid>
                <a:gridCol w="7273925">
                  <a:extLst>
                    <a:ext uri="{9D8B030D-6E8A-4147-A177-3AD203B41FA5}">
                      <a16:colId xmlns:a16="http://schemas.microsoft.com/office/drawing/2014/main" val="20000"/>
                    </a:ext>
                  </a:extLst>
                </a:gridCol>
              </a:tblGrid>
              <a:tr h="1189038">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36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Stratégie d'entreprise et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36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politiques RH </a:t>
                      </a:r>
                      <a:endParaRPr kumimoji="0" lang="fr-FR" altLang="fr-FR" sz="36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T="45732" marB="457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Espace réservé de la date 1">
            <a:extLst>
              <a:ext uri="{FF2B5EF4-FFF2-40B4-BE49-F238E27FC236}">
                <a16:creationId xmlns:a16="http://schemas.microsoft.com/office/drawing/2014/main" id="{0D16994A-FDC5-3C4F-924E-6ECC4344E792}"/>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A896C3FF-623A-E348-81F0-285E5E5D9FCF}"/>
              </a:ext>
            </a:extLst>
          </p:cNvPr>
          <p:cNvSpPr>
            <a:spLocks noGrp="1"/>
          </p:cNvSpPr>
          <p:nvPr>
            <p:ph type="sldNum" sz="quarter" idx="12"/>
          </p:nvPr>
        </p:nvSpPr>
        <p:spPr/>
        <p:txBody>
          <a:bodyPr/>
          <a:lstStyle/>
          <a:p>
            <a:fld id="{6D1A6996-9A38-354D-9398-FBE9F4077E8B}" type="slidenum">
              <a:rPr lang="fr-FR" smtClean="0"/>
              <a:t>247</a:t>
            </a:fld>
            <a:endParaRPr lang="fr-FR"/>
          </a:p>
        </p:txBody>
      </p:sp>
    </p:spTree>
    <p:extLst>
      <p:ext uri="{BB962C8B-B14F-4D97-AF65-F5344CB8AC3E}">
        <p14:creationId xmlns:p14="http://schemas.microsoft.com/office/powerpoint/2010/main" val="1149127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17F951-6C25-7B4D-AF5B-1DC03E5F8F25}"/>
              </a:ext>
            </a:extLst>
          </p:cNvPr>
          <p:cNvSpPr>
            <a:spLocks noGrp="1"/>
          </p:cNvSpPr>
          <p:nvPr>
            <p:ph type="title"/>
          </p:nvPr>
        </p:nvSpPr>
        <p:spPr>
          <a:xfrm>
            <a:off x="838200" y="-53365"/>
            <a:ext cx="10515600" cy="1325563"/>
          </a:xfrm>
        </p:spPr>
        <p:txBody>
          <a:bodyPr/>
          <a:lstStyle/>
          <a:p>
            <a:pPr algn="ctr"/>
            <a:r>
              <a:rPr lang="fr-FR" b="1" dirty="0"/>
              <a:t>Structure Fonctionnelle</a:t>
            </a:r>
            <a:endParaRPr lang="fr-FR" dirty="0"/>
          </a:p>
        </p:txBody>
      </p:sp>
      <p:sp>
        <p:nvSpPr>
          <p:cNvPr id="3" name="Espace réservé du contenu 2">
            <a:extLst>
              <a:ext uri="{FF2B5EF4-FFF2-40B4-BE49-F238E27FC236}">
                <a16:creationId xmlns:a16="http://schemas.microsoft.com/office/drawing/2014/main" id="{0F5AC620-F7E7-DC4A-9C46-BF4FE72823D4}"/>
              </a:ext>
            </a:extLst>
          </p:cNvPr>
          <p:cNvSpPr>
            <a:spLocks noGrp="1"/>
          </p:cNvSpPr>
          <p:nvPr>
            <p:ph idx="1"/>
          </p:nvPr>
        </p:nvSpPr>
        <p:spPr>
          <a:xfrm>
            <a:off x="838200" y="1041766"/>
            <a:ext cx="10515600" cy="5314584"/>
          </a:xfrm>
        </p:spPr>
        <p:txBody>
          <a:bodyPr>
            <a:normAutofit fontScale="92500" lnSpcReduction="10000"/>
          </a:bodyPr>
          <a:lstStyle/>
          <a:p>
            <a:pPr marL="0" indent="0">
              <a:lnSpc>
                <a:spcPct val="120000"/>
              </a:lnSpc>
              <a:buNone/>
            </a:pPr>
            <a:r>
              <a:rPr lang="fr-FR" b="1" dirty="0"/>
              <a:t>Avantages d’une structure fonctionnelle</a:t>
            </a:r>
          </a:p>
          <a:p>
            <a:pPr>
              <a:lnSpc>
                <a:spcPct val="120000"/>
              </a:lnSpc>
            </a:pPr>
            <a:r>
              <a:rPr lang="fr-FR" dirty="0"/>
              <a:t>Une telle structure permet à votre entreprise de </a:t>
            </a:r>
            <a:r>
              <a:rPr lang="fr-FR" b="1" dirty="0"/>
              <a:t>disposer de collaborateurs avec des connaissances spécialisées très pointues</a:t>
            </a:r>
            <a:r>
              <a:rPr lang="fr-FR" dirty="0"/>
              <a:t>, au moyen d’une formation facile et rapide pour une activité particulière : ceci permet d’effectuer des tâches bien déterminées d’une manière optimale.</a:t>
            </a:r>
          </a:p>
          <a:p>
            <a:pPr>
              <a:lnSpc>
                <a:spcPct val="120000"/>
              </a:lnSpc>
            </a:pPr>
            <a:r>
              <a:rPr lang="fr-FR" dirty="0"/>
              <a:t>En outre, ce type de structure permet à chaque collaborateur d’avoir un minimum d’attributions, et ce, quel que soit son niveau hiérarchique dans l’entreprise.</a:t>
            </a:r>
          </a:p>
          <a:p>
            <a:pPr>
              <a:lnSpc>
                <a:spcPct val="120000"/>
              </a:lnSpc>
            </a:pPr>
            <a:r>
              <a:rPr lang="fr-FR" dirty="0"/>
              <a:t>Les contrôles deviennent, ainsi, simples, rapides et efficaces, ne s’effectuant qu'à l'intérieur d'un seul service, et la productivité devient de plus en plus importante.</a:t>
            </a:r>
          </a:p>
          <a:p>
            <a:pPr>
              <a:lnSpc>
                <a:spcPct val="120000"/>
              </a:lnSpc>
            </a:pPr>
            <a:endParaRPr lang="fr-FR" dirty="0"/>
          </a:p>
        </p:txBody>
      </p:sp>
      <p:sp>
        <p:nvSpPr>
          <p:cNvPr id="4" name="Espace réservé de la date 3">
            <a:extLst>
              <a:ext uri="{FF2B5EF4-FFF2-40B4-BE49-F238E27FC236}">
                <a16:creationId xmlns:a16="http://schemas.microsoft.com/office/drawing/2014/main" id="{26E1F381-27EB-F04F-9DD3-122A2974B9EE}"/>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0E29A482-1887-8B4B-9572-17B04993F692}"/>
              </a:ext>
            </a:extLst>
          </p:cNvPr>
          <p:cNvSpPr>
            <a:spLocks noGrp="1"/>
          </p:cNvSpPr>
          <p:nvPr>
            <p:ph type="sldNum" sz="quarter" idx="12"/>
          </p:nvPr>
        </p:nvSpPr>
        <p:spPr/>
        <p:txBody>
          <a:bodyPr/>
          <a:lstStyle/>
          <a:p>
            <a:fld id="{6D1A6996-9A38-354D-9398-FBE9F4077E8B}" type="slidenum">
              <a:rPr lang="fr-FR" smtClean="0"/>
              <a:t>25</a:t>
            </a:fld>
            <a:endParaRPr lang="fr-FR"/>
          </a:p>
        </p:txBody>
      </p:sp>
    </p:spTree>
    <p:extLst>
      <p:ext uri="{BB962C8B-B14F-4D97-AF65-F5344CB8AC3E}">
        <p14:creationId xmlns:p14="http://schemas.microsoft.com/office/powerpoint/2010/main" val="3005957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17F951-6C25-7B4D-AF5B-1DC03E5F8F25}"/>
              </a:ext>
            </a:extLst>
          </p:cNvPr>
          <p:cNvSpPr>
            <a:spLocks noGrp="1"/>
          </p:cNvSpPr>
          <p:nvPr>
            <p:ph type="title"/>
          </p:nvPr>
        </p:nvSpPr>
        <p:spPr>
          <a:xfrm>
            <a:off x="838200" y="-53365"/>
            <a:ext cx="10515600" cy="1325563"/>
          </a:xfrm>
        </p:spPr>
        <p:txBody>
          <a:bodyPr/>
          <a:lstStyle/>
          <a:p>
            <a:pPr algn="ctr"/>
            <a:r>
              <a:rPr lang="fr-FR" b="1" dirty="0"/>
              <a:t>Structure Fonctionnelle</a:t>
            </a:r>
            <a:endParaRPr lang="fr-FR" dirty="0"/>
          </a:p>
        </p:txBody>
      </p:sp>
      <p:sp>
        <p:nvSpPr>
          <p:cNvPr id="3" name="Espace réservé du contenu 2">
            <a:extLst>
              <a:ext uri="{FF2B5EF4-FFF2-40B4-BE49-F238E27FC236}">
                <a16:creationId xmlns:a16="http://schemas.microsoft.com/office/drawing/2014/main" id="{0F5AC620-F7E7-DC4A-9C46-BF4FE72823D4}"/>
              </a:ext>
            </a:extLst>
          </p:cNvPr>
          <p:cNvSpPr>
            <a:spLocks noGrp="1"/>
          </p:cNvSpPr>
          <p:nvPr>
            <p:ph idx="1"/>
          </p:nvPr>
        </p:nvSpPr>
        <p:spPr>
          <a:xfrm>
            <a:off x="838200" y="1041766"/>
            <a:ext cx="10515600" cy="5314584"/>
          </a:xfrm>
        </p:spPr>
        <p:txBody>
          <a:bodyPr>
            <a:normAutofit fontScale="92500" lnSpcReduction="10000"/>
          </a:bodyPr>
          <a:lstStyle/>
          <a:p>
            <a:pPr marL="0" indent="0">
              <a:lnSpc>
                <a:spcPct val="120000"/>
              </a:lnSpc>
              <a:buNone/>
            </a:pPr>
            <a:r>
              <a:rPr lang="fr-FR" b="1" dirty="0"/>
              <a:t>Inconvénients d’une structure fonctionnelle</a:t>
            </a:r>
          </a:p>
          <a:p>
            <a:pPr>
              <a:lnSpc>
                <a:spcPct val="120000"/>
              </a:lnSpc>
            </a:pPr>
            <a:r>
              <a:rPr lang="fr-FR" dirty="0"/>
              <a:t>L’inconvénient majeur de cette structure réside dans </a:t>
            </a:r>
            <a:r>
              <a:rPr lang="fr-FR" b="1" dirty="0"/>
              <a:t>le manque de discipline</a:t>
            </a:r>
            <a:r>
              <a:rPr lang="fr-FR" dirty="0"/>
              <a:t>, notamment aux niveaux hiérarchiques inférieurs.</a:t>
            </a:r>
          </a:p>
          <a:p>
            <a:pPr>
              <a:lnSpc>
                <a:spcPct val="120000"/>
              </a:lnSpc>
            </a:pPr>
            <a:r>
              <a:rPr lang="fr-FR" dirty="0"/>
              <a:t>L’efficacité des contrôles s’en trouve, d’ailleurs, affectée à cause d’un contact personnel assez fréquent entre les contrôleurs et les salariés.</a:t>
            </a:r>
          </a:p>
          <a:p>
            <a:pPr>
              <a:lnSpc>
                <a:spcPct val="120000"/>
              </a:lnSpc>
            </a:pPr>
            <a:r>
              <a:rPr lang="fr-FR" dirty="0"/>
              <a:t>La spécialisation du personnel rend, également, difficile la gestion de plusieurs services et la délégation de certaines tâches entre les salariés. </a:t>
            </a:r>
          </a:p>
          <a:p>
            <a:pPr>
              <a:lnSpc>
                <a:spcPct val="120000"/>
              </a:lnSpc>
            </a:pPr>
            <a:r>
              <a:rPr lang="fr-FR" dirty="0"/>
              <a:t>La prolifération des tâches, selon le domaine de chacune, peut, enfin, entraîner l’</a:t>
            </a:r>
            <a:r>
              <a:rPr lang="fr-FR" b="1" dirty="0"/>
              <a:t>augmentation excessive du nombre de salariés</a:t>
            </a:r>
            <a:r>
              <a:rPr lang="fr-FR" dirty="0"/>
              <a:t> et la </a:t>
            </a:r>
            <a:r>
              <a:rPr lang="fr-FR" b="1" dirty="0"/>
              <a:t>diminution de la valeur individuelle de chacun</a:t>
            </a:r>
            <a:r>
              <a:rPr lang="fr-FR" dirty="0"/>
              <a:t>.</a:t>
            </a:r>
          </a:p>
          <a:p>
            <a:pPr>
              <a:lnSpc>
                <a:spcPct val="120000"/>
              </a:lnSpc>
            </a:pPr>
            <a:endParaRPr lang="fr-FR" dirty="0"/>
          </a:p>
        </p:txBody>
      </p:sp>
      <p:sp>
        <p:nvSpPr>
          <p:cNvPr id="4" name="Espace réservé de la date 3">
            <a:extLst>
              <a:ext uri="{FF2B5EF4-FFF2-40B4-BE49-F238E27FC236}">
                <a16:creationId xmlns:a16="http://schemas.microsoft.com/office/drawing/2014/main" id="{26E1F381-27EB-F04F-9DD3-122A2974B9EE}"/>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0E29A482-1887-8B4B-9572-17B04993F692}"/>
              </a:ext>
            </a:extLst>
          </p:cNvPr>
          <p:cNvSpPr>
            <a:spLocks noGrp="1"/>
          </p:cNvSpPr>
          <p:nvPr>
            <p:ph type="sldNum" sz="quarter" idx="12"/>
          </p:nvPr>
        </p:nvSpPr>
        <p:spPr/>
        <p:txBody>
          <a:bodyPr/>
          <a:lstStyle/>
          <a:p>
            <a:fld id="{6D1A6996-9A38-354D-9398-FBE9F4077E8B}" type="slidenum">
              <a:rPr lang="fr-FR" smtClean="0"/>
              <a:t>26</a:t>
            </a:fld>
            <a:endParaRPr lang="fr-FR"/>
          </a:p>
        </p:txBody>
      </p:sp>
    </p:spTree>
    <p:extLst>
      <p:ext uri="{BB962C8B-B14F-4D97-AF65-F5344CB8AC3E}">
        <p14:creationId xmlns:p14="http://schemas.microsoft.com/office/powerpoint/2010/main" val="50253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42F11C-EFF7-8B4E-A9D4-7C28C6DE5CBA}"/>
              </a:ext>
            </a:extLst>
          </p:cNvPr>
          <p:cNvSpPr>
            <a:spLocks noGrp="1"/>
          </p:cNvSpPr>
          <p:nvPr>
            <p:ph type="title"/>
          </p:nvPr>
        </p:nvSpPr>
        <p:spPr>
          <a:xfrm>
            <a:off x="838200" y="34332"/>
            <a:ext cx="10515600" cy="1325563"/>
          </a:xfrm>
        </p:spPr>
        <p:txBody>
          <a:bodyPr/>
          <a:lstStyle/>
          <a:p>
            <a:pPr algn="ctr"/>
            <a:r>
              <a:rPr lang="fr-FR" b="1" dirty="0"/>
              <a:t>Structure de Divisionnelle</a:t>
            </a:r>
          </a:p>
        </p:txBody>
      </p:sp>
      <p:sp>
        <p:nvSpPr>
          <p:cNvPr id="3" name="Espace réservé du contenu 2">
            <a:extLst>
              <a:ext uri="{FF2B5EF4-FFF2-40B4-BE49-F238E27FC236}">
                <a16:creationId xmlns:a16="http://schemas.microsoft.com/office/drawing/2014/main" id="{FBE72D19-AFF0-FA4B-8195-B9D7F3C561CE}"/>
              </a:ext>
            </a:extLst>
          </p:cNvPr>
          <p:cNvSpPr>
            <a:spLocks noGrp="1"/>
          </p:cNvSpPr>
          <p:nvPr>
            <p:ph idx="1"/>
          </p:nvPr>
        </p:nvSpPr>
        <p:spPr>
          <a:xfrm>
            <a:off x="838200" y="1014743"/>
            <a:ext cx="10515600" cy="5341607"/>
          </a:xfrm>
        </p:spPr>
        <p:txBody>
          <a:bodyPr>
            <a:normAutofit fontScale="32500" lnSpcReduction="20000"/>
          </a:bodyPr>
          <a:lstStyle/>
          <a:p>
            <a:pPr>
              <a:lnSpc>
                <a:spcPct val="120000"/>
              </a:lnSpc>
            </a:pPr>
            <a:r>
              <a:rPr lang="fr-FR" sz="5500" dirty="0"/>
              <a:t>Ce sont les structures adoptées par les entreprises œuvrant dans plusieurs domaines d’activité. Chaque division est autonome, avec ses propres ressources et sa propre structure fonctionnelle.</a:t>
            </a:r>
          </a:p>
          <a:p>
            <a:pPr>
              <a:lnSpc>
                <a:spcPct val="120000"/>
              </a:lnSpc>
            </a:pPr>
            <a:r>
              <a:rPr lang="fr-FR" sz="5500" dirty="0"/>
              <a:t>Avec la globalisation et le décloisonnement des marchés, c’est devenu la structure la plus développée et la plus pertinente pour décrire l’activité de l’entreprise. C'est la structure qui a émergé lorsque les organisations ont du faire face à des environnements plus complexes. En effet, l’entreprise a multiplié ses domaines de compétences sur des marchés multiples (locaux et étrangers).</a:t>
            </a:r>
          </a:p>
          <a:p>
            <a:pPr>
              <a:lnSpc>
                <a:spcPct val="120000"/>
              </a:lnSpc>
            </a:pPr>
            <a:r>
              <a:rPr lang="fr-FR" sz="5500" dirty="0"/>
              <a:t>La structure divisionnelle est basée sur le découpage de l'activité d'une entreprise en sous-ensemble appelés divisions. Généralement ces divisions sont spécialisées par types de produits, clientèles ou zones géographiques.  Cette structure permet aux entreprises qui possèdent une activité diversifiée voire complexe de diviser le travail au sein de l’entreprise.</a:t>
            </a:r>
          </a:p>
          <a:p>
            <a:pPr>
              <a:lnSpc>
                <a:spcPct val="120000"/>
              </a:lnSpc>
            </a:pPr>
            <a:r>
              <a:rPr lang="fr-FR" sz="5500" dirty="0"/>
              <a:t>La structure divisionnelle se caractérise par une décentralisation au niveau des décisions et du pouvoir. En effet, la direction générale donne la stratégie d’ensemble et chaque division gère ses responsabilités opérationnelles.</a:t>
            </a:r>
          </a:p>
          <a:p>
            <a:pPr>
              <a:lnSpc>
                <a:spcPct val="120000"/>
              </a:lnSpc>
            </a:pPr>
            <a:r>
              <a:rPr lang="fr-FR" sz="5500" b="1" dirty="0"/>
              <a:t>Avantages</a:t>
            </a:r>
            <a:r>
              <a:rPr lang="fr-FR" sz="5500" dirty="0"/>
              <a:t> : présence sur divers marchés, souplesse et une capacité d'adaptation importante.</a:t>
            </a:r>
          </a:p>
          <a:p>
            <a:pPr>
              <a:lnSpc>
                <a:spcPct val="120000"/>
              </a:lnSpc>
            </a:pPr>
            <a:r>
              <a:rPr lang="fr-FR" sz="5500" b="1" dirty="0"/>
              <a:t>Inconvénients</a:t>
            </a:r>
            <a:r>
              <a:rPr lang="fr-FR" sz="5500" dirty="0"/>
              <a:t> : manque d’assiduité et d’efficacité globales, prise en charge de l’ensemble des responsabilités par le dirigeant et nécessité d’établir un système de contrôle de gestion et d'évaluation quasi-quotidiens.</a:t>
            </a:r>
          </a:p>
          <a:p>
            <a:pPr marL="0" indent="0">
              <a:lnSpc>
                <a:spcPct val="120000"/>
              </a:lnSpc>
              <a:buNone/>
            </a:pPr>
            <a:endParaRPr lang="fr-FR" sz="2000" dirty="0"/>
          </a:p>
        </p:txBody>
      </p:sp>
      <p:sp>
        <p:nvSpPr>
          <p:cNvPr id="4" name="Espace réservé de la date 3">
            <a:extLst>
              <a:ext uri="{FF2B5EF4-FFF2-40B4-BE49-F238E27FC236}">
                <a16:creationId xmlns:a16="http://schemas.microsoft.com/office/drawing/2014/main" id="{F698E893-77E1-4D43-AC09-4EDDDA262E6D}"/>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9A110E49-676A-634F-BDCF-42902A9A282D}"/>
              </a:ext>
            </a:extLst>
          </p:cNvPr>
          <p:cNvSpPr>
            <a:spLocks noGrp="1"/>
          </p:cNvSpPr>
          <p:nvPr>
            <p:ph type="sldNum" sz="quarter" idx="12"/>
          </p:nvPr>
        </p:nvSpPr>
        <p:spPr/>
        <p:txBody>
          <a:bodyPr/>
          <a:lstStyle/>
          <a:p>
            <a:fld id="{6D1A6996-9A38-354D-9398-FBE9F4077E8B}" type="slidenum">
              <a:rPr lang="fr-FR" smtClean="0"/>
              <a:t>27</a:t>
            </a:fld>
            <a:endParaRPr lang="fr-FR"/>
          </a:p>
        </p:txBody>
      </p:sp>
    </p:spTree>
    <p:extLst>
      <p:ext uri="{BB962C8B-B14F-4D97-AF65-F5344CB8AC3E}">
        <p14:creationId xmlns:p14="http://schemas.microsoft.com/office/powerpoint/2010/main" val="590110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90923E-9AA6-954E-9355-E8F136F312E7}"/>
              </a:ext>
            </a:extLst>
          </p:cNvPr>
          <p:cNvSpPr>
            <a:spLocks noGrp="1"/>
          </p:cNvSpPr>
          <p:nvPr>
            <p:ph type="title"/>
          </p:nvPr>
        </p:nvSpPr>
        <p:spPr/>
        <p:txBody>
          <a:bodyPr>
            <a:normAutofit fontScale="90000"/>
          </a:bodyPr>
          <a:lstStyle/>
          <a:p>
            <a:r>
              <a:rPr lang="fr-FR" b="1" dirty="0"/>
              <a:t>Comment fonctionne une structure Divisionnelle ?</a:t>
            </a:r>
            <a:br>
              <a:rPr lang="fr-FR" b="1" dirty="0"/>
            </a:br>
            <a:endParaRPr lang="fr-FR" dirty="0"/>
          </a:p>
        </p:txBody>
      </p:sp>
      <p:sp>
        <p:nvSpPr>
          <p:cNvPr id="3" name="Espace réservé du contenu 2">
            <a:extLst>
              <a:ext uri="{FF2B5EF4-FFF2-40B4-BE49-F238E27FC236}">
                <a16:creationId xmlns:a16="http://schemas.microsoft.com/office/drawing/2014/main" id="{F0CFA188-30ED-284E-AA9C-045AFFBD699E}"/>
              </a:ext>
            </a:extLst>
          </p:cNvPr>
          <p:cNvSpPr>
            <a:spLocks noGrp="1"/>
          </p:cNvSpPr>
          <p:nvPr>
            <p:ph idx="1"/>
          </p:nvPr>
        </p:nvSpPr>
        <p:spPr>
          <a:xfrm>
            <a:off x="838200" y="1719318"/>
            <a:ext cx="10515600" cy="3723784"/>
          </a:xfrm>
        </p:spPr>
        <p:txBody>
          <a:bodyPr>
            <a:normAutofit/>
          </a:bodyPr>
          <a:lstStyle/>
          <a:p>
            <a:pPr>
              <a:lnSpc>
                <a:spcPct val="100000"/>
              </a:lnSpc>
            </a:pPr>
            <a:r>
              <a:rPr lang="fr-FR" sz="2000" dirty="0"/>
              <a:t>Comme son nom l’indique, une structure divisionnelle permet la division de votre entreprise en plusieurs unités relativement autonomes, avec une activité précise pour chacune.</a:t>
            </a:r>
          </a:p>
          <a:p>
            <a:pPr>
              <a:lnSpc>
                <a:spcPct val="100000"/>
              </a:lnSpc>
            </a:pPr>
            <a:r>
              <a:rPr lang="fr-FR" sz="2000" dirty="0"/>
              <a:t>Ainsi, chaque division a ses propres ressources et sa gestion se fait comme une entité quasi-indépendante.</a:t>
            </a:r>
          </a:p>
          <a:p>
            <a:pPr>
              <a:lnSpc>
                <a:spcPct val="100000"/>
              </a:lnSpc>
            </a:pPr>
            <a:r>
              <a:rPr lang="fr-FR" sz="2000" dirty="0"/>
              <a:t>Les objectifs généraux et les décisions stratégiques restent, toutefois, fixés par le dirigeant.</a:t>
            </a:r>
          </a:p>
          <a:p>
            <a:pPr>
              <a:lnSpc>
                <a:spcPct val="100000"/>
              </a:lnSpc>
            </a:pPr>
            <a:r>
              <a:rPr lang="fr-FR" sz="2000" dirty="0"/>
              <a:t>Quant à la stratégie de chaque division, elle se met en place au sein de chacune, et ce, au niveau de la production, de la commercialisation, de la </a:t>
            </a:r>
            <a:r>
              <a:rPr lang="fr-FR" sz="2000" dirty="0">
                <a:hlinkClick r:id="rId2">
                  <a:extLst>
                    <a:ext uri="{A12FA001-AC4F-418D-AE19-62706E023703}">
                      <ahyp:hlinkClr xmlns:ahyp="http://schemas.microsoft.com/office/drawing/2018/hyperlinkcolor" val="tx"/>
                    </a:ext>
                  </a:extLst>
                </a:hlinkClick>
              </a:rPr>
              <a:t>gestion du personnel</a:t>
            </a:r>
            <a:r>
              <a:rPr lang="fr-FR" sz="2000" dirty="0"/>
              <a:t>, etc.</a:t>
            </a:r>
          </a:p>
          <a:p>
            <a:pPr>
              <a:lnSpc>
                <a:spcPct val="100000"/>
              </a:lnSpc>
            </a:pPr>
            <a:r>
              <a:rPr lang="fr-FR" sz="2000" dirty="0"/>
              <a:t>Ainsi, une structure divisionnelle se caractérise par un découpage des responsabilités, une coordination en amont, une standardisation des qualifications et une formalisation des tâches à accomplir.</a:t>
            </a:r>
          </a:p>
          <a:p>
            <a:pPr marL="0" indent="0">
              <a:buNone/>
            </a:pPr>
            <a:endParaRPr lang="fr-FR" sz="2000" dirty="0"/>
          </a:p>
        </p:txBody>
      </p:sp>
      <p:sp>
        <p:nvSpPr>
          <p:cNvPr id="4" name="Espace réservé de la date 3">
            <a:extLst>
              <a:ext uri="{FF2B5EF4-FFF2-40B4-BE49-F238E27FC236}">
                <a16:creationId xmlns:a16="http://schemas.microsoft.com/office/drawing/2014/main" id="{49A22C0B-400D-7347-A834-6FCE3932250A}"/>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AEAACA38-CB39-6D4C-BAF9-D601689263D3}"/>
              </a:ext>
            </a:extLst>
          </p:cNvPr>
          <p:cNvSpPr>
            <a:spLocks noGrp="1"/>
          </p:cNvSpPr>
          <p:nvPr>
            <p:ph type="sldNum" sz="quarter" idx="12"/>
          </p:nvPr>
        </p:nvSpPr>
        <p:spPr/>
        <p:txBody>
          <a:bodyPr/>
          <a:lstStyle/>
          <a:p>
            <a:fld id="{6D1A6996-9A38-354D-9398-FBE9F4077E8B}" type="slidenum">
              <a:rPr lang="fr-FR" smtClean="0"/>
              <a:t>28</a:t>
            </a:fld>
            <a:endParaRPr lang="fr-FR"/>
          </a:p>
        </p:txBody>
      </p:sp>
    </p:spTree>
    <p:extLst>
      <p:ext uri="{BB962C8B-B14F-4D97-AF65-F5344CB8AC3E}">
        <p14:creationId xmlns:p14="http://schemas.microsoft.com/office/powerpoint/2010/main" val="1150324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CB655-A85D-594D-A01E-48F85EEC433B}"/>
              </a:ext>
            </a:extLst>
          </p:cNvPr>
          <p:cNvSpPr>
            <a:spLocks noGrp="1"/>
          </p:cNvSpPr>
          <p:nvPr>
            <p:ph type="title"/>
          </p:nvPr>
        </p:nvSpPr>
        <p:spPr>
          <a:xfrm>
            <a:off x="838200" y="681037"/>
            <a:ext cx="10515600" cy="1325563"/>
          </a:xfrm>
        </p:spPr>
        <p:txBody>
          <a:bodyPr>
            <a:normAutofit fontScale="90000"/>
          </a:bodyPr>
          <a:lstStyle/>
          <a:p>
            <a:pPr algn="ctr"/>
            <a:r>
              <a:rPr lang="fr-FR" b="1" dirty="0"/>
              <a:t>Les 3 stades de développement d'une structures fonctionnelles</a:t>
            </a:r>
            <a:br>
              <a:rPr lang="fr-FR" b="1" dirty="0"/>
            </a:br>
            <a:endParaRPr lang="fr-FR" dirty="0"/>
          </a:p>
        </p:txBody>
      </p:sp>
      <p:sp>
        <p:nvSpPr>
          <p:cNvPr id="3" name="Espace réservé du contenu 2">
            <a:extLst>
              <a:ext uri="{FF2B5EF4-FFF2-40B4-BE49-F238E27FC236}">
                <a16:creationId xmlns:a16="http://schemas.microsoft.com/office/drawing/2014/main" id="{30BE62A1-5232-4842-BD88-E467C322D102}"/>
              </a:ext>
            </a:extLst>
          </p:cNvPr>
          <p:cNvSpPr>
            <a:spLocks noGrp="1"/>
          </p:cNvSpPr>
          <p:nvPr>
            <p:ph idx="1"/>
          </p:nvPr>
        </p:nvSpPr>
        <p:spPr/>
        <p:txBody>
          <a:bodyPr/>
          <a:lstStyle/>
          <a:p>
            <a:pPr marL="0" indent="0">
              <a:buNone/>
            </a:pPr>
            <a:r>
              <a:rPr lang="fr-FR" b="1" dirty="0"/>
              <a:t>En soleil </a:t>
            </a:r>
            <a:r>
              <a:rPr lang="fr-FR" dirty="0"/>
              <a:t>: </a:t>
            </a:r>
          </a:p>
          <a:p>
            <a:pPr lvl="1"/>
            <a:r>
              <a:rPr lang="fr-FR" dirty="0"/>
              <a:t>Centrée autour du dirigeant. Il n'y a pas de liens entre les salariés, seulement des liens entre les salariés et le dirigeant. </a:t>
            </a:r>
          </a:p>
          <a:p>
            <a:pPr marL="0" indent="0">
              <a:buNone/>
            </a:pPr>
            <a:r>
              <a:rPr lang="fr-FR" b="1" dirty="0"/>
              <a:t>Simple</a:t>
            </a:r>
            <a:r>
              <a:rPr lang="fr-FR" dirty="0"/>
              <a:t> : </a:t>
            </a:r>
          </a:p>
          <a:p>
            <a:pPr lvl="1"/>
            <a:r>
              <a:rPr lang="fr-FR" dirty="0"/>
              <a:t>Avec cette structure fonctionnelle, une ligne hiérarchique est mise en place ainsi que des processus.</a:t>
            </a:r>
          </a:p>
          <a:p>
            <a:pPr marL="0" indent="0">
              <a:buNone/>
            </a:pPr>
            <a:r>
              <a:rPr lang="fr-FR" b="1" dirty="0"/>
              <a:t>Évoluée </a:t>
            </a:r>
            <a:r>
              <a:rPr lang="fr-FR" dirty="0"/>
              <a:t>: </a:t>
            </a:r>
          </a:p>
          <a:p>
            <a:pPr lvl="1"/>
            <a:r>
              <a:rPr lang="fr-FR" dirty="0"/>
              <a:t>Où nous avons une spécialisation fonctionnelle et un développement des responsabilités opérationnelles avec des niveaux hiérarchiques supplémentaires. </a:t>
            </a:r>
          </a:p>
          <a:p>
            <a:pPr marL="0" indent="0">
              <a:buNone/>
            </a:pPr>
            <a:endParaRPr lang="fr-FR" dirty="0"/>
          </a:p>
        </p:txBody>
      </p:sp>
      <p:sp>
        <p:nvSpPr>
          <p:cNvPr id="4" name="Espace réservé de la date 3">
            <a:extLst>
              <a:ext uri="{FF2B5EF4-FFF2-40B4-BE49-F238E27FC236}">
                <a16:creationId xmlns:a16="http://schemas.microsoft.com/office/drawing/2014/main" id="{D7375232-6640-714E-806D-752C5C446832}"/>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AB173644-9A56-904E-AD82-B1CF0DCB4AE3}"/>
              </a:ext>
            </a:extLst>
          </p:cNvPr>
          <p:cNvSpPr>
            <a:spLocks noGrp="1"/>
          </p:cNvSpPr>
          <p:nvPr>
            <p:ph type="sldNum" sz="quarter" idx="12"/>
          </p:nvPr>
        </p:nvSpPr>
        <p:spPr/>
        <p:txBody>
          <a:bodyPr/>
          <a:lstStyle/>
          <a:p>
            <a:fld id="{6D1A6996-9A38-354D-9398-FBE9F4077E8B}" type="slidenum">
              <a:rPr lang="fr-FR" smtClean="0"/>
              <a:t>29</a:t>
            </a:fld>
            <a:endParaRPr lang="fr-FR"/>
          </a:p>
        </p:txBody>
      </p:sp>
    </p:spTree>
    <p:extLst>
      <p:ext uri="{BB962C8B-B14F-4D97-AF65-F5344CB8AC3E}">
        <p14:creationId xmlns:p14="http://schemas.microsoft.com/office/powerpoint/2010/main" val="2653408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u contenu 2">
            <a:extLst>
              <a:ext uri="{FF2B5EF4-FFF2-40B4-BE49-F238E27FC236}">
                <a16:creationId xmlns:a16="http://schemas.microsoft.com/office/drawing/2014/main" id="{3174207C-6072-5F4C-BCF7-DBF3866EEE23}"/>
              </a:ext>
            </a:extLst>
          </p:cNvPr>
          <p:cNvSpPr>
            <a:spLocks noGrp="1" noChangeArrowheads="1"/>
          </p:cNvSpPr>
          <p:nvPr>
            <p:ph idx="1"/>
          </p:nvPr>
        </p:nvSpPr>
        <p:spPr/>
        <p:txBody>
          <a:bodyPr/>
          <a:lstStyle/>
          <a:p>
            <a:pPr marL="0" indent="0" algn="ctr">
              <a:buNone/>
            </a:pPr>
            <a:r>
              <a:rPr lang="fr-FR" altLang="fr-FR" sz="6600">
                <a:ea typeface="ＭＳ Ｐゴシック" panose="020B0600070205080204" pitchFamily="34" charset="-128"/>
              </a:rPr>
              <a:t>PREMIERE PARTIE</a:t>
            </a:r>
          </a:p>
          <a:p>
            <a:pPr marL="0" indent="0" algn="ctr">
              <a:buNone/>
            </a:pPr>
            <a:endParaRPr lang="fr-FR" altLang="fr-FR" sz="6600">
              <a:ea typeface="ＭＳ Ｐゴシック" panose="020B0600070205080204" pitchFamily="34" charset="-128"/>
            </a:endParaRPr>
          </a:p>
          <a:p>
            <a:pPr marL="0" indent="0" algn="ctr">
              <a:buNone/>
            </a:pPr>
            <a:r>
              <a:rPr lang="fr-FR" altLang="fr-FR" sz="6600">
                <a:ea typeface="ＭＳ Ｐゴシック" panose="020B0600070205080204" pitchFamily="34" charset="-128"/>
              </a:rPr>
              <a:t>L’ORGANISATION</a:t>
            </a:r>
          </a:p>
        </p:txBody>
      </p:sp>
      <p:sp>
        <p:nvSpPr>
          <p:cNvPr id="2" name="Espace réservé de la date 1">
            <a:extLst>
              <a:ext uri="{FF2B5EF4-FFF2-40B4-BE49-F238E27FC236}">
                <a16:creationId xmlns:a16="http://schemas.microsoft.com/office/drawing/2014/main" id="{1F061FCF-4FDA-4F45-BD68-CB3467B305E7}"/>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C5B71612-3854-BD46-9690-3419CE09D3CB}"/>
              </a:ext>
            </a:extLst>
          </p:cNvPr>
          <p:cNvSpPr>
            <a:spLocks noGrp="1"/>
          </p:cNvSpPr>
          <p:nvPr>
            <p:ph type="sldNum" sz="quarter" idx="12"/>
          </p:nvPr>
        </p:nvSpPr>
        <p:spPr/>
        <p:txBody>
          <a:bodyPr/>
          <a:lstStyle/>
          <a:p>
            <a:fld id="{6D1A6996-9A38-354D-9398-FBE9F4077E8B}" type="slidenum">
              <a:rPr lang="fr-FR" smtClean="0"/>
              <a:t>3</a:t>
            </a:fld>
            <a:endParaRPr lang="fr-FR"/>
          </a:p>
        </p:txBody>
      </p:sp>
    </p:spTree>
    <p:extLst>
      <p:ext uri="{BB962C8B-B14F-4D97-AF65-F5344CB8AC3E}">
        <p14:creationId xmlns:p14="http://schemas.microsoft.com/office/powerpoint/2010/main" val="2112223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E07F9F-FFF0-A448-A964-BC2AA39107A1}"/>
              </a:ext>
            </a:extLst>
          </p:cNvPr>
          <p:cNvSpPr>
            <a:spLocks noGrp="1"/>
          </p:cNvSpPr>
          <p:nvPr>
            <p:ph type="title"/>
          </p:nvPr>
        </p:nvSpPr>
        <p:spPr>
          <a:xfrm>
            <a:off x="838200" y="2440110"/>
            <a:ext cx="10515600" cy="1325563"/>
          </a:xfrm>
        </p:spPr>
        <p:txBody>
          <a:bodyPr/>
          <a:lstStyle/>
          <a:p>
            <a:pPr algn="ctr"/>
            <a:r>
              <a:rPr lang="fr-FR" dirty="0"/>
              <a:t>Les principales théories de l'organisation</a:t>
            </a:r>
          </a:p>
        </p:txBody>
      </p:sp>
      <p:sp>
        <p:nvSpPr>
          <p:cNvPr id="4" name="Espace réservé de la date 3">
            <a:extLst>
              <a:ext uri="{FF2B5EF4-FFF2-40B4-BE49-F238E27FC236}">
                <a16:creationId xmlns:a16="http://schemas.microsoft.com/office/drawing/2014/main" id="{B60B2918-9C79-A847-A2D8-1386FF6C7349}"/>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62676003-FD5A-0B42-A9D2-8DDFE1FEF303}"/>
              </a:ext>
            </a:extLst>
          </p:cNvPr>
          <p:cNvSpPr>
            <a:spLocks noGrp="1"/>
          </p:cNvSpPr>
          <p:nvPr>
            <p:ph type="sldNum" sz="quarter" idx="12"/>
          </p:nvPr>
        </p:nvSpPr>
        <p:spPr/>
        <p:txBody>
          <a:bodyPr/>
          <a:lstStyle/>
          <a:p>
            <a:fld id="{6D1A6996-9A38-354D-9398-FBE9F4077E8B}" type="slidenum">
              <a:rPr lang="fr-FR" smtClean="0"/>
              <a:t>30</a:t>
            </a:fld>
            <a:endParaRPr lang="fr-FR"/>
          </a:p>
        </p:txBody>
      </p:sp>
    </p:spTree>
    <p:extLst>
      <p:ext uri="{BB962C8B-B14F-4D97-AF65-F5344CB8AC3E}">
        <p14:creationId xmlns:p14="http://schemas.microsoft.com/office/powerpoint/2010/main" val="3973672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B9101C-C061-AE47-8026-4BBFCA1EDFA2}"/>
              </a:ext>
            </a:extLst>
          </p:cNvPr>
          <p:cNvSpPr>
            <a:spLocks noGrp="1"/>
          </p:cNvSpPr>
          <p:nvPr>
            <p:ph type="title"/>
          </p:nvPr>
        </p:nvSpPr>
        <p:spPr/>
        <p:txBody>
          <a:bodyPr/>
          <a:lstStyle/>
          <a:p>
            <a:r>
              <a:rPr lang="fr-FR" dirty="0"/>
              <a:t>Les Théories dites « Modernes »</a:t>
            </a:r>
          </a:p>
        </p:txBody>
      </p:sp>
      <p:sp>
        <p:nvSpPr>
          <p:cNvPr id="3" name="Espace réservé du contenu 2">
            <a:extLst>
              <a:ext uri="{FF2B5EF4-FFF2-40B4-BE49-F238E27FC236}">
                <a16:creationId xmlns:a16="http://schemas.microsoft.com/office/drawing/2014/main" id="{F773112E-AB56-4E46-AD9E-661701F8DE56}"/>
              </a:ext>
            </a:extLst>
          </p:cNvPr>
          <p:cNvSpPr>
            <a:spLocks noGrp="1"/>
          </p:cNvSpPr>
          <p:nvPr>
            <p:ph idx="1"/>
          </p:nvPr>
        </p:nvSpPr>
        <p:spPr/>
        <p:txBody>
          <a:bodyPr/>
          <a:lstStyle/>
          <a:p>
            <a:pPr marL="469900" indent="-457200">
              <a:buClr>
                <a:schemeClr val="tx1"/>
              </a:buClr>
              <a:tabLst>
                <a:tab pos="622300" algn="l"/>
              </a:tabLst>
            </a:pPr>
            <a:r>
              <a:rPr lang="fr-FR" spc="-20" dirty="0">
                <a:cs typeface="Times New Roman"/>
              </a:rPr>
              <a:t>L’École Classique</a:t>
            </a:r>
          </a:p>
          <a:p>
            <a:pPr marL="469900" indent="-457200">
              <a:buClr>
                <a:schemeClr val="tx1"/>
              </a:buClr>
              <a:tabLst>
                <a:tab pos="622300" algn="l"/>
              </a:tabLst>
            </a:pPr>
            <a:r>
              <a:rPr lang="fr-FR" spc="-20" dirty="0">
                <a:cs typeface="Times New Roman"/>
              </a:rPr>
              <a:t>L’É</a:t>
            </a:r>
            <a:r>
              <a:rPr lang="fr-FR" spc="-25" dirty="0">
                <a:cs typeface="Times New Roman"/>
              </a:rPr>
              <a:t>c</a:t>
            </a:r>
            <a:r>
              <a:rPr lang="fr-FR" spc="-15" dirty="0">
                <a:cs typeface="Times New Roman"/>
              </a:rPr>
              <a:t>o</a:t>
            </a:r>
            <a:r>
              <a:rPr lang="fr-FR" spc="-5" dirty="0">
                <a:cs typeface="Times New Roman"/>
              </a:rPr>
              <a:t>l</a:t>
            </a:r>
            <a:r>
              <a:rPr lang="fr-FR" spc="-15" dirty="0">
                <a:cs typeface="Times New Roman"/>
              </a:rPr>
              <a:t>e</a:t>
            </a:r>
            <a:r>
              <a:rPr lang="fr-FR" spc="-10" dirty="0">
                <a:cs typeface="Times New Roman"/>
              </a:rPr>
              <a:t> </a:t>
            </a:r>
            <a:r>
              <a:rPr lang="fr-FR" spc="-15" dirty="0">
                <a:cs typeface="Times New Roman"/>
              </a:rPr>
              <a:t>néoclass</a:t>
            </a:r>
            <a:r>
              <a:rPr lang="fr-FR" spc="-5" dirty="0">
                <a:cs typeface="Times New Roman"/>
              </a:rPr>
              <a:t>i</a:t>
            </a:r>
            <a:r>
              <a:rPr lang="fr-FR" spc="-15" dirty="0">
                <a:cs typeface="Times New Roman"/>
              </a:rPr>
              <a:t>q</a:t>
            </a:r>
            <a:r>
              <a:rPr lang="fr-FR" spc="-10" dirty="0">
                <a:cs typeface="Times New Roman"/>
              </a:rPr>
              <a:t>u</a:t>
            </a:r>
            <a:r>
              <a:rPr lang="fr-FR" spc="-15" dirty="0">
                <a:cs typeface="Times New Roman"/>
              </a:rPr>
              <a:t>e</a:t>
            </a:r>
            <a:r>
              <a:rPr lang="fr-FR" spc="-50" dirty="0">
                <a:cs typeface="Times New Roman"/>
              </a:rPr>
              <a:t> </a:t>
            </a:r>
            <a:r>
              <a:rPr lang="fr-FR" sz="2000" i="1" spc="-50" dirty="0">
                <a:cs typeface="Times New Roman"/>
              </a:rPr>
              <a:t>(</a:t>
            </a:r>
            <a:r>
              <a:rPr lang="fr-FR" sz="2000" i="1" spc="-15" dirty="0">
                <a:cs typeface="Times New Roman"/>
              </a:rPr>
              <a:t>ou</a:t>
            </a:r>
            <a:r>
              <a:rPr lang="fr-FR" sz="2000" i="1" spc="5" dirty="0">
                <a:cs typeface="Times New Roman"/>
              </a:rPr>
              <a:t> </a:t>
            </a:r>
            <a:r>
              <a:rPr lang="fr-FR" sz="2000" i="1" spc="-25" dirty="0">
                <a:cs typeface="Times New Roman"/>
              </a:rPr>
              <a:t>e</a:t>
            </a:r>
            <a:r>
              <a:rPr lang="fr-FR" sz="2000" i="1" spc="-40" dirty="0">
                <a:cs typeface="Times New Roman"/>
              </a:rPr>
              <a:t>m</a:t>
            </a:r>
            <a:r>
              <a:rPr lang="fr-FR" sz="2000" i="1" spc="-15" dirty="0">
                <a:cs typeface="Times New Roman"/>
              </a:rPr>
              <a:t>p</a:t>
            </a:r>
            <a:r>
              <a:rPr lang="fr-FR" sz="2000" i="1" spc="-5" dirty="0">
                <a:cs typeface="Times New Roman"/>
              </a:rPr>
              <a:t>i</a:t>
            </a:r>
            <a:r>
              <a:rPr lang="fr-FR" sz="2000" i="1" spc="-10" dirty="0">
                <a:cs typeface="Times New Roman"/>
              </a:rPr>
              <a:t>ri</a:t>
            </a:r>
            <a:r>
              <a:rPr lang="fr-FR" sz="2000" i="1" spc="-5" dirty="0">
                <a:cs typeface="Times New Roman"/>
              </a:rPr>
              <a:t>q</a:t>
            </a:r>
            <a:r>
              <a:rPr lang="fr-FR" sz="2000" i="1" spc="-15" dirty="0">
                <a:cs typeface="Times New Roman"/>
              </a:rPr>
              <a:t>ue)</a:t>
            </a:r>
            <a:endParaRPr lang="fr-FR" sz="2000" i="1" dirty="0">
              <a:cs typeface="Times New Roman"/>
            </a:endParaRPr>
          </a:p>
          <a:p>
            <a:pPr marL="469900" indent="-457200">
              <a:buClr>
                <a:schemeClr val="tx1"/>
              </a:buClr>
              <a:tabLst>
                <a:tab pos="622300" algn="l"/>
              </a:tabLst>
            </a:pPr>
            <a:r>
              <a:rPr lang="fr-FR" spc="-20" dirty="0">
                <a:cs typeface="Times New Roman"/>
              </a:rPr>
              <a:t>L’É</a:t>
            </a:r>
            <a:r>
              <a:rPr lang="fr-FR" spc="-25" dirty="0">
                <a:cs typeface="Times New Roman"/>
              </a:rPr>
              <a:t>c</a:t>
            </a:r>
            <a:r>
              <a:rPr lang="fr-FR" spc="-15" dirty="0">
                <a:cs typeface="Times New Roman"/>
              </a:rPr>
              <a:t>o</a:t>
            </a:r>
            <a:r>
              <a:rPr lang="fr-FR" spc="-5" dirty="0">
                <a:cs typeface="Times New Roman"/>
              </a:rPr>
              <a:t>l</a:t>
            </a:r>
            <a:r>
              <a:rPr lang="fr-FR" spc="-15" dirty="0">
                <a:cs typeface="Times New Roman"/>
              </a:rPr>
              <a:t>e</a:t>
            </a:r>
            <a:r>
              <a:rPr lang="fr-FR" spc="-10" dirty="0">
                <a:cs typeface="Times New Roman"/>
              </a:rPr>
              <a:t> </a:t>
            </a:r>
            <a:r>
              <a:rPr lang="fr-FR" spc="-15" dirty="0">
                <a:cs typeface="Times New Roman"/>
              </a:rPr>
              <a:t>s</a:t>
            </a:r>
            <a:r>
              <a:rPr lang="fr-FR" spc="-10" dirty="0">
                <a:cs typeface="Times New Roman"/>
              </a:rPr>
              <a:t>y</a:t>
            </a:r>
            <a:r>
              <a:rPr lang="fr-FR" spc="-15" dirty="0">
                <a:cs typeface="Times New Roman"/>
              </a:rPr>
              <a:t>sté</a:t>
            </a:r>
            <a:r>
              <a:rPr lang="fr-FR" spc="-40" dirty="0">
                <a:cs typeface="Times New Roman"/>
              </a:rPr>
              <a:t>m</a:t>
            </a:r>
            <a:r>
              <a:rPr lang="fr-FR" spc="-10" dirty="0">
                <a:cs typeface="Times New Roman"/>
              </a:rPr>
              <a:t>iq</a:t>
            </a:r>
            <a:r>
              <a:rPr lang="fr-FR" spc="-15" dirty="0">
                <a:cs typeface="Times New Roman"/>
              </a:rPr>
              <a:t>ue</a:t>
            </a:r>
          </a:p>
          <a:p>
            <a:pPr marL="469900" indent="-457200">
              <a:buClr>
                <a:schemeClr val="tx1"/>
              </a:buClr>
              <a:tabLst>
                <a:tab pos="622300" algn="l"/>
              </a:tabLst>
            </a:pPr>
            <a:r>
              <a:rPr lang="fr-FR" dirty="0"/>
              <a:t>L’École de l'analyse stratégique des organisations </a:t>
            </a:r>
            <a:endParaRPr lang="fr-FR" spc="-15" dirty="0">
              <a:cs typeface="Times New Roman"/>
            </a:endParaRPr>
          </a:p>
          <a:p>
            <a:pPr marL="0" indent="0">
              <a:buNone/>
            </a:pPr>
            <a:endParaRPr lang="fr-FR" dirty="0"/>
          </a:p>
        </p:txBody>
      </p:sp>
      <p:sp>
        <p:nvSpPr>
          <p:cNvPr id="4" name="Espace réservé de la date 3">
            <a:extLst>
              <a:ext uri="{FF2B5EF4-FFF2-40B4-BE49-F238E27FC236}">
                <a16:creationId xmlns:a16="http://schemas.microsoft.com/office/drawing/2014/main" id="{C66BC0BE-6D44-C64D-A733-4ED3068F54A3}"/>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137E244D-4290-574E-B3F6-015C43907FD1}"/>
              </a:ext>
            </a:extLst>
          </p:cNvPr>
          <p:cNvSpPr>
            <a:spLocks noGrp="1"/>
          </p:cNvSpPr>
          <p:nvPr>
            <p:ph type="sldNum" sz="quarter" idx="12"/>
          </p:nvPr>
        </p:nvSpPr>
        <p:spPr/>
        <p:txBody>
          <a:bodyPr/>
          <a:lstStyle/>
          <a:p>
            <a:fld id="{6D1A6996-9A38-354D-9398-FBE9F4077E8B}" type="slidenum">
              <a:rPr lang="fr-FR" smtClean="0"/>
              <a:t>31</a:t>
            </a:fld>
            <a:endParaRPr lang="fr-FR"/>
          </a:p>
        </p:txBody>
      </p:sp>
    </p:spTree>
    <p:extLst>
      <p:ext uri="{BB962C8B-B14F-4D97-AF65-F5344CB8AC3E}">
        <p14:creationId xmlns:p14="http://schemas.microsoft.com/office/powerpoint/2010/main" val="2860803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4CC9D4-0987-154D-9123-FEF0269183A5}"/>
              </a:ext>
            </a:extLst>
          </p:cNvPr>
          <p:cNvSpPr>
            <a:spLocks noGrp="1"/>
          </p:cNvSpPr>
          <p:nvPr>
            <p:ph type="title"/>
          </p:nvPr>
        </p:nvSpPr>
        <p:spPr>
          <a:xfrm>
            <a:off x="838200" y="2308225"/>
            <a:ext cx="10515600" cy="1325563"/>
          </a:xfrm>
        </p:spPr>
        <p:txBody>
          <a:bodyPr/>
          <a:lstStyle/>
          <a:p>
            <a:pPr algn="ctr"/>
            <a:r>
              <a:rPr lang="fr-FR" dirty="0"/>
              <a:t>L’École Classique</a:t>
            </a:r>
          </a:p>
        </p:txBody>
      </p:sp>
      <p:sp>
        <p:nvSpPr>
          <p:cNvPr id="4" name="Espace réservé de la date 3">
            <a:extLst>
              <a:ext uri="{FF2B5EF4-FFF2-40B4-BE49-F238E27FC236}">
                <a16:creationId xmlns:a16="http://schemas.microsoft.com/office/drawing/2014/main" id="{D38DE9C3-50E1-7447-B620-BF6278AD142F}"/>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FA48C734-5ACD-0B47-8080-578A1FA5C347}"/>
              </a:ext>
            </a:extLst>
          </p:cNvPr>
          <p:cNvSpPr>
            <a:spLocks noGrp="1"/>
          </p:cNvSpPr>
          <p:nvPr>
            <p:ph type="sldNum" sz="quarter" idx="12"/>
          </p:nvPr>
        </p:nvSpPr>
        <p:spPr/>
        <p:txBody>
          <a:bodyPr/>
          <a:lstStyle/>
          <a:p>
            <a:fld id="{6D1A6996-9A38-354D-9398-FBE9F4077E8B}" type="slidenum">
              <a:rPr lang="fr-FR" smtClean="0"/>
              <a:t>32</a:t>
            </a:fld>
            <a:endParaRPr lang="fr-FR"/>
          </a:p>
        </p:txBody>
      </p:sp>
    </p:spTree>
    <p:extLst>
      <p:ext uri="{BB962C8B-B14F-4D97-AF65-F5344CB8AC3E}">
        <p14:creationId xmlns:p14="http://schemas.microsoft.com/office/powerpoint/2010/main" val="3288617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0C0436-2931-AB40-ACA1-F3BF6E0DD5D6}"/>
              </a:ext>
            </a:extLst>
          </p:cNvPr>
          <p:cNvSpPr>
            <a:spLocks noGrp="1"/>
          </p:cNvSpPr>
          <p:nvPr>
            <p:ph type="title"/>
          </p:nvPr>
        </p:nvSpPr>
        <p:spPr/>
        <p:txBody>
          <a:bodyPr/>
          <a:lstStyle/>
          <a:p>
            <a:r>
              <a:rPr lang="fr-FR" dirty="0"/>
              <a:t>Un théoricien de référence </a:t>
            </a:r>
          </a:p>
        </p:txBody>
      </p:sp>
      <p:sp>
        <p:nvSpPr>
          <p:cNvPr id="3" name="Espace réservé du contenu 2">
            <a:extLst>
              <a:ext uri="{FF2B5EF4-FFF2-40B4-BE49-F238E27FC236}">
                <a16:creationId xmlns:a16="http://schemas.microsoft.com/office/drawing/2014/main" id="{558AA141-2958-A24C-9E7C-D8ADCA5CAB14}"/>
              </a:ext>
            </a:extLst>
          </p:cNvPr>
          <p:cNvSpPr>
            <a:spLocks noGrp="1"/>
          </p:cNvSpPr>
          <p:nvPr>
            <p:ph idx="1"/>
          </p:nvPr>
        </p:nvSpPr>
        <p:spPr/>
        <p:txBody>
          <a:bodyPr/>
          <a:lstStyle/>
          <a:p>
            <a:endParaRPr lang="fr-FR" dirty="0"/>
          </a:p>
          <a:p>
            <a:endParaRPr lang="fr-FR" dirty="0"/>
          </a:p>
          <a:p>
            <a:endParaRPr lang="fr-FR" dirty="0"/>
          </a:p>
          <a:p>
            <a:r>
              <a:rPr lang="fr-FR" dirty="0"/>
              <a:t>Max WEBER = Structure Bureaucratique</a:t>
            </a:r>
          </a:p>
          <a:p>
            <a:pPr marL="0" indent="0">
              <a:buNone/>
            </a:pPr>
            <a:endParaRPr lang="fr-FR" dirty="0"/>
          </a:p>
        </p:txBody>
      </p:sp>
      <p:sp>
        <p:nvSpPr>
          <p:cNvPr id="4" name="Espace réservé de la date 3">
            <a:extLst>
              <a:ext uri="{FF2B5EF4-FFF2-40B4-BE49-F238E27FC236}">
                <a16:creationId xmlns:a16="http://schemas.microsoft.com/office/drawing/2014/main" id="{22FDFAF2-4BB0-F24F-950D-B2EB5EF90712}"/>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5F6BBB60-814E-CE48-8E2D-DF6265609FC9}"/>
              </a:ext>
            </a:extLst>
          </p:cNvPr>
          <p:cNvSpPr>
            <a:spLocks noGrp="1"/>
          </p:cNvSpPr>
          <p:nvPr>
            <p:ph type="sldNum" sz="quarter" idx="12"/>
          </p:nvPr>
        </p:nvSpPr>
        <p:spPr/>
        <p:txBody>
          <a:bodyPr/>
          <a:lstStyle/>
          <a:p>
            <a:fld id="{6D1A6996-9A38-354D-9398-FBE9F4077E8B}" type="slidenum">
              <a:rPr lang="fr-FR" smtClean="0"/>
              <a:t>33</a:t>
            </a:fld>
            <a:endParaRPr lang="fr-FR"/>
          </a:p>
        </p:txBody>
      </p:sp>
    </p:spTree>
    <p:extLst>
      <p:ext uri="{BB962C8B-B14F-4D97-AF65-F5344CB8AC3E}">
        <p14:creationId xmlns:p14="http://schemas.microsoft.com/office/powerpoint/2010/main" val="3254000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9FAC4D1-CB1C-DE44-A1EE-E23C8D3A59D0}"/>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71FF74EA-5FB6-7A4D-8414-BC4CFA1A4FD8}"/>
              </a:ext>
            </a:extLst>
          </p:cNvPr>
          <p:cNvSpPr>
            <a:spLocks noGrp="1"/>
          </p:cNvSpPr>
          <p:nvPr>
            <p:ph type="sldNum" sz="quarter" idx="12"/>
          </p:nvPr>
        </p:nvSpPr>
        <p:spPr/>
        <p:txBody>
          <a:bodyPr/>
          <a:lstStyle/>
          <a:p>
            <a:fld id="{6D1A6996-9A38-354D-9398-FBE9F4077E8B}" type="slidenum">
              <a:rPr lang="fr-FR" smtClean="0"/>
              <a:t>34</a:t>
            </a:fld>
            <a:endParaRPr lang="fr-FR"/>
          </a:p>
        </p:txBody>
      </p:sp>
      <p:sp>
        <p:nvSpPr>
          <p:cNvPr id="6" name="Rectangle 5">
            <a:extLst>
              <a:ext uri="{FF2B5EF4-FFF2-40B4-BE49-F238E27FC236}">
                <a16:creationId xmlns:a16="http://schemas.microsoft.com/office/drawing/2014/main" id="{68010E10-757F-BA4A-A84C-4C4513868426}"/>
              </a:ext>
            </a:extLst>
          </p:cNvPr>
          <p:cNvSpPr/>
          <p:nvPr/>
        </p:nvSpPr>
        <p:spPr>
          <a:xfrm>
            <a:off x="3518876" y="1170098"/>
            <a:ext cx="8425478" cy="5307607"/>
          </a:xfrm>
          <a:prstGeom prst="rect">
            <a:avLst/>
          </a:prstGeom>
        </p:spPr>
        <p:txBody>
          <a:bodyPr wrap="square">
            <a:spAutoFit/>
          </a:bodyPr>
          <a:lstStyle/>
          <a:p>
            <a:pPr>
              <a:lnSpc>
                <a:spcPct val="150000"/>
              </a:lnSpc>
            </a:pPr>
            <a:r>
              <a:rPr lang="fr-FR" sz="2000" dirty="0"/>
              <a:t>La </a:t>
            </a:r>
            <a:r>
              <a:rPr lang="fr-FR" sz="2800" b="1" dirty="0"/>
              <a:t>bureaucratie</a:t>
            </a:r>
            <a:r>
              <a:rPr lang="fr-FR" sz="2000" dirty="0"/>
              <a:t> est un fonctionnement standardisé de la gestion non péjoratif.</a:t>
            </a:r>
          </a:p>
          <a:p>
            <a:pPr>
              <a:lnSpc>
                <a:spcPct val="150000"/>
              </a:lnSpc>
            </a:pPr>
            <a:r>
              <a:rPr lang="fr-FR" sz="2000" dirty="0"/>
              <a:t>Elle est fondée sur :</a:t>
            </a:r>
          </a:p>
          <a:p>
            <a:pPr>
              <a:lnSpc>
                <a:spcPct val="150000"/>
              </a:lnSpc>
            </a:pPr>
            <a:r>
              <a:rPr lang="fr-FR" sz="2000" dirty="0"/>
              <a:t>- une stricte définition des objectifs, des tâches de l’autorité de chacun.</a:t>
            </a:r>
          </a:p>
          <a:p>
            <a:pPr>
              <a:lnSpc>
                <a:spcPct val="150000"/>
              </a:lnSpc>
            </a:pPr>
            <a:r>
              <a:rPr lang="fr-FR" sz="2000" dirty="0"/>
              <a:t>- une structure hiérarchique qui contrôle tout.</a:t>
            </a:r>
          </a:p>
          <a:p>
            <a:pPr>
              <a:lnSpc>
                <a:spcPct val="150000"/>
              </a:lnSpc>
            </a:pPr>
            <a:r>
              <a:rPr lang="fr-FR" sz="2000" dirty="0"/>
              <a:t>- un ensemble cohérent de règles applicables à chaque cas ( = fonctionnement mécanique).</a:t>
            </a:r>
          </a:p>
          <a:p>
            <a:pPr>
              <a:lnSpc>
                <a:spcPct val="150000"/>
              </a:lnSpc>
            </a:pPr>
            <a:r>
              <a:rPr lang="fr-FR" sz="2000" dirty="0"/>
              <a:t>- des relations réduites impersonnelles entre les fonctions et non entre les personnes ( = relation de travail uniquement).</a:t>
            </a:r>
          </a:p>
          <a:p>
            <a:pPr>
              <a:lnSpc>
                <a:spcPct val="150000"/>
              </a:lnSpc>
            </a:pPr>
            <a:r>
              <a:rPr lang="fr-FR" sz="2000" dirty="0"/>
              <a:t>- un emploi qui dépend de qualifications professionnelles d’un salarié, et existence de possibilités d'avancement</a:t>
            </a:r>
          </a:p>
        </p:txBody>
      </p:sp>
      <p:pic>
        <p:nvPicPr>
          <p:cNvPr id="7" name="Image 6">
            <a:extLst>
              <a:ext uri="{FF2B5EF4-FFF2-40B4-BE49-F238E27FC236}">
                <a16:creationId xmlns:a16="http://schemas.microsoft.com/office/drawing/2014/main" id="{AB47177B-FF32-174E-9DB7-BADC05C45890}"/>
              </a:ext>
            </a:extLst>
          </p:cNvPr>
          <p:cNvPicPr>
            <a:picLocks noChangeAspect="1"/>
          </p:cNvPicPr>
          <p:nvPr/>
        </p:nvPicPr>
        <p:blipFill>
          <a:blip r:embed="rId2"/>
          <a:stretch>
            <a:fillRect/>
          </a:stretch>
        </p:blipFill>
        <p:spPr>
          <a:xfrm>
            <a:off x="346632" y="2343146"/>
            <a:ext cx="2597524" cy="3485780"/>
          </a:xfrm>
          <a:prstGeom prst="rect">
            <a:avLst/>
          </a:prstGeom>
        </p:spPr>
      </p:pic>
      <p:pic>
        <p:nvPicPr>
          <p:cNvPr id="9" name="Image 8">
            <a:extLst>
              <a:ext uri="{FF2B5EF4-FFF2-40B4-BE49-F238E27FC236}">
                <a16:creationId xmlns:a16="http://schemas.microsoft.com/office/drawing/2014/main" id="{203A372D-9220-064B-9998-482F1033EAAE}"/>
              </a:ext>
            </a:extLst>
          </p:cNvPr>
          <p:cNvPicPr>
            <a:picLocks noChangeAspect="1"/>
          </p:cNvPicPr>
          <p:nvPr/>
        </p:nvPicPr>
        <p:blipFill>
          <a:blip r:embed="rId3"/>
          <a:stretch>
            <a:fillRect/>
          </a:stretch>
        </p:blipFill>
        <p:spPr>
          <a:xfrm>
            <a:off x="218040" y="190086"/>
            <a:ext cx="3042398" cy="1844893"/>
          </a:xfrm>
          <a:prstGeom prst="rect">
            <a:avLst/>
          </a:prstGeom>
        </p:spPr>
      </p:pic>
      <p:sp>
        <p:nvSpPr>
          <p:cNvPr id="10" name="ZoneTexte 9">
            <a:extLst>
              <a:ext uri="{FF2B5EF4-FFF2-40B4-BE49-F238E27FC236}">
                <a16:creationId xmlns:a16="http://schemas.microsoft.com/office/drawing/2014/main" id="{C39A76C6-A0E8-E140-A68B-0213177D714F}"/>
              </a:ext>
            </a:extLst>
          </p:cNvPr>
          <p:cNvSpPr txBox="1"/>
          <p:nvPr/>
        </p:nvSpPr>
        <p:spPr>
          <a:xfrm>
            <a:off x="5700713" y="257179"/>
            <a:ext cx="2816797" cy="707886"/>
          </a:xfrm>
          <a:prstGeom prst="rect">
            <a:avLst/>
          </a:prstGeom>
          <a:noFill/>
        </p:spPr>
        <p:txBody>
          <a:bodyPr wrap="none" rtlCol="0">
            <a:spAutoFit/>
          </a:bodyPr>
          <a:lstStyle/>
          <a:p>
            <a:r>
              <a:rPr lang="fr-FR" sz="4000" dirty="0"/>
              <a:t>MAX WEBER</a:t>
            </a:r>
          </a:p>
        </p:txBody>
      </p:sp>
    </p:spTree>
    <p:extLst>
      <p:ext uri="{BB962C8B-B14F-4D97-AF65-F5344CB8AC3E}">
        <p14:creationId xmlns:p14="http://schemas.microsoft.com/office/powerpoint/2010/main" val="1003126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9FAC4D1-CB1C-DE44-A1EE-E23C8D3A59D0}"/>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71FF74EA-5FB6-7A4D-8414-BC4CFA1A4FD8}"/>
              </a:ext>
            </a:extLst>
          </p:cNvPr>
          <p:cNvSpPr>
            <a:spLocks noGrp="1"/>
          </p:cNvSpPr>
          <p:nvPr>
            <p:ph type="sldNum" sz="quarter" idx="12"/>
          </p:nvPr>
        </p:nvSpPr>
        <p:spPr/>
        <p:txBody>
          <a:bodyPr/>
          <a:lstStyle/>
          <a:p>
            <a:fld id="{6D1A6996-9A38-354D-9398-FBE9F4077E8B}" type="slidenum">
              <a:rPr lang="fr-FR" smtClean="0"/>
              <a:t>35</a:t>
            </a:fld>
            <a:endParaRPr lang="fr-FR"/>
          </a:p>
        </p:txBody>
      </p:sp>
      <p:sp>
        <p:nvSpPr>
          <p:cNvPr id="6" name="Rectangle 5">
            <a:extLst>
              <a:ext uri="{FF2B5EF4-FFF2-40B4-BE49-F238E27FC236}">
                <a16:creationId xmlns:a16="http://schemas.microsoft.com/office/drawing/2014/main" id="{68010E10-757F-BA4A-A84C-4C4513868426}"/>
              </a:ext>
            </a:extLst>
          </p:cNvPr>
          <p:cNvSpPr/>
          <p:nvPr/>
        </p:nvSpPr>
        <p:spPr>
          <a:xfrm>
            <a:off x="3479732" y="1355626"/>
            <a:ext cx="8712268" cy="3460947"/>
          </a:xfrm>
          <a:prstGeom prst="rect">
            <a:avLst/>
          </a:prstGeom>
        </p:spPr>
        <p:txBody>
          <a:bodyPr wrap="square">
            <a:spAutoFit/>
          </a:bodyPr>
          <a:lstStyle/>
          <a:p>
            <a:pPr>
              <a:lnSpc>
                <a:spcPct val="150000"/>
              </a:lnSpc>
            </a:pPr>
            <a:r>
              <a:rPr lang="fr-FR" sz="2000" dirty="0"/>
              <a:t>La </a:t>
            </a:r>
            <a:r>
              <a:rPr lang="fr-FR" sz="2800" b="1" dirty="0"/>
              <a:t>bureaucratie</a:t>
            </a:r>
            <a:r>
              <a:rPr lang="fr-FR" sz="2000" dirty="0"/>
              <a:t> est un fonctionnement standardisé de la gestion non péjoratif. Selon Max Weber, il existe 3 types d’organisation :.</a:t>
            </a:r>
          </a:p>
          <a:p>
            <a:pPr>
              <a:lnSpc>
                <a:spcPct val="150000"/>
              </a:lnSpc>
            </a:pPr>
            <a:r>
              <a:rPr lang="fr-FR" sz="2000" dirty="0"/>
              <a:t>- </a:t>
            </a:r>
            <a:r>
              <a:rPr lang="fr-FR" sz="2000" b="1" u="sng" dirty="0"/>
              <a:t>L’autorité charismatique </a:t>
            </a:r>
            <a:r>
              <a:rPr lang="fr-FR" sz="2000" dirty="0"/>
              <a:t>est fondée sur les qualités personnelles du leader (Ex: Henry Ford, Marcel Dassault, Francis Bouygues, Bill Gates).</a:t>
            </a:r>
          </a:p>
          <a:p>
            <a:pPr>
              <a:lnSpc>
                <a:spcPct val="150000"/>
              </a:lnSpc>
            </a:pPr>
            <a:r>
              <a:rPr lang="fr-FR" sz="2000" dirty="0"/>
              <a:t>- </a:t>
            </a:r>
            <a:r>
              <a:rPr lang="fr-FR" sz="2000" b="1" u="sng" dirty="0"/>
              <a:t>L’autorité traditionnelle </a:t>
            </a:r>
            <a:r>
              <a:rPr lang="fr-FR" sz="2000" dirty="0"/>
              <a:t>résulte du statut social dont a hérité le leader.</a:t>
            </a:r>
          </a:p>
          <a:p>
            <a:pPr>
              <a:lnSpc>
                <a:spcPct val="150000"/>
              </a:lnSpc>
            </a:pPr>
            <a:r>
              <a:rPr lang="fr-FR" sz="2000" dirty="0"/>
              <a:t>- </a:t>
            </a:r>
            <a:r>
              <a:rPr lang="fr-FR" sz="2000" b="1" u="sng" dirty="0"/>
              <a:t>L’autorité résultant de l’organisation bureaucratique rationnelle légale</a:t>
            </a:r>
            <a:r>
              <a:rPr lang="fr-FR" sz="2000" b="1" dirty="0"/>
              <a:t> </a:t>
            </a:r>
            <a:r>
              <a:rPr lang="fr-FR" sz="2000" dirty="0"/>
              <a:t>(repose sur des dispositions juridiques formalisées).</a:t>
            </a:r>
          </a:p>
        </p:txBody>
      </p:sp>
      <p:pic>
        <p:nvPicPr>
          <p:cNvPr id="7" name="Image 6">
            <a:extLst>
              <a:ext uri="{FF2B5EF4-FFF2-40B4-BE49-F238E27FC236}">
                <a16:creationId xmlns:a16="http://schemas.microsoft.com/office/drawing/2014/main" id="{AB47177B-FF32-174E-9DB7-BADC05C45890}"/>
              </a:ext>
            </a:extLst>
          </p:cNvPr>
          <p:cNvPicPr>
            <a:picLocks noChangeAspect="1"/>
          </p:cNvPicPr>
          <p:nvPr/>
        </p:nvPicPr>
        <p:blipFill>
          <a:blip r:embed="rId2"/>
          <a:stretch>
            <a:fillRect/>
          </a:stretch>
        </p:blipFill>
        <p:spPr>
          <a:xfrm>
            <a:off x="432357" y="2292122"/>
            <a:ext cx="2582310" cy="3465363"/>
          </a:xfrm>
          <a:prstGeom prst="rect">
            <a:avLst/>
          </a:prstGeom>
        </p:spPr>
      </p:pic>
      <p:pic>
        <p:nvPicPr>
          <p:cNvPr id="9" name="Image 8">
            <a:extLst>
              <a:ext uri="{FF2B5EF4-FFF2-40B4-BE49-F238E27FC236}">
                <a16:creationId xmlns:a16="http://schemas.microsoft.com/office/drawing/2014/main" id="{203A372D-9220-064B-9998-482F1033EAAE}"/>
              </a:ext>
            </a:extLst>
          </p:cNvPr>
          <p:cNvPicPr>
            <a:picLocks noChangeAspect="1"/>
          </p:cNvPicPr>
          <p:nvPr/>
        </p:nvPicPr>
        <p:blipFill>
          <a:blip r:embed="rId3"/>
          <a:stretch>
            <a:fillRect/>
          </a:stretch>
        </p:blipFill>
        <p:spPr>
          <a:xfrm>
            <a:off x="218040" y="190086"/>
            <a:ext cx="3042398" cy="1844893"/>
          </a:xfrm>
          <a:prstGeom prst="rect">
            <a:avLst/>
          </a:prstGeom>
        </p:spPr>
      </p:pic>
      <p:sp>
        <p:nvSpPr>
          <p:cNvPr id="10" name="ZoneTexte 9">
            <a:extLst>
              <a:ext uri="{FF2B5EF4-FFF2-40B4-BE49-F238E27FC236}">
                <a16:creationId xmlns:a16="http://schemas.microsoft.com/office/drawing/2014/main" id="{C39A76C6-A0E8-E140-A68B-0213177D714F}"/>
              </a:ext>
            </a:extLst>
          </p:cNvPr>
          <p:cNvSpPr txBox="1"/>
          <p:nvPr/>
        </p:nvSpPr>
        <p:spPr>
          <a:xfrm>
            <a:off x="5700713" y="257179"/>
            <a:ext cx="2882520" cy="707886"/>
          </a:xfrm>
          <a:prstGeom prst="rect">
            <a:avLst/>
          </a:prstGeom>
          <a:noFill/>
        </p:spPr>
        <p:txBody>
          <a:bodyPr wrap="none" rtlCol="0">
            <a:spAutoFit/>
          </a:bodyPr>
          <a:lstStyle/>
          <a:p>
            <a:r>
              <a:rPr lang="fr-FR" sz="4000" dirty="0"/>
              <a:t>MAX WEBER</a:t>
            </a:r>
          </a:p>
        </p:txBody>
      </p:sp>
    </p:spTree>
    <p:extLst>
      <p:ext uri="{BB962C8B-B14F-4D97-AF65-F5344CB8AC3E}">
        <p14:creationId xmlns:p14="http://schemas.microsoft.com/office/powerpoint/2010/main" val="962768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42F058D4-4836-E64D-B9EF-0B4255C3879F}"/>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37989850-FD07-CD4E-883F-07AEC1A393FA}"/>
              </a:ext>
            </a:extLst>
          </p:cNvPr>
          <p:cNvSpPr>
            <a:spLocks noGrp="1"/>
          </p:cNvSpPr>
          <p:nvPr>
            <p:ph type="sldNum" sz="quarter" idx="12"/>
          </p:nvPr>
        </p:nvSpPr>
        <p:spPr/>
        <p:txBody>
          <a:bodyPr/>
          <a:lstStyle/>
          <a:p>
            <a:fld id="{6D1A6996-9A38-354D-9398-FBE9F4077E8B}" type="slidenum">
              <a:rPr lang="fr-FR" smtClean="0"/>
              <a:t>36</a:t>
            </a:fld>
            <a:endParaRPr lang="fr-FR"/>
          </a:p>
        </p:txBody>
      </p:sp>
      <p:sp>
        <p:nvSpPr>
          <p:cNvPr id="6" name="Espace réservé du contenu 2">
            <a:extLst>
              <a:ext uri="{FF2B5EF4-FFF2-40B4-BE49-F238E27FC236}">
                <a16:creationId xmlns:a16="http://schemas.microsoft.com/office/drawing/2014/main" id="{9ACC4B9D-AC2C-3F4F-A724-98B422DEC4D6}"/>
              </a:ext>
            </a:extLst>
          </p:cNvPr>
          <p:cNvSpPr txBox="1">
            <a:spLocks/>
          </p:cNvSpPr>
          <p:nvPr/>
        </p:nvSpPr>
        <p:spPr>
          <a:xfrm>
            <a:off x="285751" y="1609706"/>
            <a:ext cx="11730038" cy="5070489"/>
          </a:xfrm>
          <a:prstGeom prst="rect">
            <a:avLst/>
          </a:prstGeom>
        </p:spPr>
        <p:txBody>
          <a:bodyPr vert="horz" lIns="91440" tIns="45720" rIns="91440" bIns="45720" rtlCol="0">
            <a:noAutofit/>
          </a:bodyPr>
          <a:lstStyle/>
          <a:p>
            <a:pPr marL="723900" indent="-457200" algn="just">
              <a:spcBef>
                <a:spcPct val="20000"/>
              </a:spcBef>
              <a:buFont typeface="+mj-lt"/>
              <a:buAutoNum type="arabicPeriod"/>
              <a:defRPr/>
            </a:pPr>
            <a:r>
              <a:rPr lang="fr-FR" sz="2000" b="1" dirty="0"/>
              <a:t>Division du travail : </a:t>
            </a:r>
            <a:r>
              <a:rPr lang="fr-FR" sz="2000" dirty="0"/>
              <a:t>décomposition du travail en tâches élémentaires, répétitives et précisément définies</a:t>
            </a:r>
          </a:p>
          <a:p>
            <a:pPr marL="723900" indent="-457200" algn="just">
              <a:spcBef>
                <a:spcPct val="20000"/>
              </a:spcBef>
              <a:buFont typeface="+mj-lt"/>
              <a:buAutoNum type="arabicPeriod"/>
              <a:defRPr/>
            </a:pPr>
            <a:endParaRPr lang="fr-FR" sz="2000" b="1" dirty="0"/>
          </a:p>
          <a:p>
            <a:pPr marL="723900" indent="-457200" algn="just">
              <a:spcBef>
                <a:spcPct val="20000"/>
              </a:spcBef>
              <a:buFont typeface="+mj-lt"/>
              <a:buAutoNum type="arabicPeriod"/>
              <a:defRPr/>
            </a:pPr>
            <a:r>
              <a:rPr lang="fr-FR" sz="2000" b="1" dirty="0"/>
              <a:t>Hiérarchisation du pouvoir : </a:t>
            </a:r>
            <a:r>
              <a:rPr lang="fr-FR" sz="2000" dirty="0"/>
              <a:t>Les fonctions et les postes sont organisés hiérarchiquement </a:t>
            </a:r>
          </a:p>
          <a:p>
            <a:pPr marL="723900" indent="-457200" algn="just">
              <a:spcBef>
                <a:spcPct val="20000"/>
              </a:spcBef>
              <a:buFont typeface="+mj-lt"/>
              <a:buAutoNum type="arabicPeriod"/>
              <a:defRPr/>
            </a:pPr>
            <a:endParaRPr lang="fr-FR" sz="2000" b="1" dirty="0"/>
          </a:p>
          <a:p>
            <a:pPr marL="723900" indent="-457200" algn="just">
              <a:spcBef>
                <a:spcPct val="20000"/>
              </a:spcBef>
              <a:buFont typeface="+mj-lt"/>
              <a:buAutoNum type="arabicPeriod"/>
              <a:defRPr/>
            </a:pPr>
            <a:r>
              <a:rPr lang="fr-FR" sz="2000" b="1" dirty="0"/>
              <a:t>Sélection formelle : </a:t>
            </a:r>
            <a:r>
              <a:rPr lang="fr-FR" sz="2000" dirty="0"/>
              <a:t>Tous les membres de l’Entreprise sont sélectionnés en fonction de leurs compétences techniques et scolaires</a:t>
            </a:r>
          </a:p>
          <a:p>
            <a:pPr marL="723900" indent="-457200" algn="just">
              <a:spcBef>
                <a:spcPct val="20000"/>
              </a:spcBef>
              <a:buFont typeface="+mj-lt"/>
              <a:buAutoNum type="arabicPeriod"/>
              <a:defRPr/>
            </a:pPr>
            <a:endParaRPr lang="fr-FR" sz="2000" dirty="0"/>
          </a:p>
          <a:p>
            <a:pPr marL="723900" indent="-457200" algn="just">
              <a:spcBef>
                <a:spcPct val="20000"/>
              </a:spcBef>
              <a:buFont typeface="+mj-lt"/>
              <a:buAutoNum type="arabicPeriod"/>
              <a:defRPr/>
            </a:pPr>
            <a:r>
              <a:rPr lang="fr-FR" sz="2000" b="1" dirty="0"/>
              <a:t>Règles et normes formelles : </a:t>
            </a:r>
            <a:r>
              <a:rPr lang="fr-FR" sz="2000" dirty="0"/>
              <a:t>Respect des règles et processus </a:t>
            </a:r>
          </a:p>
          <a:p>
            <a:pPr marL="723900" indent="-457200" algn="just">
              <a:spcBef>
                <a:spcPct val="20000"/>
              </a:spcBef>
              <a:buFont typeface="+mj-lt"/>
              <a:buAutoNum type="arabicPeriod"/>
              <a:defRPr/>
            </a:pPr>
            <a:endParaRPr lang="fr-FR" sz="2000" dirty="0"/>
          </a:p>
          <a:p>
            <a:pPr marL="723900" indent="-457200" algn="just">
              <a:spcBef>
                <a:spcPct val="20000"/>
              </a:spcBef>
              <a:buFont typeface="+mj-lt"/>
              <a:buAutoNum type="arabicPeriod"/>
              <a:defRPr/>
            </a:pPr>
            <a:r>
              <a:rPr lang="fr-FR" sz="2000" b="1" dirty="0"/>
              <a:t>Impersonnalité : </a:t>
            </a:r>
            <a:r>
              <a:rPr lang="fr-FR" sz="2000" dirty="0"/>
              <a:t>Intérêt collectif avant intérêt personnel</a:t>
            </a:r>
          </a:p>
          <a:p>
            <a:pPr marL="723900" indent="-457200" algn="just">
              <a:spcBef>
                <a:spcPct val="20000"/>
              </a:spcBef>
              <a:buFont typeface="+mj-lt"/>
              <a:buAutoNum type="arabicPeriod"/>
              <a:defRPr/>
            </a:pPr>
            <a:endParaRPr lang="fr-FR" sz="2000" dirty="0"/>
          </a:p>
          <a:p>
            <a:pPr marL="723900" indent="-457200" algn="just">
              <a:spcBef>
                <a:spcPct val="20000"/>
              </a:spcBef>
              <a:buFont typeface="+mj-lt"/>
              <a:buAutoNum type="arabicPeriod"/>
              <a:defRPr/>
            </a:pPr>
            <a:r>
              <a:rPr lang="fr-FR" sz="2000" b="1" dirty="0"/>
              <a:t>Evolution professionnelle :</a:t>
            </a:r>
            <a:r>
              <a:rPr lang="fr-FR" sz="2000" dirty="0"/>
              <a:t> Carrière au sein de l’Entreprise  </a:t>
            </a:r>
            <a:r>
              <a:rPr lang="fr-FR" sz="2000" b="1" dirty="0"/>
              <a:t> </a:t>
            </a:r>
          </a:p>
        </p:txBody>
      </p:sp>
      <p:sp>
        <p:nvSpPr>
          <p:cNvPr id="7" name="Titre 1">
            <a:extLst>
              <a:ext uri="{FF2B5EF4-FFF2-40B4-BE49-F238E27FC236}">
                <a16:creationId xmlns:a16="http://schemas.microsoft.com/office/drawing/2014/main" id="{FC915DAA-2EE4-8640-A389-0A2A0C1595EF}"/>
              </a:ext>
            </a:extLst>
          </p:cNvPr>
          <p:cNvSpPr txBox="1">
            <a:spLocks/>
          </p:cNvSpPr>
          <p:nvPr/>
        </p:nvSpPr>
        <p:spPr>
          <a:xfrm>
            <a:off x="457199" y="-21456"/>
            <a:ext cx="11277602" cy="1407339"/>
          </a:xfrm>
          <a:prstGeom prst="rect">
            <a:avLst/>
          </a:prstGeom>
          <a:noFill/>
        </p:spPr>
        <p:txBody>
          <a:bodyPr vert="horz" lIns="91440" tIns="45720" rIns="91440" bIns="45720" rtlCol="0" anchor="ctr">
            <a:noAutofit/>
          </a:bodyPr>
          <a:lstStyle/>
          <a:p>
            <a:pPr algn="ctr" defTabSz="914400">
              <a:spcBef>
                <a:spcPct val="0"/>
              </a:spcBef>
              <a:defRPr/>
            </a:pPr>
            <a:r>
              <a:rPr lang="fr-FR" sz="4000" dirty="0">
                <a:latin typeface="+mj-lt"/>
                <a:ea typeface="+mj-ea"/>
                <a:cs typeface="+mj-cs"/>
              </a:rPr>
              <a:t>Les concepts clés du modèle bureaucratique </a:t>
            </a:r>
            <a:r>
              <a:rPr lang="fr-FR" sz="4000" dirty="0" err="1">
                <a:latin typeface="+mj-lt"/>
                <a:ea typeface="+mj-ea"/>
                <a:cs typeface="+mj-cs"/>
              </a:rPr>
              <a:t>weberien</a:t>
            </a:r>
            <a:endParaRPr lang="fr-FR" sz="4000" dirty="0">
              <a:latin typeface="+mj-lt"/>
              <a:ea typeface="+mj-ea"/>
              <a:cs typeface="+mj-cs"/>
            </a:endParaRPr>
          </a:p>
        </p:txBody>
      </p:sp>
    </p:spTree>
    <p:extLst>
      <p:ext uri="{BB962C8B-B14F-4D97-AF65-F5344CB8AC3E}">
        <p14:creationId xmlns:p14="http://schemas.microsoft.com/office/powerpoint/2010/main" val="228671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 calcmode="lin" valueType="num">
                                      <p:cBhvr additive="base">
                                        <p:cTn id="31" dur="500" fill="hold"/>
                                        <p:tgtEl>
                                          <p:spTgt spid="6">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anim calcmode="lin" valueType="num">
                                      <p:cBhvr additive="base">
                                        <p:cTn id="37" dur="500" fill="hold"/>
                                        <p:tgtEl>
                                          <p:spTgt spid="6">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3047F-3C49-6C42-B416-F09EC45D4279}"/>
              </a:ext>
            </a:extLst>
          </p:cNvPr>
          <p:cNvSpPr>
            <a:spLocks noGrp="1"/>
          </p:cNvSpPr>
          <p:nvPr>
            <p:ph type="title"/>
          </p:nvPr>
        </p:nvSpPr>
        <p:spPr>
          <a:xfrm>
            <a:off x="838200" y="107945"/>
            <a:ext cx="10515600" cy="1325563"/>
          </a:xfrm>
        </p:spPr>
        <p:txBody>
          <a:bodyPr/>
          <a:lstStyle/>
          <a:p>
            <a:r>
              <a:rPr lang="fr-FR" dirty="0"/>
              <a:t>Comparaison des théories classiques et du modèle </a:t>
            </a:r>
            <a:r>
              <a:rPr lang="fr-FR" dirty="0" err="1"/>
              <a:t>Weberien</a:t>
            </a:r>
            <a:endParaRPr lang="fr-FR" dirty="0"/>
          </a:p>
        </p:txBody>
      </p:sp>
      <p:graphicFrame>
        <p:nvGraphicFramePr>
          <p:cNvPr id="6" name="Espace réservé du contenu 5">
            <a:extLst>
              <a:ext uri="{FF2B5EF4-FFF2-40B4-BE49-F238E27FC236}">
                <a16:creationId xmlns:a16="http://schemas.microsoft.com/office/drawing/2014/main" id="{45C767BC-DC82-9B41-879F-704E9050CBD7}"/>
              </a:ext>
            </a:extLst>
          </p:cNvPr>
          <p:cNvGraphicFramePr>
            <a:graphicFrameLocks noGrp="1"/>
          </p:cNvGraphicFramePr>
          <p:nvPr>
            <p:ph idx="1"/>
            <p:extLst>
              <p:ext uri="{D42A27DB-BD31-4B8C-83A1-F6EECF244321}">
                <p14:modId xmlns:p14="http://schemas.microsoft.com/office/powerpoint/2010/main" val="2555497878"/>
              </p:ext>
            </p:extLst>
          </p:nvPr>
        </p:nvGraphicFramePr>
        <p:xfrm>
          <a:off x="323850" y="1457946"/>
          <a:ext cx="11544299" cy="4898402"/>
        </p:xfrm>
        <a:graphic>
          <a:graphicData uri="http://schemas.openxmlformats.org/drawingml/2006/table">
            <a:tbl>
              <a:tblPr firstRow="1" bandRow="1">
                <a:tableStyleId>{5940675A-B579-460E-94D1-54222C63F5DA}</a:tableStyleId>
              </a:tblPr>
              <a:tblGrid>
                <a:gridCol w="3684033">
                  <a:extLst>
                    <a:ext uri="{9D8B030D-6E8A-4147-A177-3AD203B41FA5}">
                      <a16:colId xmlns:a16="http://schemas.microsoft.com/office/drawing/2014/main" val="4001218143"/>
                    </a:ext>
                  </a:extLst>
                </a:gridCol>
                <a:gridCol w="4012166">
                  <a:extLst>
                    <a:ext uri="{9D8B030D-6E8A-4147-A177-3AD203B41FA5}">
                      <a16:colId xmlns:a16="http://schemas.microsoft.com/office/drawing/2014/main" val="4029509681"/>
                    </a:ext>
                  </a:extLst>
                </a:gridCol>
                <a:gridCol w="3848100">
                  <a:extLst>
                    <a:ext uri="{9D8B030D-6E8A-4147-A177-3AD203B41FA5}">
                      <a16:colId xmlns:a16="http://schemas.microsoft.com/office/drawing/2014/main" val="3376049789"/>
                    </a:ext>
                  </a:extLst>
                </a:gridCol>
              </a:tblGrid>
              <a:tr h="384188">
                <a:tc>
                  <a:txBody>
                    <a:bodyPr/>
                    <a:lstStyle/>
                    <a:p>
                      <a:pPr algn="ctr"/>
                      <a:r>
                        <a:rPr lang="fr-FR" sz="1800" b="1" dirty="0"/>
                        <a:t>L’OST: Taylor</a:t>
                      </a:r>
                    </a:p>
                  </a:txBody>
                  <a:tcPr>
                    <a:solidFill>
                      <a:schemeClr val="bg1">
                        <a:lumMod val="65000"/>
                        <a:alpha val="52000"/>
                      </a:schemeClr>
                    </a:solidFill>
                  </a:tcPr>
                </a:tc>
                <a:tc>
                  <a:txBody>
                    <a:bodyPr/>
                    <a:lstStyle/>
                    <a:p>
                      <a:pPr algn="ctr"/>
                      <a:r>
                        <a:rPr lang="fr-FR" sz="1800" b="1" dirty="0"/>
                        <a:t>L’OAT: Fayol</a:t>
                      </a:r>
                    </a:p>
                  </a:txBody>
                  <a:tcPr>
                    <a:solidFill>
                      <a:schemeClr val="bg1">
                        <a:lumMod val="65000"/>
                        <a:alpha val="50000"/>
                      </a:schemeClr>
                    </a:solidFill>
                  </a:tcPr>
                </a:tc>
                <a:tc>
                  <a:txBody>
                    <a:bodyPr/>
                    <a:lstStyle/>
                    <a:p>
                      <a:pPr algn="ctr"/>
                      <a:r>
                        <a:rPr lang="fr-FR" sz="1800" b="1" dirty="0"/>
                        <a:t>Le modèle </a:t>
                      </a:r>
                      <a:r>
                        <a:rPr lang="fr-FR" sz="1800" b="1" dirty="0" err="1"/>
                        <a:t>Weberien</a:t>
                      </a:r>
                      <a:endParaRPr lang="fr-FR" sz="1800" b="1" dirty="0"/>
                    </a:p>
                  </a:txBody>
                  <a:tcPr>
                    <a:solidFill>
                      <a:schemeClr val="bg1">
                        <a:lumMod val="65000"/>
                        <a:alpha val="50000"/>
                      </a:schemeClr>
                    </a:solidFill>
                  </a:tcPr>
                </a:tc>
                <a:extLst>
                  <a:ext uri="{0D108BD9-81ED-4DB2-BD59-A6C34878D82A}">
                    <a16:rowId xmlns:a16="http://schemas.microsoft.com/office/drawing/2014/main" val="3160110264"/>
                  </a:ext>
                </a:extLst>
              </a:tr>
              <a:tr h="672330">
                <a:tc>
                  <a:txBody>
                    <a:bodyPr/>
                    <a:lstStyle/>
                    <a:p>
                      <a:pPr algn="ctr"/>
                      <a:r>
                        <a:rPr lang="fr-FR" sz="1800" dirty="0"/>
                        <a:t>1. Conception mécaniste de l’homme et l’organisation</a:t>
                      </a:r>
                    </a:p>
                  </a:txBody>
                  <a:tcPr>
                    <a:solidFill>
                      <a:schemeClr val="bg1">
                        <a:alpha val="5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1. Conception mécaniste de l’homme et l’organisation</a:t>
                      </a:r>
                    </a:p>
                  </a:txBody>
                  <a:tcPr>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1. Conception mécaniste de l’homme et l’organisation</a:t>
                      </a:r>
                    </a:p>
                  </a:txBody>
                  <a:tcPr>
                    <a:solidFill>
                      <a:schemeClr val="bg1">
                        <a:alpha val="50000"/>
                      </a:schemeClr>
                    </a:solidFill>
                  </a:tcPr>
                </a:tc>
                <a:extLst>
                  <a:ext uri="{0D108BD9-81ED-4DB2-BD59-A6C34878D82A}">
                    <a16:rowId xmlns:a16="http://schemas.microsoft.com/office/drawing/2014/main" val="1057441850"/>
                  </a:ext>
                </a:extLst>
              </a:tr>
              <a:tr h="384188">
                <a:tc>
                  <a:txBody>
                    <a:bodyPr/>
                    <a:lstStyle/>
                    <a:p>
                      <a:pPr algn="ctr"/>
                      <a:r>
                        <a:rPr lang="fr-FR" sz="1800" dirty="0"/>
                        <a:t>2. Rationalité quasi illimité</a:t>
                      </a:r>
                    </a:p>
                  </a:txBody>
                  <a:tcPr>
                    <a:solidFill>
                      <a:schemeClr val="bg1">
                        <a:alpha val="52000"/>
                      </a:schemeClr>
                    </a:solidFill>
                  </a:tcPr>
                </a:tc>
                <a:tc>
                  <a:txBody>
                    <a:bodyPr/>
                    <a:lstStyle/>
                    <a:p>
                      <a:pPr algn="ctr"/>
                      <a:r>
                        <a:rPr lang="fr-FR" sz="1800" dirty="0"/>
                        <a:t>2. Rationalité quasi illimité</a:t>
                      </a:r>
                    </a:p>
                  </a:txBody>
                  <a:tcPr>
                    <a:solidFill>
                      <a:schemeClr val="bg1">
                        <a:alpha val="50000"/>
                      </a:schemeClr>
                    </a:solidFill>
                  </a:tcPr>
                </a:tc>
                <a:tc>
                  <a:txBody>
                    <a:bodyPr/>
                    <a:lstStyle/>
                    <a:p>
                      <a:pPr algn="ctr"/>
                      <a:r>
                        <a:rPr lang="fr-FR" sz="1800" dirty="0"/>
                        <a:t>2. Rationalité quasi illimité</a:t>
                      </a:r>
                    </a:p>
                  </a:txBody>
                  <a:tcPr>
                    <a:solidFill>
                      <a:schemeClr val="bg1">
                        <a:alpha val="50000"/>
                      </a:schemeClr>
                    </a:solidFill>
                  </a:tcPr>
                </a:tc>
                <a:extLst>
                  <a:ext uri="{0D108BD9-81ED-4DB2-BD59-A6C34878D82A}">
                    <a16:rowId xmlns:a16="http://schemas.microsoft.com/office/drawing/2014/main" val="86902072"/>
                  </a:ext>
                </a:extLst>
              </a:tr>
              <a:tr h="384188">
                <a:tc>
                  <a:txBody>
                    <a:bodyPr/>
                    <a:lstStyle/>
                    <a:p>
                      <a:pPr algn="ctr"/>
                      <a:r>
                        <a:rPr lang="fr-FR" sz="1800" dirty="0"/>
                        <a:t>3. Objectif de productivité</a:t>
                      </a:r>
                    </a:p>
                  </a:txBody>
                  <a:tcPr>
                    <a:solidFill>
                      <a:schemeClr val="bg1">
                        <a:alpha val="52000"/>
                      </a:schemeClr>
                    </a:solidFill>
                  </a:tcPr>
                </a:tc>
                <a:tc>
                  <a:txBody>
                    <a:bodyPr/>
                    <a:lstStyle/>
                    <a:p>
                      <a:pPr algn="ctr"/>
                      <a:r>
                        <a:rPr lang="fr-FR" sz="1800" dirty="0"/>
                        <a:t>3. Objectif de productivité</a:t>
                      </a:r>
                    </a:p>
                  </a:txBody>
                  <a:tcPr>
                    <a:solidFill>
                      <a:schemeClr val="bg1">
                        <a:alpha val="50000"/>
                      </a:schemeClr>
                    </a:solidFill>
                  </a:tcPr>
                </a:tc>
                <a:tc>
                  <a:txBody>
                    <a:bodyPr/>
                    <a:lstStyle/>
                    <a:p>
                      <a:pPr algn="ctr"/>
                      <a:r>
                        <a:rPr lang="fr-FR" sz="1800" dirty="0"/>
                        <a:t>3. Objectif de productivité</a:t>
                      </a:r>
                    </a:p>
                  </a:txBody>
                  <a:tcPr>
                    <a:solidFill>
                      <a:schemeClr val="bg1">
                        <a:alpha val="50000"/>
                      </a:schemeClr>
                    </a:solidFill>
                  </a:tcPr>
                </a:tc>
                <a:extLst>
                  <a:ext uri="{0D108BD9-81ED-4DB2-BD59-A6C34878D82A}">
                    <a16:rowId xmlns:a16="http://schemas.microsoft.com/office/drawing/2014/main" val="693567733"/>
                  </a:ext>
                </a:extLst>
              </a:tr>
              <a:tr h="672330">
                <a:tc>
                  <a:txBody>
                    <a:bodyPr/>
                    <a:lstStyle/>
                    <a:p>
                      <a:pPr algn="ctr"/>
                      <a:r>
                        <a:rPr lang="fr-FR" sz="1800" dirty="0"/>
                        <a:t>4. Centré sur l’individu sans prendre en considération le groupe</a:t>
                      </a:r>
                    </a:p>
                  </a:txBody>
                  <a:tcPr>
                    <a:solidFill>
                      <a:schemeClr val="bg1">
                        <a:alpha val="52000"/>
                      </a:schemeClr>
                    </a:solidFill>
                  </a:tcPr>
                </a:tc>
                <a:tc>
                  <a:txBody>
                    <a:bodyPr/>
                    <a:lstStyle/>
                    <a:p>
                      <a:pPr algn="ctr"/>
                      <a:r>
                        <a:rPr lang="fr-FR" sz="1800" dirty="0"/>
                        <a:t>4. Centré sur l’individu sans prendre en considération le groupe</a:t>
                      </a:r>
                    </a:p>
                  </a:txBody>
                  <a:tcPr>
                    <a:solidFill>
                      <a:schemeClr val="bg1">
                        <a:alpha val="50000"/>
                      </a:schemeClr>
                    </a:solidFill>
                  </a:tcPr>
                </a:tc>
                <a:tc>
                  <a:txBody>
                    <a:bodyPr/>
                    <a:lstStyle/>
                    <a:p>
                      <a:pPr algn="ctr"/>
                      <a:r>
                        <a:rPr lang="fr-FR" sz="1800" dirty="0"/>
                        <a:t>4. Centré sur l’individu sans prendre en considération le groupe</a:t>
                      </a:r>
                    </a:p>
                  </a:txBody>
                  <a:tcPr>
                    <a:solidFill>
                      <a:schemeClr val="bg1">
                        <a:alpha val="50000"/>
                      </a:schemeClr>
                    </a:solidFill>
                  </a:tcPr>
                </a:tc>
                <a:extLst>
                  <a:ext uri="{0D108BD9-81ED-4DB2-BD59-A6C34878D82A}">
                    <a16:rowId xmlns:a16="http://schemas.microsoft.com/office/drawing/2014/main" val="761272943"/>
                  </a:ext>
                </a:extLst>
              </a:tr>
              <a:tr h="384188">
                <a:tc>
                  <a:txBody>
                    <a:bodyPr/>
                    <a:lstStyle/>
                    <a:p>
                      <a:pPr algn="ctr"/>
                      <a:r>
                        <a:rPr lang="fr-FR" sz="1800" dirty="0"/>
                        <a:t>5. Division du travail</a:t>
                      </a:r>
                    </a:p>
                  </a:txBody>
                  <a:tcPr>
                    <a:solidFill>
                      <a:schemeClr val="bg1">
                        <a:alpha val="52000"/>
                      </a:schemeClr>
                    </a:solidFill>
                  </a:tcPr>
                </a:tc>
                <a:tc>
                  <a:txBody>
                    <a:bodyPr/>
                    <a:lstStyle/>
                    <a:p>
                      <a:pPr algn="ctr"/>
                      <a:r>
                        <a:rPr lang="fr-FR" sz="1800" dirty="0"/>
                        <a:t>5. Division du travail</a:t>
                      </a:r>
                    </a:p>
                  </a:txBody>
                  <a:tcPr>
                    <a:solidFill>
                      <a:schemeClr val="bg1">
                        <a:alpha val="50000"/>
                      </a:schemeClr>
                    </a:solidFill>
                  </a:tcPr>
                </a:tc>
                <a:tc>
                  <a:txBody>
                    <a:bodyPr/>
                    <a:lstStyle/>
                    <a:p>
                      <a:pPr algn="ctr"/>
                      <a:r>
                        <a:rPr lang="fr-FR" sz="1800" dirty="0"/>
                        <a:t>5. Division du travail</a:t>
                      </a:r>
                    </a:p>
                  </a:txBody>
                  <a:tcPr>
                    <a:solidFill>
                      <a:schemeClr val="bg1">
                        <a:alpha val="50000"/>
                      </a:schemeClr>
                    </a:solidFill>
                  </a:tcPr>
                </a:tc>
                <a:extLst>
                  <a:ext uri="{0D108BD9-81ED-4DB2-BD59-A6C34878D82A}">
                    <a16:rowId xmlns:a16="http://schemas.microsoft.com/office/drawing/2014/main" val="117923903"/>
                  </a:ext>
                </a:extLst>
              </a:tr>
              <a:tr h="672330">
                <a:tc>
                  <a:txBody>
                    <a:bodyPr/>
                    <a:lstStyle/>
                    <a:p>
                      <a:pPr algn="ctr"/>
                      <a:r>
                        <a:rPr lang="fr-FR" sz="1800" dirty="0"/>
                        <a:t>6. One best </a:t>
                      </a:r>
                      <a:r>
                        <a:rPr lang="fr-FR" sz="1800" dirty="0" err="1"/>
                        <a:t>way</a:t>
                      </a:r>
                      <a:r>
                        <a:rPr lang="fr-FR" sz="1800" dirty="0"/>
                        <a:t> dans la production</a:t>
                      </a:r>
                    </a:p>
                  </a:txBody>
                  <a:tcPr>
                    <a:solidFill>
                      <a:schemeClr val="bg1">
                        <a:alpha val="5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6. One best </a:t>
                      </a:r>
                      <a:r>
                        <a:rPr lang="fr-FR" sz="1800" dirty="0" err="1"/>
                        <a:t>way</a:t>
                      </a:r>
                      <a:r>
                        <a:rPr lang="fr-FR" sz="1800" dirty="0"/>
                        <a:t> dans la production</a:t>
                      </a:r>
                    </a:p>
                    <a:p>
                      <a:pPr algn="ctr"/>
                      <a:r>
                        <a:rPr lang="fr-FR" sz="1800" b="1" dirty="0">
                          <a:solidFill>
                            <a:srgbClr val="FF0000"/>
                          </a:solidFill>
                        </a:rPr>
                        <a:t>et l’administration</a:t>
                      </a:r>
                    </a:p>
                  </a:txBody>
                  <a:tcPr>
                    <a:solidFill>
                      <a:schemeClr val="bg1">
                        <a:alpha val="50000"/>
                      </a:schemeClr>
                    </a:solidFill>
                  </a:tcPr>
                </a:tc>
                <a:tc>
                  <a:txBody>
                    <a:bodyPr/>
                    <a:lstStyle/>
                    <a:p>
                      <a:pPr algn="ctr"/>
                      <a:r>
                        <a:rPr lang="fr-FR" sz="1800" b="1" dirty="0">
                          <a:solidFill>
                            <a:srgbClr val="FF0000"/>
                          </a:solidFill>
                        </a:rPr>
                        <a:t>6. Caractéristiques bureaucratiques</a:t>
                      </a:r>
                    </a:p>
                  </a:txBody>
                  <a:tcPr>
                    <a:solidFill>
                      <a:schemeClr val="bg1">
                        <a:alpha val="50000"/>
                      </a:schemeClr>
                    </a:solidFill>
                  </a:tcPr>
                </a:tc>
                <a:extLst>
                  <a:ext uri="{0D108BD9-81ED-4DB2-BD59-A6C34878D82A}">
                    <a16:rowId xmlns:a16="http://schemas.microsoft.com/office/drawing/2014/main" val="58923515"/>
                  </a:ext>
                </a:extLst>
              </a:tr>
              <a:tr h="672330">
                <a:tc>
                  <a:txBody>
                    <a:bodyPr/>
                    <a:lstStyle/>
                    <a:p>
                      <a:pPr algn="ctr"/>
                      <a:r>
                        <a:rPr lang="fr-FR" sz="1800" dirty="0"/>
                        <a:t>7. Les relations de pouvoir ne sont pas prises en compte</a:t>
                      </a:r>
                    </a:p>
                  </a:txBody>
                  <a:tcPr>
                    <a:solidFill>
                      <a:schemeClr val="bg1">
                        <a:alpha val="5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7. Les relations de pouvoir ne sont pas prises en compte</a:t>
                      </a:r>
                    </a:p>
                  </a:txBody>
                  <a:tcPr>
                    <a:solidFill>
                      <a:schemeClr val="bg1">
                        <a:alpha val="50000"/>
                      </a:schemeClr>
                    </a:solidFill>
                  </a:tcPr>
                </a:tc>
                <a:tc>
                  <a:txBody>
                    <a:bodyPr/>
                    <a:lstStyle/>
                    <a:p>
                      <a:pPr algn="ctr"/>
                      <a:r>
                        <a:rPr lang="fr-FR" sz="1800" b="1" dirty="0">
                          <a:solidFill>
                            <a:srgbClr val="FF0000"/>
                          </a:solidFill>
                        </a:rPr>
                        <a:t>7. Analyse des relations de pouvoir et d’inégalité </a:t>
                      </a:r>
                    </a:p>
                  </a:txBody>
                  <a:tcPr>
                    <a:solidFill>
                      <a:schemeClr val="bg1">
                        <a:alpha val="50000"/>
                      </a:schemeClr>
                    </a:solidFill>
                  </a:tcPr>
                </a:tc>
                <a:extLst>
                  <a:ext uri="{0D108BD9-81ED-4DB2-BD59-A6C34878D82A}">
                    <a16:rowId xmlns:a16="http://schemas.microsoft.com/office/drawing/2014/main" val="3454526588"/>
                  </a:ext>
                </a:extLst>
              </a:tr>
              <a:tr h="672330">
                <a:tc>
                  <a:txBody>
                    <a:bodyPr/>
                    <a:lstStyle/>
                    <a:p>
                      <a:pPr algn="ctr"/>
                      <a:endParaRPr lang="fr-FR" sz="1800" dirty="0"/>
                    </a:p>
                  </a:txBody>
                  <a:tcPr>
                    <a:solidFill>
                      <a:schemeClr val="bg1">
                        <a:alpha val="52000"/>
                      </a:schemeClr>
                    </a:solidFill>
                  </a:tcPr>
                </a:tc>
                <a:tc>
                  <a:txBody>
                    <a:bodyPr/>
                    <a:lstStyle/>
                    <a:p>
                      <a:pPr algn="ctr"/>
                      <a:r>
                        <a:rPr lang="fr-FR" sz="1800" b="1" dirty="0">
                          <a:solidFill>
                            <a:srgbClr val="FF0000"/>
                          </a:solidFill>
                        </a:rPr>
                        <a:t>8. Principes plus souples que ceux de Taylor</a:t>
                      </a:r>
                    </a:p>
                  </a:txBody>
                  <a:tcPr>
                    <a:solidFill>
                      <a:schemeClr val="bg1">
                        <a:alpha val="50000"/>
                      </a:schemeClr>
                    </a:solidFill>
                  </a:tcPr>
                </a:tc>
                <a:tc>
                  <a:txBody>
                    <a:bodyPr/>
                    <a:lstStyle/>
                    <a:p>
                      <a:pPr algn="ctr"/>
                      <a:endParaRPr lang="fr-FR" sz="1800" dirty="0"/>
                    </a:p>
                  </a:txBody>
                  <a:tcPr>
                    <a:solidFill>
                      <a:schemeClr val="bg1">
                        <a:alpha val="50000"/>
                      </a:schemeClr>
                    </a:solidFill>
                  </a:tcPr>
                </a:tc>
                <a:extLst>
                  <a:ext uri="{0D108BD9-81ED-4DB2-BD59-A6C34878D82A}">
                    <a16:rowId xmlns:a16="http://schemas.microsoft.com/office/drawing/2014/main" val="2574292008"/>
                  </a:ext>
                </a:extLst>
              </a:tr>
            </a:tbl>
          </a:graphicData>
        </a:graphic>
      </p:graphicFrame>
      <p:sp>
        <p:nvSpPr>
          <p:cNvPr id="4" name="Espace réservé de la date 3">
            <a:extLst>
              <a:ext uri="{FF2B5EF4-FFF2-40B4-BE49-F238E27FC236}">
                <a16:creationId xmlns:a16="http://schemas.microsoft.com/office/drawing/2014/main" id="{9F559AB3-02EC-D340-9B80-B49CCBBB0D6B}"/>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4124E83F-17E9-7945-B7EE-84DC9B33D757}"/>
              </a:ext>
            </a:extLst>
          </p:cNvPr>
          <p:cNvSpPr>
            <a:spLocks noGrp="1"/>
          </p:cNvSpPr>
          <p:nvPr>
            <p:ph type="sldNum" sz="quarter" idx="12"/>
          </p:nvPr>
        </p:nvSpPr>
        <p:spPr/>
        <p:txBody>
          <a:bodyPr/>
          <a:lstStyle/>
          <a:p>
            <a:fld id="{6D1A6996-9A38-354D-9398-FBE9F4077E8B}" type="slidenum">
              <a:rPr lang="fr-FR" smtClean="0"/>
              <a:t>37</a:t>
            </a:fld>
            <a:endParaRPr lang="fr-FR"/>
          </a:p>
        </p:txBody>
      </p:sp>
    </p:spTree>
    <p:extLst>
      <p:ext uri="{BB962C8B-B14F-4D97-AF65-F5344CB8AC3E}">
        <p14:creationId xmlns:p14="http://schemas.microsoft.com/office/powerpoint/2010/main" val="23861075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56CEAB-B9CE-FF41-9139-EFB131718609}"/>
              </a:ext>
            </a:extLst>
          </p:cNvPr>
          <p:cNvSpPr>
            <a:spLocks noGrp="1"/>
          </p:cNvSpPr>
          <p:nvPr>
            <p:ph type="title"/>
          </p:nvPr>
        </p:nvSpPr>
        <p:spPr>
          <a:xfrm>
            <a:off x="381004" y="36509"/>
            <a:ext cx="11558588" cy="892175"/>
          </a:xfrm>
        </p:spPr>
        <p:txBody>
          <a:bodyPr/>
          <a:lstStyle/>
          <a:p>
            <a:pPr algn="ctr"/>
            <a:r>
              <a:rPr lang="fr-FR" dirty="0"/>
              <a:t>Synthèse de la théorie classique</a:t>
            </a:r>
          </a:p>
        </p:txBody>
      </p:sp>
      <p:graphicFrame>
        <p:nvGraphicFramePr>
          <p:cNvPr id="6" name="Espace réservé du contenu 5">
            <a:extLst>
              <a:ext uri="{FF2B5EF4-FFF2-40B4-BE49-F238E27FC236}">
                <a16:creationId xmlns:a16="http://schemas.microsoft.com/office/drawing/2014/main" id="{E27A7420-AE56-9F48-AB7D-CEEDDC9AFA57}"/>
              </a:ext>
            </a:extLst>
          </p:cNvPr>
          <p:cNvGraphicFramePr>
            <a:graphicFrameLocks noGrp="1"/>
          </p:cNvGraphicFramePr>
          <p:nvPr>
            <p:ph idx="1"/>
            <p:extLst>
              <p:ext uri="{D42A27DB-BD31-4B8C-83A1-F6EECF244321}">
                <p14:modId xmlns:p14="http://schemas.microsoft.com/office/powerpoint/2010/main" val="2565496396"/>
              </p:ext>
            </p:extLst>
          </p:nvPr>
        </p:nvGraphicFramePr>
        <p:xfrm>
          <a:off x="357187" y="917572"/>
          <a:ext cx="11558588" cy="5059680"/>
        </p:xfrm>
        <a:graphic>
          <a:graphicData uri="http://schemas.openxmlformats.org/drawingml/2006/table">
            <a:tbl>
              <a:tblPr firstRow="1" bandRow="1">
                <a:tableStyleId>{5C22544A-7EE6-4342-B048-85BDC9FD1C3A}</a:tableStyleId>
              </a:tblPr>
              <a:tblGrid>
                <a:gridCol w="5779294">
                  <a:extLst>
                    <a:ext uri="{9D8B030D-6E8A-4147-A177-3AD203B41FA5}">
                      <a16:colId xmlns:a16="http://schemas.microsoft.com/office/drawing/2014/main" val="3536522595"/>
                    </a:ext>
                  </a:extLst>
                </a:gridCol>
                <a:gridCol w="5779294">
                  <a:extLst>
                    <a:ext uri="{9D8B030D-6E8A-4147-A177-3AD203B41FA5}">
                      <a16:colId xmlns:a16="http://schemas.microsoft.com/office/drawing/2014/main" val="1149624790"/>
                    </a:ext>
                  </a:extLst>
                </a:gridCol>
              </a:tblGrid>
              <a:tr h="370840">
                <a:tc>
                  <a:txBody>
                    <a:bodyPr/>
                    <a:lstStyle/>
                    <a:p>
                      <a:pPr algn="ctr"/>
                      <a:r>
                        <a:rPr lang="fr-FR" sz="2000" dirty="0">
                          <a:solidFill>
                            <a:schemeClr val="tx1"/>
                          </a:solidFill>
                        </a:rPr>
                        <a:t>POSTULAT: Faits reconnus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fr-FR" sz="2000" dirty="0">
                          <a:solidFill>
                            <a:schemeClr val="tx1"/>
                          </a:solidFill>
                        </a:rPr>
                        <a:t>PRINCIPES: Règles d’action évidentes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532613086"/>
                  </a:ext>
                </a:extLst>
              </a:tr>
              <a:tr h="370840">
                <a:tc>
                  <a:txBody>
                    <a:bodyPr/>
                    <a:lstStyle/>
                    <a:p>
                      <a:pPr marL="0" indent="0">
                        <a:buFont typeface="Arial" panose="020B0604020202020204" pitchFamily="34" charset="0"/>
                        <a:buNone/>
                      </a:pPr>
                      <a:r>
                        <a:rPr lang="fr-FR" sz="2000" b="1" dirty="0"/>
                        <a:t>L’Homme:</a:t>
                      </a:r>
                    </a:p>
                    <a:p>
                      <a:pPr marL="285750" indent="-285750">
                        <a:buFont typeface="Arial" panose="020B0604020202020204" pitchFamily="34" charset="0"/>
                        <a:buChar char="•"/>
                      </a:pPr>
                      <a:r>
                        <a:rPr lang="fr-FR" sz="2000" dirty="0"/>
                        <a:t>Est un être logique et raisonnable</a:t>
                      </a:r>
                    </a:p>
                    <a:p>
                      <a:pPr marL="285750" indent="-285750">
                        <a:buFont typeface="Arial" panose="020B0604020202020204" pitchFamily="34" charset="0"/>
                        <a:buChar char="•"/>
                      </a:pPr>
                      <a:r>
                        <a:rPr lang="fr-FR" sz="2000" dirty="0"/>
                        <a:t>Est naturellement paresseux et fraudeur</a:t>
                      </a:r>
                    </a:p>
                    <a:p>
                      <a:pPr marL="285750" indent="-285750">
                        <a:buFont typeface="Arial" panose="020B0604020202020204" pitchFamily="34" charset="0"/>
                        <a:buChar char="•"/>
                      </a:pPr>
                      <a:r>
                        <a:rPr lang="fr-FR" sz="2000" dirty="0"/>
                        <a:t>Est un être économique motivé uniquement par le salaire</a:t>
                      </a:r>
                    </a:p>
                    <a:p>
                      <a:pPr marL="285750" indent="-285750">
                        <a:buFont typeface="Arial" panose="020B0604020202020204" pitchFamily="34" charset="0"/>
                        <a:buChar char="•"/>
                      </a:pPr>
                      <a:r>
                        <a:rPr lang="fr-FR" sz="2000" dirty="0"/>
                        <a:t>Recherche la sécurité et une définition claire de sont travail</a:t>
                      </a:r>
                    </a:p>
                    <a:p>
                      <a:pPr marL="285750" indent="-285750">
                        <a:buFont typeface="Arial" panose="020B0604020202020204" pitchFamily="34" charset="0"/>
                        <a:buChar char="•"/>
                      </a:pPr>
                      <a:r>
                        <a:rPr lang="fr-FR" sz="2000" dirty="0"/>
                        <a:t>Assimile bien les taches faciles et répétitives</a:t>
                      </a:r>
                    </a:p>
                    <a:p>
                      <a:pPr marL="0" indent="0">
                        <a:buFont typeface="Arial" panose="020B0604020202020204" pitchFamily="34" charset="0"/>
                        <a:buNone/>
                      </a:pPr>
                      <a:endParaRPr lang="fr-FR" sz="2000" dirty="0"/>
                    </a:p>
                    <a:p>
                      <a:pPr marL="0" indent="0">
                        <a:buFont typeface="Arial" panose="020B0604020202020204" pitchFamily="34" charset="0"/>
                        <a:buNone/>
                      </a:pPr>
                      <a:r>
                        <a:rPr lang="fr-FR" sz="2000" b="1" dirty="0"/>
                        <a:t>L’entreprise est un système:</a:t>
                      </a:r>
                    </a:p>
                    <a:p>
                      <a:pPr marL="285750" indent="-285750">
                        <a:buFont typeface="Arial" panose="020B0604020202020204" pitchFamily="34" charset="0"/>
                        <a:buChar char="•"/>
                      </a:pPr>
                      <a:r>
                        <a:rPr lang="fr-FR" sz="2000" dirty="0"/>
                        <a:t>Fermé et statique</a:t>
                      </a:r>
                    </a:p>
                    <a:p>
                      <a:pPr marL="285750" indent="-285750">
                        <a:buFont typeface="Arial" panose="020B0604020202020204" pitchFamily="34" charset="0"/>
                        <a:buChar char="•"/>
                      </a:pPr>
                      <a:r>
                        <a:rPr lang="fr-FR" sz="2000" dirty="0"/>
                        <a:t>Rationnel</a:t>
                      </a:r>
                    </a:p>
                    <a:p>
                      <a:pPr marL="285750" indent="-285750">
                        <a:buFont typeface="Arial" panose="020B0604020202020204" pitchFamily="34" charset="0"/>
                        <a:buChar char="•"/>
                      </a:pPr>
                      <a:r>
                        <a:rPr lang="fr-FR" sz="2000" dirty="0"/>
                        <a:t>Mécaniste (l’ensemble des phénomènes s’explique par les seules lois automatique de cause à effet)</a:t>
                      </a:r>
                    </a:p>
                    <a:p>
                      <a:pPr marL="285750" indent="-285750">
                        <a:buFont typeface="Arial" panose="020B0604020202020204" pitchFamily="34" charset="0"/>
                        <a:buChar char="•"/>
                      </a:pPr>
                      <a:r>
                        <a:rPr lang="fr-FR" sz="2000" dirty="0"/>
                        <a:t>La productivité est la seule mesure de l’efficacité</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sz="2000" b="1" dirty="0"/>
                        <a:t>Il est possible de dégager des principes universels:</a:t>
                      </a:r>
                    </a:p>
                    <a:p>
                      <a:pPr marL="285750" indent="-285750">
                        <a:buFont typeface="Arial" panose="020B0604020202020204" pitchFamily="34" charset="0"/>
                        <a:buChar char="•"/>
                      </a:pPr>
                      <a:r>
                        <a:rPr lang="fr-FR" sz="2000" dirty="0"/>
                        <a:t>Supervision (contrôle) nécessaire</a:t>
                      </a:r>
                    </a:p>
                    <a:p>
                      <a:pPr marL="285750" indent="-285750">
                        <a:buFont typeface="Arial" panose="020B0604020202020204" pitchFamily="34" charset="0"/>
                        <a:buChar char="•"/>
                      </a:pPr>
                      <a:r>
                        <a:rPr lang="fr-FR" sz="2000" dirty="0"/>
                        <a:t>Coordination imposée par le haut</a:t>
                      </a:r>
                    </a:p>
                    <a:p>
                      <a:pPr marL="285750" indent="-285750">
                        <a:buFont typeface="Arial" panose="020B0604020202020204" pitchFamily="34" charset="0"/>
                        <a:buChar char="•"/>
                      </a:pPr>
                      <a:r>
                        <a:rPr lang="fr-FR" sz="2000" dirty="0"/>
                        <a:t>Délégation d’autorité de hait en bas</a:t>
                      </a:r>
                    </a:p>
                    <a:p>
                      <a:pPr marL="285750" indent="-285750">
                        <a:buFont typeface="Arial" panose="020B0604020202020204" pitchFamily="34" charset="0"/>
                        <a:buChar char="•"/>
                      </a:pPr>
                      <a:r>
                        <a:rPr lang="fr-FR" sz="2000" dirty="0"/>
                        <a:t>Système équitable de rémunération</a:t>
                      </a:r>
                    </a:p>
                    <a:p>
                      <a:pPr marL="285750" indent="-285750">
                        <a:buFont typeface="Arial" panose="020B0604020202020204" pitchFamily="34" charset="0"/>
                        <a:buChar char="•"/>
                      </a:pPr>
                      <a:r>
                        <a:rPr lang="fr-FR" sz="2000" dirty="0"/>
                        <a:t>Définition des taches rigoureuse et impersonnel</a:t>
                      </a:r>
                    </a:p>
                    <a:p>
                      <a:pPr marL="285750" indent="-285750">
                        <a:buFont typeface="Arial" panose="020B0604020202020204" pitchFamily="34" charset="0"/>
                        <a:buChar char="•"/>
                      </a:pPr>
                      <a:r>
                        <a:rPr lang="fr-FR" sz="2000" dirty="0"/>
                        <a:t>Division du travail, spécialisation</a:t>
                      </a:r>
                    </a:p>
                    <a:p>
                      <a:endParaRPr lang="fr-FR"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0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dirty="0"/>
                        <a:t>Il est possible de dégager des principes universels et permanents: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dirty="0"/>
                        <a:t>Il existe une best </a:t>
                      </a:r>
                      <a:r>
                        <a:rPr lang="fr-FR" sz="2000" dirty="0" err="1"/>
                        <a:t>way</a:t>
                      </a:r>
                      <a:r>
                        <a:rPr lang="fr-FR" sz="2000" dirty="0"/>
                        <a:t> de production qui doit s’imposer à tous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dirty="0"/>
                        <a:t>Le profit est la mesure de la performance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dirty="0"/>
                        <a:t>On peut faire abstraction du facteur humain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7632809"/>
                  </a:ext>
                </a:extLst>
              </a:tr>
            </a:tbl>
          </a:graphicData>
        </a:graphic>
      </p:graphicFrame>
      <p:sp>
        <p:nvSpPr>
          <p:cNvPr id="4" name="Espace réservé de la date 3">
            <a:extLst>
              <a:ext uri="{FF2B5EF4-FFF2-40B4-BE49-F238E27FC236}">
                <a16:creationId xmlns:a16="http://schemas.microsoft.com/office/drawing/2014/main" id="{36E4E9E4-7D4B-ED48-8764-DE0824BA5228}"/>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CD530278-C39D-AD41-A298-E3E9A930D4FA}"/>
              </a:ext>
            </a:extLst>
          </p:cNvPr>
          <p:cNvSpPr>
            <a:spLocks noGrp="1"/>
          </p:cNvSpPr>
          <p:nvPr>
            <p:ph type="sldNum" sz="quarter" idx="12"/>
          </p:nvPr>
        </p:nvSpPr>
        <p:spPr/>
        <p:txBody>
          <a:bodyPr/>
          <a:lstStyle/>
          <a:p>
            <a:fld id="{6D1A6996-9A38-354D-9398-FBE9F4077E8B}" type="slidenum">
              <a:rPr lang="fr-FR" smtClean="0"/>
              <a:t>38</a:t>
            </a:fld>
            <a:endParaRPr lang="fr-FR"/>
          </a:p>
        </p:txBody>
      </p:sp>
    </p:spTree>
    <p:extLst>
      <p:ext uri="{BB962C8B-B14F-4D97-AF65-F5344CB8AC3E}">
        <p14:creationId xmlns:p14="http://schemas.microsoft.com/office/powerpoint/2010/main" val="1698601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15D014-3BD5-9F47-AB8B-338D9BD1640D}"/>
              </a:ext>
            </a:extLst>
          </p:cNvPr>
          <p:cNvSpPr>
            <a:spLocks noGrp="1"/>
          </p:cNvSpPr>
          <p:nvPr>
            <p:ph type="title"/>
          </p:nvPr>
        </p:nvSpPr>
        <p:spPr/>
        <p:txBody>
          <a:bodyPr/>
          <a:lstStyle/>
          <a:p>
            <a:r>
              <a:rPr lang="fr-FR" dirty="0"/>
              <a:t>Limite de l’école classique des organisations</a:t>
            </a:r>
          </a:p>
        </p:txBody>
      </p:sp>
      <p:sp>
        <p:nvSpPr>
          <p:cNvPr id="3" name="Espace réservé du contenu 2">
            <a:extLst>
              <a:ext uri="{FF2B5EF4-FFF2-40B4-BE49-F238E27FC236}">
                <a16:creationId xmlns:a16="http://schemas.microsoft.com/office/drawing/2014/main" id="{B1FD7040-80B3-274A-A6EC-45C2C0FA8BD9}"/>
              </a:ext>
            </a:extLst>
          </p:cNvPr>
          <p:cNvSpPr>
            <a:spLocks noGrp="1"/>
          </p:cNvSpPr>
          <p:nvPr>
            <p:ph idx="1"/>
          </p:nvPr>
        </p:nvSpPr>
        <p:spPr/>
        <p:txBody>
          <a:bodyPr/>
          <a:lstStyle/>
          <a:p>
            <a:r>
              <a:rPr lang="fr-FR" dirty="0"/>
              <a:t>Difficulté de rééquilibrer la chaine de production</a:t>
            </a:r>
          </a:p>
          <a:p>
            <a:r>
              <a:rPr lang="fr-FR" dirty="0"/>
              <a:t>Gaspillage, malfaçon</a:t>
            </a:r>
          </a:p>
          <a:p>
            <a:r>
              <a:rPr lang="fr-FR" dirty="0"/>
              <a:t>Différences techniques</a:t>
            </a:r>
          </a:p>
          <a:p>
            <a:r>
              <a:rPr lang="fr-FR" dirty="0"/>
              <a:t>Conditions de travail qui se détériorent</a:t>
            </a:r>
          </a:p>
          <a:p>
            <a:r>
              <a:rPr lang="fr-FR" dirty="0"/>
              <a:t>Routine, surmenage, accident de travail, manque de motivation</a:t>
            </a:r>
          </a:p>
          <a:p>
            <a:r>
              <a:rPr lang="fr-FR" dirty="0"/>
              <a:t>Absentéisme élevé, fort TO.</a:t>
            </a:r>
          </a:p>
          <a:p>
            <a:r>
              <a:rPr lang="fr-FR" dirty="0"/>
              <a:t>Développement de sous-traitance et de l’intérim</a:t>
            </a:r>
          </a:p>
          <a:p>
            <a:endParaRPr lang="fr-FR" dirty="0"/>
          </a:p>
          <a:p>
            <a:endParaRPr lang="fr-FR" dirty="0"/>
          </a:p>
        </p:txBody>
      </p:sp>
      <p:sp>
        <p:nvSpPr>
          <p:cNvPr id="4" name="Espace réservé de la date 3">
            <a:extLst>
              <a:ext uri="{FF2B5EF4-FFF2-40B4-BE49-F238E27FC236}">
                <a16:creationId xmlns:a16="http://schemas.microsoft.com/office/drawing/2014/main" id="{42D094D7-2F07-4D4B-A99E-A3AC58BA57F4}"/>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BFBF5E56-FFD2-694C-979F-321F09847533}"/>
              </a:ext>
            </a:extLst>
          </p:cNvPr>
          <p:cNvSpPr>
            <a:spLocks noGrp="1"/>
          </p:cNvSpPr>
          <p:nvPr>
            <p:ph type="sldNum" sz="quarter" idx="12"/>
          </p:nvPr>
        </p:nvSpPr>
        <p:spPr/>
        <p:txBody>
          <a:bodyPr/>
          <a:lstStyle/>
          <a:p>
            <a:fld id="{6D1A6996-9A38-354D-9398-FBE9F4077E8B}" type="slidenum">
              <a:rPr lang="fr-FR" smtClean="0"/>
              <a:t>39</a:t>
            </a:fld>
            <a:endParaRPr lang="fr-FR"/>
          </a:p>
        </p:txBody>
      </p:sp>
    </p:spTree>
    <p:extLst>
      <p:ext uri="{BB962C8B-B14F-4D97-AF65-F5344CB8AC3E}">
        <p14:creationId xmlns:p14="http://schemas.microsoft.com/office/powerpoint/2010/main" val="2598095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1" name="Text Box 3">
            <a:extLst>
              <a:ext uri="{FF2B5EF4-FFF2-40B4-BE49-F238E27FC236}">
                <a16:creationId xmlns:a16="http://schemas.microsoft.com/office/drawing/2014/main" id="{7344C6FB-501D-6143-9D52-47754D33DF1C}"/>
              </a:ext>
            </a:extLst>
          </p:cNvPr>
          <p:cNvSpPr txBox="1">
            <a:spLocks noChangeArrowheads="1"/>
          </p:cNvSpPr>
          <p:nvPr/>
        </p:nvSpPr>
        <p:spPr bwMode="auto">
          <a:xfrm>
            <a:off x="3581400" y="1700214"/>
            <a:ext cx="5181600" cy="830997"/>
          </a:xfrm>
          <a:prstGeom prst="rect">
            <a:avLst/>
          </a:prstGeom>
          <a:solidFill>
            <a:schemeClr val="accent1">
              <a:lumMod val="20000"/>
              <a:lumOff val="80000"/>
            </a:schemeClr>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p:spPr>
        <p:txBody>
          <a:bodyPr>
            <a:spAutoFit/>
            <a:flatTx/>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2400" dirty="0"/>
              <a:t>La DRH est par définition la </a:t>
            </a:r>
          </a:p>
          <a:p>
            <a:pPr algn="ctr" eaLnBrk="1" hangingPunct="1">
              <a:spcBef>
                <a:spcPct val="0"/>
              </a:spcBef>
              <a:buFontTx/>
              <a:buNone/>
            </a:pPr>
            <a:r>
              <a:rPr lang="fr-FR" altLang="fr-FR" sz="2400" dirty="0"/>
              <a:t>"Fonction support" de l’</a:t>
            </a:r>
            <a:r>
              <a:rPr lang="fr-FR" altLang="ja-JP" sz="2400" dirty="0"/>
              <a:t>entreprise</a:t>
            </a:r>
            <a:endParaRPr lang="fr-FR" altLang="fr-FR" sz="2400" dirty="0"/>
          </a:p>
        </p:txBody>
      </p:sp>
      <p:sp>
        <p:nvSpPr>
          <p:cNvPr id="406532" name="Text Box 4">
            <a:extLst>
              <a:ext uri="{FF2B5EF4-FFF2-40B4-BE49-F238E27FC236}">
                <a16:creationId xmlns:a16="http://schemas.microsoft.com/office/drawing/2014/main" id="{572A24AD-3309-5746-BADD-0F5F5487DD37}"/>
              </a:ext>
            </a:extLst>
          </p:cNvPr>
          <p:cNvSpPr txBox="1">
            <a:spLocks noChangeArrowheads="1"/>
          </p:cNvSpPr>
          <p:nvPr/>
        </p:nvSpPr>
        <p:spPr bwMode="auto">
          <a:xfrm>
            <a:off x="2971800" y="3200400"/>
            <a:ext cx="6324600" cy="831850"/>
          </a:xfrm>
          <a:prstGeom prst="rect">
            <a:avLst/>
          </a:prstGeom>
          <a:solidFill>
            <a:schemeClr val="accent1">
              <a:lumMod val="20000"/>
              <a:lumOff val="80000"/>
            </a:schemeClr>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p:spPr>
        <p:txBody>
          <a:bodyPr>
            <a:spAutoFit/>
            <a:flatTx/>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2400" dirty="0"/>
              <a:t>Son fonctionnement est calqué sur la logique matriciel et de "réseaux"</a:t>
            </a:r>
          </a:p>
        </p:txBody>
      </p:sp>
      <p:sp>
        <p:nvSpPr>
          <p:cNvPr id="406533" name="Text Box 5">
            <a:extLst>
              <a:ext uri="{FF2B5EF4-FFF2-40B4-BE49-F238E27FC236}">
                <a16:creationId xmlns:a16="http://schemas.microsoft.com/office/drawing/2014/main" id="{60A118C8-0ECC-914B-95EF-B37B60D099FE}"/>
              </a:ext>
            </a:extLst>
          </p:cNvPr>
          <p:cNvSpPr txBox="1">
            <a:spLocks noChangeArrowheads="1"/>
          </p:cNvSpPr>
          <p:nvPr/>
        </p:nvSpPr>
        <p:spPr bwMode="auto">
          <a:xfrm>
            <a:off x="2362200" y="4381500"/>
            <a:ext cx="7467600" cy="831850"/>
          </a:xfrm>
          <a:prstGeom prst="rect">
            <a:avLst/>
          </a:prstGeom>
          <a:solidFill>
            <a:schemeClr val="accent1">
              <a:lumMod val="20000"/>
              <a:lumOff val="80000"/>
            </a:schemeClr>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p:spPr>
        <p:txBody>
          <a:bodyPr>
            <a:spAutoFit/>
            <a:flatTx/>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2400" dirty="0"/>
              <a:t>Le DRH est dans un positionnement  </a:t>
            </a:r>
          </a:p>
          <a:p>
            <a:pPr algn="ctr" eaLnBrk="1" hangingPunct="1">
              <a:spcBef>
                <a:spcPct val="0"/>
              </a:spcBef>
              <a:buFontTx/>
              <a:buNone/>
            </a:pPr>
            <a:r>
              <a:rPr lang="fr-FR" altLang="fr-FR" sz="2400" dirty="0"/>
              <a:t>"Influence" versus "Pouvoir"</a:t>
            </a:r>
          </a:p>
        </p:txBody>
      </p:sp>
      <p:sp>
        <p:nvSpPr>
          <p:cNvPr id="2" name="Espace réservé de la date 1">
            <a:extLst>
              <a:ext uri="{FF2B5EF4-FFF2-40B4-BE49-F238E27FC236}">
                <a16:creationId xmlns:a16="http://schemas.microsoft.com/office/drawing/2014/main" id="{F854FF41-970E-D740-BDB4-E0AF7C36DD59}"/>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1FE949C6-E7B7-AC49-8324-ECC76FD70B41}"/>
              </a:ext>
            </a:extLst>
          </p:cNvPr>
          <p:cNvSpPr>
            <a:spLocks noGrp="1"/>
          </p:cNvSpPr>
          <p:nvPr>
            <p:ph type="sldNum" sz="quarter" idx="12"/>
          </p:nvPr>
        </p:nvSpPr>
        <p:spPr/>
        <p:txBody>
          <a:bodyPr/>
          <a:lstStyle/>
          <a:p>
            <a:fld id="{6D1A6996-9A38-354D-9398-FBE9F4077E8B}" type="slidenum">
              <a:rPr lang="fr-FR" smtClean="0"/>
              <a:t>4</a:t>
            </a:fld>
            <a:endParaRPr lang="fr-FR"/>
          </a:p>
        </p:txBody>
      </p:sp>
    </p:spTree>
    <p:extLst>
      <p:ext uri="{BB962C8B-B14F-4D97-AF65-F5344CB8AC3E}">
        <p14:creationId xmlns:p14="http://schemas.microsoft.com/office/powerpoint/2010/main" val="3726928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06531"/>
                                        </p:tgtEl>
                                        <p:attrNameLst>
                                          <p:attrName>style.visibility</p:attrName>
                                        </p:attrNameLst>
                                      </p:cBhvr>
                                      <p:to>
                                        <p:strVal val="visible"/>
                                      </p:to>
                                    </p:set>
                                    <p:anim calcmode="lin" valueType="num">
                                      <p:cBhvr>
                                        <p:cTn id="7" dur="500" fill="hold"/>
                                        <p:tgtEl>
                                          <p:spTgt spid="406531"/>
                                        </p:tgtEl>
                                        <p:attrNameLst>
                                          <p:attrName>ppt_w</p:attrName>
                                        </p:attrNameLst>
                                      </p:cBhvr>
                                      <p:tavLst>
                                        <p:tav tm="0">
                                          <p:val>
                                            <p:fltVal val="0"/>
                                          </p:val>
                                        </p:tav>
                                        <p:tav tm="100000">
                                          <p:val>
                                            <p:strVal val="#ppt_w"/>
                                          </p:val>
                                        </p:tav>
                                      </p:tavLst>
                                    </p:anim>
                                    <p:anim calcmode="lin" valueType="num">
                                      <p:cBhvr>
                                        <p:cTn id="8" dur="500" fill="hold"/>
                                        <p:tgtEl>
                                          <p:spTgt spid="40653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06532"/>
                                        </p:tgtEl>
                                        <p:attrNameLst>
                                          <p:attrName>style.visibility</p:attrName>
                                        </p:attrNameLst>
                                      </p:cBhvr>
                                      <p:to>
                                        <p:strVal val="visible"/>
                                      </p:to>
                                    </p:set>
                                    <p:anim calcmode="lin" valueType="num">
                                      <p:cBhvr>
                                        <p:cTn id="13" dur="500" fill="hold"/>
                                        <p:tgtEl>
                                          <p:spTgt spid="406532"/>
                                        </p:tgtEl>
                                        <p:attrNameLst>
                                          <p:attrName>ppt_w</p:attrName>
                                        </p:attrNameLst>
                                      </p:cBhvr>
                                      <p:tavLst>
                                        <p:tav tm="0">
                                          <p:val>
                                            <p:fltVal val="0"/>
                                          </p:val>
                                        </p:tav>
                                        <p:tav tm="100000">
                                          <p:val>
                                            <p:strVal val="#ppt_w"/>
                                          </p:val>
                                        </p:tav>
                                      </p:tavLst>
                                    </p:anim>
                                    <p:anim calcmode="lin" valueType="num">
                                      <p:cBhvr>
                                        <p:cTn id="14" dur="500" fill="hold"/>
                                        <p:tgtEl>
                                          <p:spTgt spid="406532"/>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06533"/>
                                        </p:tgtEl>
                                        <p:attrNameLst>
                                          <p:attrName>style.visibility</p:attrName>
                                        </p:attrNameLst>
                                      </p:cBhvr>
                                      <p:to>
                                        <p:strVal val="visible"/>
                                      </p:to>
                                    </p:set>
                                    <p:anim calcmode="lin" valueType="num">
                                      <p:cBhvr>
                                        <p:cTn id="19" dur="500" fill="hold"/>
                                        <p:tgtEl>
                                          <p:spTgt spid="406533"/>
                                        </p:tgtEl>
                                        <p:attrNameLst>
                                          <p:attrName>ppt_w</p:attrName>
                                        </p:attrNameLst>
                                      </p:cBhvr>
                                      <p:tavLst>
                                        <p:tav tm="0">
                                          <p:val>
                                            <p:fltVal val="0"/>
                                          </p:val>
                                        </p:tav>
                                        <p:tav tm="100000">
                                          <p:val>
                                            <p:strVal val="#ppt_w"/>
                                          </p:val>
                                        </p:tav>
                                      </p:tavLst>
                                    </p:anim>
                                    <p:anim calcmode="lin" valueType="num">
                                      <p:cBhvr>
                                        <p:cTn id="20" dur="500" fill="hold"/>
                                        <p:tgtEl>
                                          <p:spTgt spid="4065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1" grpId="0" animBg="1" autoUpdateAnimBg="0"/>
      <p:bldP spid="406532" grpId="0" animBg="1" autoUpdateAnimBg="0"/>
      <p:bldP spid="406533"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0E3130-B44E-E048-95A8-0A05EF7B8172}"/>
              </a:ext>
            </a:extLst>
          </p:cNvPr>
          <p:cNvSpPr>
            <a:spLocks noGrp="1"/>
          </p:cNvSpPr>
          <p:nvPr>
            <p:ph type="title"/>
          </p:nvPr>
        </p:nvSpPr>
        <p:spPr>
          <a:xfrm>
            <a:off x="838200" y="220662"/>
            <a:ext cx="10515600" cy="1325563"/>
          </a:xfrm>
        </p:spPr>
        <p:txBody>
          <a:bodyPr/>
          <a:lstStyle/>
          <a:p>
            <a:r>
              <a:rPr lang="fr-FR" dirty="0"/>
              <a:t>L’École Néoclassique</a:t>
            </a:r>
          </a:p>
        </p:txBody>
      </p:sp>
      <p:sp>
        <p:nvSpPr>
          <p:cNvPr id="3" name="Espace réservé du contenu 2">
            <a:extLst>
              <a:ext uri="{FF2B5EF4-FFF2-40B4-BE49-F238E27FC236}">
                <a16:creationId xmlns:a16="http://schemas.microsoft.com/office/drawing/2014/main" id="{BABE5BB7-F047-6F4B-894F-0525A2B9B0B3}"/>
              </a:ext>
            </a:extLst>
          </p:cNvPr>
          <p:cNvSpPr>
            <a:spLocks noGrp="1"/>
          </p:cNvSpPr>
          <p:nvPr>
            <p:ph idx="1"/>
          </p:nvPr>
        </p:nvSpPr>
        <p:spPr>
          <a:xfrm>
            <a:off x="838200" y="1482724"/>
            <a:ext cx="10515600" cy="4905375"/>
          </a:xfrm>
        </p:spPr>
        <p:txBody>
          <a:bodyPr>
            <a:normAutofit fontScale="55000" lnSpcReduction="20000"/>
          </a:bodyPr>
          <a:lstStyle/>
          <a:p>
            <a:pPr marL="0" indent="0">
              <a:lnSpc>
                <a:spcPct val="120000"/>
              </a:lnSpc>
              <a:buNone/>
            </a:pPr>
            <a:r>
              <a:rPr lang="fr-FR" sz="4200" dirty="0">
                <a:latin typeface="Calibri" panose="020F0502020204030204" pitchFamily="34" charset="0"/>
                <a:cs typeface="Calibri" panose="020F0502020204030204" pitchFamily="34" charset="0"/>
              </a:rPr>
              <a:t>Acteurs majeurs: </a:t>
            </a:r>
          </a:p>
          <a:p>
            <a:pPr>
              <a:lnSpc>
                <a:spcPct val="120000"/>
              </a:lnSpc>
            </a:pPr>
            <a:r>
              <a:rPr lang="fr-FR" sz="4200" dirty="0">
                <a:latin typeface="Calibri" panose="020F0502020204030204" pitchFamily="34" charset="0"/>
                <a:cs typeface="Calibri" panose="020F0502020204030204" pitchFamily="34" charset="0"/>
              </a:rPr>
              <a:t>SLOA</a:t>
            </a:r>
            <a:r>
              <a:rPr lang="fr-FR" sz="4200" spc="5" dirty="0">
                <a:latin typeface="Calibri" panose="020F0502020204030204" pitchFamily="34" charset="0"/>
                <a:cs typeface="Calibri" panose="020F0502020204030204" pitchFamily="34" charset="0"/>
              </a:rPr>
              <a:t>N</a:t>
            </a:r>
          </a:p>
          <a:p>
            <a:pPr>
              <a:lnSpc>
                <a:spcPct val="120000"/>
              </a:lnSpc>
            </a:pPr>
            <a:r>
              <a:rPr lang="fr-FR" sz="4200" dirty="0">
                <a:latin typeface="Calibri" panose="020F0502020204030204" pitchFamily="34" charset="0"/>
                <a:cs typeface="Calibri" panose="020F0502020204030204" pitchFamily="34" charset="0"/>
              </a:rPr>
              <a:t>GEL</a:t>
            </a:r>
            <a:r>
              <a:rPr lang="fr-FR" sz="4200" spc="5" dirty="0">
                <a:latin typeface="Calibri" panose="020F0502020204030204" pitchFamily="34" charset="0"/>
                <a:cs typeface="Calibri" panose="020F0502020204030204" pitchFamily="34" charset="0"/>
              </a:rPr>
              <a:t>I</a:t>
            </a:r>
            <a:r>
              <a:rPr lang="fr-FR" sz="4200" dirty="0">
                <a:latin typeface="Calibri" panose="020F0502020204030204" pitchFamily="34" charset="0"/>
                <a:cs typeface="Calibri" panose="020F0502020204030204" pitchFamily="34" charset="0"/>
              </a:rPr>
              <a:t>N</a:t>
            </a:r>
            <a:r>
              <a:rPr lang="fr-FR" sz="4200" spc="5" dirty="0">
                <a:latin typeface="Calibri" panose="020F0502020204030204" pitchFamily="34" charset="0"/>
                <a:cs typeface="Calibri" panose="020F0502020204030204" pitchFamily="34" charset="0"/>
              </a:rPr>
              <a:t>I</a:t>
            </a:r>
            <a:r>
              <a:rPr lang="fr-FR" sz="4200" dirty="0">
                <a:latin typeface="Calibri" panose="020F0502020204030204" pitchFamily="34" charset="0"/>
                <a:cs typeface="Calibri" panose="020F0502020204030204" pitchFamily="34" charset="0"/>
              </a:rPr>
              <a:t>ER</a:t>
            </a:r>
          </a:p>
          <a:p>
            <a:pPr>
              <a:lnSpc>
                <a:spcPct val="120000"/>
              </a:lnSpc>
            </a:pPr>
            <a:r>
              <a:rPr lang="fr-FR" sz="4200" dirty="0">
                <a:latin typeface="Calibri" panose="020F0502020204030204" pitchFamily="34" charset="0"/>
                <a:cs typeface="Calibri" panose="020F0502020204030204" pitchFamily="34" charset="0"/>
              </a:rPr>
              <a:t>DRUCKER</a:t>
            </a:r>
          </a:p>
          <a:p>
            <a:pPr>
              <a:lnSpc>
                <a:spcPct val="120000"/>
              </a:lnSpc>
            </a:pPr>
            <a:r>
              <a:rPr lang="fr-FR" sz="4200" dirty="0">
                <a:latin typeface="Calibri" panose="020F0502020204030204" pitchFamily="34" charset="0"/>
                <a:cs typeface="Calibri" panose="020F0502020204030204" pitchFamily="34" charset="0"/>
              </a:rPr>
              <a:t>BURNS &amp;</a:t>
            </a:r>
            <a:r>
              <a:rPr lang="fr-FR" sz="4200" spc="-5" dirty="0">
                <a:latin typeface="Calibri" panose="020F0502020204030204" pitchFamily="34" charset="0"/>
                <a:cs typeface="Calibri" panose="020F0502020204030204" pitchFamily="34" charset="0"/>
              </a:rPr>
              <a:t> </a:t>
            </a:r>
            <a:r>
              <a:rPr lang="fr-FR" sz="4200" dirty="0">
                <a:latin typeface="Calibri" panose="020F0502020204030204" pitchFamily="34" charset="0"/>
                <a:cs typeface="Calibri" panose="020F0502020204030204" pitchFamily="34" charset="0"/>
              </a:rPr>
              <a:t>S</a:t>
            </a:r>
            <a:r>
              <a:rPr lang="fr-FR" sz="4200" spc="-155" dirty="0">
                <a:latin typeface="Calibri" panose="020F0502020204030204" pitchFamily="34" charset="0"/>
                <a:cs typeface="Calibri" panose="020F0502020204030204" pitchFamily="34" charset="0"/>
              </a:rPr>
              <a:t>T</a:t>
            </a:r>
            <a:r>
              <a:rPr lang="fr-FR" sz="4200" dirty="0">
                <a:latin typeface="Calibri" panose="020F0502020204030204" pitchFamily="34" charset="0"/>
                <a:cs typeface="Calibri" panose="020F0502020204030204" pitchFamily="34" charset="0"/>
              </a:rPr>
              <a:t>AL</a:t>
            </a:r>
            <a:r>
              <a:rPr lang="fr-FR" sz="4200" spc="5" dirty="0">
                <a:latin typeface="Calibri" panose="020F0502020204030204" pitchFamily="34" charset="0"/>
                <a:cs typeface="Calibri" panose="020F0502020204030204" pitchFamily="34" charset="0"/>
              </a:rPr>
              <a:t>K</a:t>
            </a:r>
            <a:r>
              <a:rPr lang="fr-FR" sz="4200" dirty="0">
                <a:latin typeface="Calibri" panose="020F0502020204030204" pitchFamily="34" charset="0"/>
                <a:cs typeface="Calibri" panose="020F0502020204030204" pitchFamily="34" charset="0"/>
              </a:rPr>
              <a:t>ER</a:t>
            </a:r>
          </a:p>
          <a:p>
            <a:pPr marL="0" indent="0">
              <a:lnSpc>
                <a:spcPct val="120000"/>
              </a:lnSpc>
              <a:buNone/>
            </a:pPr>
            <a:r>
              <a:rPr lang="fr-FR" sz="4200" dirty="0">
                <a:latin typeface="Calibri" panose="020F0502020204030204" pitchFamily="34" charset="0"/>
                <a:cs typeface="Calibri" panose="020F0502020204030204" pitchFamily="34" charset="0"/>
              </a:rPr>
              <a:t> Les principes généraux :</a:t>
            </a:r>
          </a:p>
          <a:p>
            <a:pPr marL="742950" indent="-742950">
              <a:lnSpc>
                <a:spcPct val="120000"/>
              </a:lnSpc>
              <a:buFont typeface="+mj-lt"/>
              <a:buAutoNum type="arabicPeriod"/>
            </a:pPr>
            <a:r>
              <a:rPr lang="fr-FR" sz="4200" dirty="0">
                <a:latin typeface="Calibri" panose="020F0502020204030204" pitchFamily="34" charset="0"/>
                <a:cs typeface="Calibri" panose="020F0502020204030204" pitchFamily="34" charset="0"/>
              </a:rPr>
              <a:t>L'objectif premier de l'entreprise est la maximation du profit</a:t>
            </a:r>
          </a:p>
          <a:p>
            <a:pPr marL="742950" indent="-742950">
              <a:lnSpc>
                <a:spcPct val="120000"/>
              </a:lnSpc>
              <a:spcBef>
                <a:spcPts val="575"/>
              </a:spcBef>
              <a:buClr>
                <a:schemeClr val="tx1"/>
              </a:buClr>
              <a:buFont typeface="+mj-lt"/>
              <a:buAutoNum type="arabicPeriod"/>
              <a:tabLst>
                <a:tab pos="622300" algn="l"/>
              </a:tabLst>
            </a:pPr>
            <a:r>
              <a:rPr lang="fr-FR" sz="4200" dirty="0">
                <a:latin typeface="Calibri" panose="020F0502020204030204" pitchFamily="34" charset="0"/>
                <a:cs typeface="Calibri" panose="020F0502020204030204" pitchFamily="34" charset="0"/>
              </a:rPr>
              <a:t>Le</a:t>
            </a:r>
            <a:r>
              <a:rPr lang="fr-FR" sz="4200" spc="-25" dirty="0">
                <a:latin typeface="Calibri" panose="020F0502020204030204" pitchFamily="34" charset="0"/>
                <a:cs typeface="Calibri" panose="020F0502020204030204" pitchFamily="34" charset="0"/>
              </a:rPr>
              <a:t> </a:t>
            </a:r>
            <a:r>
              <a:rPr lang="fr-FR" sz="4200" spc="-20" dirty="0">
                <a:latin typeface="Calibri" panose="020F0502020204030204" pitchFamily="34" charset="0"/>
                <a:cs typeface="Calibri" panose="020F0502020204030204" pitchFamily="34" charset="0"/>
              </a:rPr>
              <a:t>m</a:t>
            </a:r>
            <a:r>
              <a:rPr lang="fr-FR" sz="4200" dirty="0">
                <a:latin typeface="Calibri" panose="020F0502020204030204" pitchFamily="34" charset="0"/>
                <a:cs typeface="Calibri" panose="020F0502020204030204" pitchFamily="34" charset="0"/>
              </a:rPr>
              <a:t>anage</a:t>
            </a:r>
            <a:r>
              <a:rPr lang="fr-FR" sz="4200" spc="-20" dirty="0">
                <a:latin typeface="Calibri" panose="020F0502020204030204" pitchFamily="34" charset="0"/>
                <a:cs typeface="Calibri" panose="020F0502020204030204" pitchFamily="34" charset="0"/>
              </a:rPr>
              <a:t>m</a:t>
            </a:r>
            <a:r>
              <a:rPr lang="fr-FR" sz="4200" dirty="0">
                <a:latin typeface="Calibri" panose="020F0502020204030204" pitchFamily="34" charset="0"/>
                <a:cs typeface="Calibri" panose="020F0502020204030204" pitchFamily="34" charset="0"/>
              </a:rPr>
              <a:t>ent requiert</a:t>
            </a:r>
            <a:r>
              <a:rPr lang="fr-FR" sz="4200" spc="-30" dirty="0">
                <a:latin typeface="Calibri" panose="020F0502020204030204" pitchFamily="34" charset="0"/>
                <a:cs typeface="Calibri" panose="020F0502020204030204" pitchFamily="34" charset="0"/>
              </a:rPr>
              <a:t> </a:t>
            </a:r>
            <a:r>
              <a:rPr lang="fr-FR" sz="4200" dirty="0">
                <a:latin typeface="Calibri" panose="020F0502020204030204" pitchFamily="34" charset="0"/>
                <a:cs typeface="Calibri" panose="020F0502020204030204" pitchFamily="34" charset="0"/>
              </a:rPr>
              <a:t>des co</a:t>
            </a:r>
            <a:r>
              <a:rPr lang="fr-FR" sz="4200" spc="-20" dirty="0">
                <a:latin typeface="Calibri" panose="020F0502020204030204" pitchFamily="34" charset="0"/>
                <a:cs typeface="Calibri" panose="020F0502020204030204" pitchFamily="34" charset="0"/>
              </a:rPr>
              <a:t>m</a:t>
            </a:r>
            <a:r>
              <a:rPr lang="fr-FR" sz="4200" dirty="0">
                <a:latin typeface="Calibri" panose="020F0502020204030204" pitchFamily="34" charset="0"/>
                <a:cs typeface="Calibri" panose="020F0502020204030204" pitchFamily="34" charset="0"/>
              </a:rPr>
              <a:t>pétences part</a:t>
            </a:r>
            <a:r>
              <a:rPr lang="fr-FR" sz="4200" spc="5" dirty="0">
                <a:latin typeface="Calibri" panose="020F0502020204030204" pitchFamily="34" charset="0"/>
                <a:cs typeface="Calibri" panose="020F0502020204030204" pitchFamily="34" charset="0"/>
              </a:rPr>
              <a:t>i</a:t>
            </a:r>
            <a:r>
              <a:rPr lang="fr-FR" sz="4200" dirty="0">
                <a:latin typeface="Calibri" panose="020F0502020204030204" pitchFamily="34" charset="0"/>
                <a:cs typeface="Calibri" panose="020F0502020204030204" pitchFamily="34" charset="0"/>
              </a:rPr>
              <a:t>culièr</a:t>
            </a:r>
            <a:r>
              <a:rPr lang="fr-FR" sz="4200" spc="-10" dirty="0">
                <a:latin typeface="Calibri" panose="020F0502020204030204" pitchFamily="34" charset="0"/>
                <a:cs typeface="Calibri" panose="020F0502020204030204" pitchFamily="34" charset="0"/>
              </a:rPr>
              <a:t>e</a:t>
            </a:r>
            <a:r>
              <a:rPr lang="fr-FR" sz="4200" dirty="0">
                <a:latin typeface="Calibri" panose="020F0502020204030204" pitchFamily="34" charset="0"/>
                <a:cs typeface="Calibri" panose="020F0502020204030204" pitchFamily="34" charset="0"/>
              </a:rPr>
              <a:t>s.</a:t>
            </a:r>
          </a:p>
          <a:p>
            <a:pPr marL="0" marR="558165" indent="0">
              <a:lnSpc>
                <a:spcPct val="120000"/>
              </a:lnSpc>
              <a:spcBef>
                <a:spcPts val="1610"/>
              </a:spcBef>
              <a:buNone/>
            </a:pPr>
            <a:r>
              <a:rPr lang="fr-FR" sz="4200" dirty="0">
                <a:latin typeface="Calibri" panose="020F0502020204030204" pitchFamily="34" charset="0"/>
                <a:cs typeface="Calibri" panose="020F0502020204030204" pitchFamily="34" charset="0"/>
              </a:rPr>
              <a:t>Cette école est à</a:t>
            </a:r>
            <a:r>
              <a:rPr lang="fr-FR" sz="4200" spc="-5" dirty="0">
                <a:latin typeface="Calibri" panose="020F0502020204030204" pitchFamily="34" charset="0"/>
                <a:cs typeface="Calibri" panose="020F0502020204030204" pitchFamily="34" charset="0"/>
              </a:rPr>
              <a:t> </a:t>
            </a:r>
            <a:r>
              <a:rPr lang="fr-FR" sz="4200" dirty="0">
                <a:latin typeface="Calibri" panose="020F0502020204030204" pitchFamily="34" charset="0"/>
                <a:cs typeface="Calibri" panose="020F0502020204030204" pitchFamily="34" charset="0"/>
              </a:rPr>
              <a:t>la</a:t>
            </a:r>
            <a:r>
              <a:rPr lang="fr-FR" sz="4200" spc="-10" dirty="0">
                <a:latin typeface="Calibri" panose="020F0502020204030204" pitchFamily="34" charset="0"/>
                <a:cs typeface="Calibri" panose="020F0502020204030204" pitchFamily="34" charset="0"/>
              </a:rPr>
              <a:t> </a:t>
            </a:r>
            <a:r>
              <a:rPr lang="fr-FR" sz="4200" dirty="0">
                <a:latin typeface="Calibri" panose="020F0502020204030204" pitchFamily="34" charset="0"/>
                <a:cs typeface="Calibri" panose="020F0502020204030204" pitchFamily="34" charset="0"/>
              </a:rPr>
              <a:t>fois empir</a:t>
            </a:r>
            <a:r>
              <a:rPr lang="fr-FR" sz="4200" spc="5" dirty="0">
                <a:latin typeface="Calibri" panose="020F0502020204030204" pitchFamily="34" charset="0"/>
                <a:cs typeface="Calibri" panose="020F0502020204030204" pitchFamily="34" charset="0"/>
              </a:rPr>
              <a:t>i</a:t>
            </a:r>
            <a:r>
              <a:rPr lang="fr-FR" sz="4200" dirty="0">
                <a:latin typeface="Calibri" panose="020F0502020204030204" pitchFamily="34" charset="0"/>
                <a:cs typeface="Calibri" panose="020F0502020204030204" pitchFamily="34" charset="0"/>
              </a:rPr>
              <a:t>que  (actions</a:t>
            </a:r>
            <a:r>
              <a:rPr lang="fr-FR" sz="4200" spc="-35" dirty="0">
                <a:latin typeface="Calibri" panose="020F0502020204030204" pitchFamily="34" charset="0"/>
                <a:cs typeface="Calibri" panose="020F0502020204030204" pitchFamily="34" charset="0"/>
              </a:rPr>
              <a:t> </a:t>
            </a:r>
            <a:r>
              <a:rPr lang="fr-FR" sz="4200" dirty="0">
                <a:latin typeface="Calibri" panose="020F0502020204030204" pitchFamily="34" charset="0"/>
                <a:cs typeface="Calibri" panose="020F0502020204030204" pitchFamily="34" charset="0"/>
              </a:rPr>
              <a:t>opérationne</a:t>
            </a:r>
            <a:r>
              <a:rPr lang="fr-FR" sz="4200" spc="5" dirty="0">
                <a:latin typeface="Calibri" panose="020F0502020204030204" pitchFamily="34" charset="0"/>
                <a:cs typeface="Calibri" panose="020F0502020204030204" pitchFamily="34" charset="0"/>
              </a:rPr>
              <a:t>l</a:t>
            </a:r>
            <a:r>
              <a:rPr lang="fr-FR" sz="4200" dirty="0">
                <a:latin typeface="Calibri" panose="020F0502020204030204" pitchFamily="34" charset="0"/>
                <a:cs typeface="Calibri" panose="020F0502020204030204" pitchFamily="34" charset="0"/>
              </a:rPr>
              <a:t>les</a:t>
            </a:r>
            <a:r>
              <a:rPr lang="fr-FR" sz="4200" spc="-55" dirty="0">
                <a:latin typeface="Calibri" panose="020F0502020204030204" pitchFamily="34" charset="0"/>
                <a:cs typeface="Calibri" panose="020F0502020204030204" pitchFamily="34" charset="0"/>
              </a:rPr>
              <a:t> </a:t>
            </a:r>
            <a:r>
              <a:rPr lang="fr-FR" sz="4200" dirty="0">
                <a:latin typeface="Calibri" panose="020F0502020204030204" pitchFamily="34" charset="0"/>
                <a:cs typeface="Calibri" panose="020F0502020204030204" pitchFamily="34" charset="0"/>
              </a:rPr>
              <a:t>et</a:t>
            </a:r>
            <a:r>
              <a:rPr lang="fr-FR" sz="4200" spc="-10" dirty="0">
                <a:latin typeface="Calibri" panose="020F0502020204030204" pitchFamily="34" charset="0"/>
                <a:cs typeface="Calibri" panose="020F0502020204030204" pitchFamily="34" charset="0"/>
              </a:rPr>
              <a:t> </a:t>
            </a:r>
            <a:r>
              <a:rPr lang="fr-FR" sz="4200" dirty="0">
                <a:latin typeface="Calibri" panose="020F0502020204030204" pitchFamily="34" charset="0"/>
                <a:cs typeface="Calibri" panose="020F0502020204030204" pitchFamily="34" charset="0"/>
              </a:rPr>
              <a:t>prat</a:t>
            </a:r>
            <a:r>
              <a:rPr lang="fr-FR" sz="4200" spc="5" dirty="0">
                <a:latin typeface="Calibri" panose="020F0502020204030204" pitchFamily="34" charset="0"/>
                <a:cs typeface="Calibri" panose="020F0502020204030204" pitchFamily="34" charset="0"/>
              </a:rPr>
              <a:t>i</a:t>
            </a:r>
            <a:r>
              <a:rPr lang="fr-FR" sz="4200" dirty="0">
                <a:latin typeface="Calibri" panose="020F0502020204030204" pitchFamily="34" charset="0"/>
                <a:cs typeface="Calibri" panose="020F0502020204030204" pitchFamily="34" charset="0"/>
              </a:rPr>
              <a:t>ques</a:t>
            </a:r>
            <a:r>
              <a:rPr lang="fr-FR" sz="4200" spc="-35" dirty="0">
                <a:latin typeface="Calibri" panose="020F0502020204030204" pitchFamily="34" charset="0"/>
                <a:cs typeface="Calibri" panose="020F0502020204030204" pitchFamily="34" charset="0"/>
              </a:rPr>
              <a:t>) et </a:t>
            </a:r>
            <a:r>
              <a:rPr lang="fr-FR" sz="4200" dirty="0">
                <a:latin typeface="Calibri" panose="020F0502020204030204" pitchFamily="34" charset="0"/>
                <a:cs typeface="Calibri" panose="020F0502020204030204" pitchFamily="34" charset="0"/>
              </a:rPr>
              <a:t>class</a:t>
            </a:r>
            <a:r>
              <a:rPr lang="fr-FR" sz="4200" spc="5" dirty="0">
                <a:latin typeface="Calibri" panose="020F0502020204030204" pitchFamily="34" charset="0"/>
                <a:cs typeface="Calibri" panose="020F0502020204030204" pitchFamily="34" charset="0"/>
              </a:rPr>
              <a:t>i</a:t>
            </a:r>
            <a:r>
              <a:rPr lang="fr-FR" sz="4200" dirty="0">
                <a:latin typeface="Calibri" panose="020F0502020204030204" pitchFamily="34" charset="0"/>
                <a:cs typeface="Calibri" panose="020F0502020204030204" pitchFamily="34" charset="0"/>
              </a:rPr>
              <a:t>q</a:t>
            </a:r>
            <a:r>
              <a:rPr lang="fr-FR" sz="4200" spc="-10" dirty="0">
                <a:latin typeface="Calibri" panose="020F0502020204030204" pitchFamily="34" charset="0"/>
                <a:cs typeface="Calibri" panose="020F0502020204030204" pitchFamily="34" charset="0"/>
              </a:rPr>
              <a:t>u</a:t>
            </a:r>
            <a:r>
              <a:rPr lang="fr-FR" sz="4200" dirty="0">
                <a:latin typeface="Calibri" panose="020F0502020204030204" pitchFamily="34" charset="0"/>
                <a:cs typeface="Calibri" panose="020F0502020204030204" pitchFamily="34" charset="0"/>
              </a:rPr>
              <a:t>e (princ</a:t>
            </a:r>
            <a:r>
              <a:rPr lang="fr-FR" sz="4200" spc="5" dirty="0">
                <a:latin typeface="Calibri" panose="020F0502020204030204" pitchFamily="34" charset="0"/>
                <a:cs typeface="Calibri" panose="020F0502020204030204" pitchFamily="34" charset="0"/>
              </a:rPr>
              <a:t>i</a:t>
            </a:r>
            <a:r>
              <a:rPr lang="fr-FR" sz="4200" dirty="0">
                <a:latin typeface="Calibri" panose="020F0502020204030204" pitchFamily="34" charset="0"/>
                <a:cs typeface="Calibri" panose="020F0502020204030204" pitchFamily="34" charset="0"/>
              </a:rPr>
              <a:t>pes</a:t>
            </a:r>
            <a:r>
              <a:rPr lang="fr-FR" sz="4200" spc="-35" dirty="0">
                <a:latin typeface="Calibri" panose="020F0502020204030204" pitchFamily="34" charset="0"/>
                <a:cs typeface="Calibri" panose="020F0502020204030204" pitchFamily="34" charset="0"/>
              </a:rPr>
              <a:t> </a:t>
            </a:r>
            <a:r>
              <a:rPr lang="fr-FR" sz="4200" dirty="0">
                <a:latin typeface="Calibri" panose="020F0502020204030204" pitchFamily="34" charset="0"/>
                <a:cs typeface="Calibri" panose="020F0502020204030204" pitchFamily="34" charset="0"/>
              </a:rPr>
              <a:t>si</a:t>
            </a:r>
            <a:r>
              <a:rPr lang="fr-FR" sz="4200" spc="-15" dirty="0">
                <a:latin typeface="Calibri" panose="020F0502020204030204" pitchFamily="34" charset="0"/>
                <a:cs typeface="Calibri" panose="020F0502020204030204" pitchFamily="34" charset="0"/>
              </a:rPr>
              <a:t>m</a:t>
            </a:r>
            <a:r>
              <a:rPr lang="fr-FR" sz="4200" dirty="0">
                <a:latin typeface="Calibri" panose="020F0502020204030204" pitchFamily="34" charset="0"/>
                <a:cs typeface="Calibri" panose="020F0502020204030204" pitchFamily="34" charset="0"/>
              </a:rPr>
              <a:t>ples</a:t>
            </a:r>
            <a:r>
              <a:rPr lang="fr-FR" sz="4200" spc="-10" dirty="0">
                <a:latin typeface="Calibri" panose="020F0502020204030204" pitchFamily="34" charset="0"/>
                <a:cs typeface="Calibri" panose="020F0502020204030204" pitchFamily="34" charset="0"/>
              </a:rPr>
              <a:t> </a:t>
            </a:r>
            <a:r>
              <a:rPr lang="fr-FR" sz="4200" dirty="0">
                <a:latin typeface="Calibri" panose="020F0502020204030204" pitchFamily="34" charset="0"/>
                <a:cs typeface="Calibri" panose="020F0502020204030204" pitchFamily="34" charset="0"/>
              </a:rPr>
              <a:t>valables</a:t>
            </a:r>
            <a:r>
              <a:rPr lang="fr-FR" sz="4200" spc="-20" dirty="0">
                <a:latin typeface="Calibri" panose="020F0502020204030204" pitchFamily="34" charset="0"/>
                <a:cs typeface="Calibri" panose="020F0502020204030204" pitchFamily="34" charset="0"/>
              </a:rPr>
              <a:t> </a:t>
            </a:r>
            <a:r>
              <a:rPr lang="fr-FR" sz="4200" dirty="0">
                <a:latin typeface="Calibri" panose="020F0502020204030204" pitchFamily="34" charset="0"/>
                <a:cs typeface="Calibri" panose="020F0502020204030204" pitchFamily="34" charset="0"/>
              </a:rPr>
              <a:t>pour</a:t>
            </a:r>
            <a:r>
              <a:rPr lang="fr-FR" sz="4200" spc="-10" dirty="0">
                <a:latin typeface="Calibri" panose="020F0502020204030204" pitchFamily="34" charset="0"/>
                <a:cs typeface="Calibri" panose="020F0502020204030204" pitchFamily="34" charset="0"/>
              </a:rPr>
              <a:t> </a:t>
            </a:r>
            <a:r>
              <a:rPr lang="fr-FR" sz="4200" dirty="0">
                <a:latin typeface="Calibri" panose="020F0502020204030204" pitchFamily="34" charset="0"/>
                <a:cs typeface="Calibri" panose="020F0502020204030204" pitchFamily="34" charset="0"/>
              </a:rPr>
              <a:t>tou</a:t>
            </a:r>
            <a:r>
              <a:rPr lang="fr-FR" sz="4200" spc="5" dirty="0">
                <a:latin typeface="Calibri" panose="020F0502020204030204" pitchFamily="34" charset="0"/>
                <a:cs typeface="Calibri" panose="020F0502020204030204" pitchFamily="34" charset="0"/>
              </a:rPr>
              <a:t>t</a:t>
            </a:r>
            <a:r>
              <a:rPr lang="fr-FR" sz="4200" dirty="0">
                <a:latin typeface="Calibri" panose="020F0502020204030204" pitchFamily="34" charset="0"/>
                <a:cs typeface="Calibri" panose="020F0502020204030204" pitchFamily="34" charset="0"/>
              </a:rPr>
              <a:t>e</a:t>
            </a:r>
            <a:r>
              <a:rPr lang="fr-FR" sz="4200" spc="-25" dirty="0">
                <a:latin typeface="Calibri" panose="020F0502020204030204" pitchFamily="34" charset="0"/>
                <a:cs typeface="Calibri" panose="020F0502020204030204" pitchFamily="34" charset="0"/>
              </a:rPr>
              <a:t> </a:t>
            </a:r>
            <a:r>
              <a:rPr lang="fr-FR" sz="4200" dirty="0">
                <a:latin typeface="Calibri" panose="020F0502020204030204" pitchFamily="34" charset="0"/>
                <a:cs typeface="Calibri" panose="020F0502020204030204" pitchFamily="34" charset="0"/>
              </a:rPr>
              <a:t>o</a:t>
            </a:r>
            <a:r>
              <a:rPr lang="fr-FR" sz="4200" spc="-45" dirty="0">
                <a:latin typeface="Calibri" panose="020F0502020204030204" pitchFamily="34" charset="0"/>
                <a:cs typeface="Calibri" panose="020F0502020204030204" pitchFamily="34" charset="0"/>
              </a:rPr>
              <a:t>r</a:t>
            </a:r>
            <a:r>
              <a:rPr lang="fr-FR" sz="4200" dirty="0">
                <a:latin typeface="Calibri" panose="020F0502020204030204" pitchFamily="34" charset="0"/>
                <a:cs typeface="Calibri" panose="020F0502020204030204" pitchFamily="34" charset="0"/>
              </a:rPr>
              <a:t>gani</a:t>
            </a:r>
            <a:r>
              <a:rPr lang="fr-FR" sz="4200" spc="5" dirty="0">
                <a:latin typeface="Calibri" panose="020F0502020204030204" pitchFamily="34" charset="0"/>
                <a:cs typeface="Calibri" panose="020F0502020204030204" pitchFamily="34" charset="0"/>
              </a:rPr>
              <a:t>s</a:t>
            </a:r>
            <a:r>
              <a:rPr lang="fr-FR" sz="4200" dirty="0">
                <a:latin typeface="Calibri" panose="020F0502020204030204" pitchFamily="34" charset="0"/>
                <a:cs typeface="Calibri" panose="020F0502020204030204" pitchFamily="34" charset="0"/>
              </a:rPr>
              <a:t>ation)</a:t>
            </a:r>
          </a:p>
          <a:p>
            <a:pPr marL="0" indent="0">
              <a:lnSpc>
                <a:spcPct val="120000"/>
              </a:lnSpc>
              <a:buNone/>
            </a:pPr>
            <a:endParaRPr lang="fr-FR" dirty="0">
              <a:latin typeface="Calibri" panose="020F0502020204030204" pitchFamily="34" charset="0"/>
              <a:cs typeface="Calibri" panose="020F0502020204030204" pitchFamily="34" charset="0"/>
            </a:endParaRPr>
          </a:p>
        </p:txBody>
      </p:sp>
      <p:sp>
        <p:nvSpPr>
          <p:cNvPr id="4" name="Espace réservé de la date 3">
            <a:extLst>
              <a:ext uri="{FF2B5EF4-FFF2-40B4-BE49-F238E27FC236}">
                <a16:creationId xmlns:a16="http://schemas.microsoft.com/office/drawing/2014/main" id="{B5A19B33-8045-1F41-AC0C-B50A5B10452E}"/>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8A7AE030-B1BE-3A43-8AA4-CE6B1B88A57D}"/>
              </a:ext>
            </a:extLst>
          </p:cNvPr>
          <p:cNvSpPr>
            <a:spLocks noGrp="1"/>
          </p:cNvSpPr>
          <p:nvPr>
            <p:ph type="sldNum" sz="quarter" idx="12"/>
          </p:nvPr>
        </p:nvSpPr>
        <p:spPr/>
        <p:txBody>
          <a:bodyPr/>
          <a:lstStyle/>
          <a:p>
            <a:fld id="{6D1A6996-9A38-354D-9398-FBE9F4077E8B}" type="slidenum">
              <a:rPr lang="fr-FR" smtClean="0"/>
              <a:t>40</a:t>
            </a:fld>
            <a:endParaRPr lang="fr-FR"/>
          </a:p>
        </p:txBody>
      </p:sp>
    </p:spTree>
    <p:extLst>
      <p:ext uri="{BB962C8B-B14F-4D97-AF65-F5344CB8AC3E}">
        <p14:creationId xmlns:p14="http://schemas.microsoft.com/office/powerpoint/2010/main" val="15854173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B4D953-7E04-0244-B6B2-C7394E43C3E1}"/>
              </a:ext>
            </a:extLst>
          </p:cNvPr>
          <p:cNvSpPr>
            <a:spLocks noGrp="1"/>
          </p:cNvSpPr>
          <p:nvPr>
            <p:ph type="title"/>
          </p:nvPr>
        </p:nvSpPr>
        <p:spPr>
          <a:xfrm>
            <a:off x="838200" y="142388"/>
            <a:ext cx="10515600" cy="1325563"/>
          </a:xfrm>
        </p:spPr>
        <p:txBody>
          <a:bodyPr/>
          <a:lstStyle/>
          <a:p>
            <a:r>
              <a:rPr lang="fr-FR" dirty="0"/>
              <a:t>L’École Néoclassique</a:t>
            </a:r>
          </a:p>
        </p:txBody>
      </p:sp>
      <p:sp>
        <p:nvSpPr>
          <p:cNvPr id="3" name="Espace réservé du contenu 2">
            <a:extLst>
              <a:ext uri="{FF2B5EF4-FFF2-40B4-BE49-F238E27FC236}">
                <a16:creationId xmlns:a16="http://schemas.microsoft.com/office/drawing/2014/main" id="{E7B59DAE-BD24-5B4F-93BC-4CFAED6B0F32}"/>
              </a:ext>
            </a:extLst>
          </p:cNvPr>
          <p:cNvSpPr>
            <a:spLocks noGrp="1"/>
          </p:cNvSpPr>
          <p:nvPr>
            <p:ph idx="1"/>
          </p:nvPr>
        </p:nvSpPr>
        <p:spPr>
          <a:xfrm>
            <a:off x="838200" y="1304924"/>
            <a:ext cx="10515600" cy="4943475"/>
          </a:xfrm>
        </p:spPr>
        <p:txBody>
          <a:bodyPr>
            <a:normAutofit fontScale="62500" lnSpcReduction="20000"/>
          </a:bodyPr>
          <a:lstStyle/>
          <a:p>
            <a:pPr marL="0" indent="0">
              <a:lnSpc>
                <a:spcPct val="170000"/>
              </a:lnSpc>
              <a:spcBef>
                <a:spcPts val="26"/>
              </a:spcBef>
              <a:buNone/>
            </a:pPr>
            <a:r>
              <a:rPr lang="fr-FR" dirty="0">
                <a:cs typeface="Times New Roman"/>
              </a:rPr>
              <a:t>L’école néoclassique des organisations prend en compte essentiellement les tâches majeurs du management:</a:t>
            </a:r>
          </a:p>
          <a:p>
            <a:pPr>
              <a:lnSpc>
                <a:spcPct val="170000"/>
              </a:lnSpc>
              <a:spcBef>
                <a:spcPts val="26"/>
              </a:spcBef>
            </a:pPr>
            <a:r>
              <a:rPr lang="fr-FR" dirty="0">
                <a:cs typeface="Times New Roman"/>
              </a:rPr>
              <a:t>- Fixation d’objectifs clairs;</a:t>
            </a:r>
          </a:p>
          <a:p>
            <a:pPr>
              <a:lnSpc>
                <a:spcPct val="170000"/>
              </a:lnSpc>
              <a:spcBef>
                <a:spcPts val="26"/>
              </a:spcBef>
            </a:pPr>
            <a:r>
              <a:rPr lang="fr-FR" dirty="0">
                <a:cs typeface="Times New Roman"/>
              </a:rPr>
              <a:t>- Établissement d’une organisation de travail efficace, productif et satisfaisant;</a:t>
            </a:r>
          </a:p>
          <a:p>
            <a:pPr>
              <a:lnSpc>
                <a:spcPct val="170000"/>
              </a:lnSpc>
              <a:spcBef>
                <a:spcPts val="26"/>
              </a:spcBef>
            </a:pPr>
            <a:r>
              <a:rPr lang="fr-FR" dirty="0">
                <a:cs typeface="Times New Roman"/>
              </a:rPr>
              <a:t>- Gestion des impactes et des responsabilités sociales;</a:t>
            </a:r>
          </a:p>
          <a:p>
            <a:pPr>
              <a:lnSpc>
                <a:spcPct val="170000"/>
              </a:lnSpc>
              <a:spcBef>
                <a:spcPts val="26"/>
              </a:spcBef>
            </a:pPr>
            <a:endParaRPr lang="fr-FR" sz="1050" dirty="0">
              <a:cs typeface="Times New Roman"/>
            </a:endParaRPr>
          </a:p>
          <a:p>
            <a:pPr marL="12700">
              <a:lnSpc>
                <a:spcPct val="170000"/>
              </a:lnSpc>
            </a:pPr>
            <a:r>
              <a:rPr lang="fr-FR" dirty="0">
                <a:cs typeface="Times New Roman"/>
              </a:rPr>
              <a:t>5</a:t>
            </a:r>
            <a:r>
              <a:rPr lang="fr-FR" spc="-15" dirty="0">
                <a:cs typeface="Times New Roman"/>
              </a:rPr>
              <a:t> </a:t>
            </a:r>
            <a:r>
              <a:rPr lang="fr-FR" dirty="0">
                <a:cs typeface="Times New Roman"/>
              </a:rPr>
              <a:t>princ</a:t>
            </a:r>
            <a:r>
              <a:rPr lang="fr-FR" spc="5" dirty="0">
                <a:cs typeface="Times New Roman"/>
              </a:rPr>
              <a:t>i</a:t>
            </a:r>
            <a:r>
              <a:rPr lang="fr-FR" dirty="0">
                <a:cs typeface="Times New Roman"/>
              </a:rPr>
              <a:t>pes</a:t>
            </a:r>
            <a:r>
              <a:rPr lang="fr-FR" spc="-10" dirty="0">
                <a:cs typeface="Times New Roman"/>
              </a:rPr>
              <a:t> </a:t>
            </a:r>
            <a:r>
              <a:rPr lang="fr-FR" dirty="0">
                <a:cs typeface="Times New Roman"/>
              </a:rPr>
              <a:t>d’ac</a:t>
            </a:r>
            <a:r>
              <a:rPr lang="fr-FR" spc="5" dirty="0">
                <a:cs typeface="Times New Roman"/>
              </a:rPr>
              <a:t>t</a:t>
            </a:r>
            <a:r>
              <a:rPr lang="fr-FR" dirty="0">
                <a:cs typeface="Times New Roman"/>
              </a:rPr>
              <a:t>ions:</a:t>
            </a:r>
            <a:endParaRPr lang="fr-FR" sz="3200" dirty="0">
              <a:cs typeface="Times New Roman"/>
            </a:endParaRPr>
          </a:p>
          <a:p>
            <a:pPr marL="546100" indent="-533400">
              <a:lnSpc>
                <a:spcPct val="170000"/>
              </a:lnSpc>
              <a:buClr>
                <a:schemeClr val="tx1"/>
              </a:buClr>
              <a:buFont typeface="Times New Roman"/>
              <a:buAutoNum type="arabicPeriod"/>
              <a:tabLst>
                <a:tab pos="546100" algn="l"/>
              </a:tabLst>
            </a:pPr>
            <a:r>
              <a:rPr lang="fr-FR" dirty="0">
                <a:cs typeface="Times New Roman"/>
              </a:rPr>
              <a:t>Déte</a:t>
            </a:r>
            <a:r>
              <a:rPr lang="fr-FR" spc="5" dirty="0">
                <a:cs typeface="Times New Roman"/>
              </a:rPr>
              <a:t>r</a:t>
            </a:r>
            <a:r>
              <a:rPr lang="fr-FR" spc="-20" dirty="0">
                <a:cs typeface="Times New Roman"/>
              </a:rPr>
              <a:t>m</a:t>
            </a:r>
            <a:r>
              <a:rPr lang="fr-FR" dirty="0">
                <a:cs typeface="Times New Roman"/>
              </a:rPr>
              <a:t>iner</a:t>
            </a:r>
            <a:r>
              <a:rPr lang="fr-FR" spc="-35" dirty="0">
                <a:cs typeface="Times New Roman"/>
              </a:rPr>
              <a:t> </a:t>
            </a:r>
            <a:r>
              <a:rPr lang="fr-FR" dirty="0">
                <a:cs typeface="Times New Roman"/>
              </a:rPr>
              <a:t>les</a:t>
            </a:r>
            <a:r>
              <a:rPr lang="fr-FR" spc="-10" dirty="0">
                <a:cs typeface="Times New Roman"/>
              </a:rPr>
              <a:t> </a:t>
            </a:r>
            <a:r>
              <a:rPr lang="fr-FR" dirty="0">
                <a:cs typeface="Times New Roman"/>
              </a:rPr>
              <a:t>objectifs</a:t>
            </a:r>
            <a:r>
              <a:rPr lang="fr-FR" spc="-25" dirty="0">
                <a:cs typeface="Times New Roman"/>
              </a:rPr>
              <a:t> </a:t>
            </a:r>
            <a:r>
              <a:rPr lang="fr-FR" dirty="0">
                <a:cs typeface="Times New Roman"/>
              </a:rPr>
              <a:t>à</a:t>
            </a:r>
            <a:r>
              <a:rPr lang="fr-FR" spc="-10" dirty="0">
                <a:cs typeface="Times New Roman"/>
              </a:rPr>
              <a:t> </a:t>
            </a:r>
            <a:r>
              <a:rPr lang="fr-FR" dirty="0">
                <a:cs typeface="Times New Roman"/>
              </a:rPr>
              <a:t>atteind</a:t>
            </a:r>
            <a:r>
              <a:rPr lang="fr-FR" spc="5" dirty="0">
                <a:cs typeface="Times New Roman"/>
              </a:rPr>
              <a:t>r</a:t>
            </a:r>
            <a:r>
              <a:rPr lang="fr-FR" dirty="0">
                <a:cs typeface="Times New Roman"/>
              </a:rPr>
              <a:t>e</a:t>
            </a:r>
          </a:p>
          <a:p>
            <a:pPr marL="546100" indent="-533400">
              <a:lnSpc>
                <a:spcPct val="170000"/>
              </a:lnSpc>
              <a:spcBef>
                <a:spcPts val="580"/>
              </a:spcBef>
              <a:buClr>
                <a:schemeClr val="tx1"/>
              </a:buClr>
              <a:buFont typeface="Times New Roman"/>
              <a:buAutoNum type="arabicPeriod"/>
              <a:tabLst>
                <a:tab pos="546100" algn="l"/>
              </a:tabLst>
            </a:pPr>
            <a:r>
              <a:rPr lang="fr-FR" dirty="0">
                <a:cs typeface="Times New Roman"/>
              </a:rPr>
              <a:t>A</a:t>
            </a:r>
            <a:r>
              <a:rPr lang="fr-FR" spc="-10" dirty="0">
                <a:cs typeface="Times New Roman"/>
              </a:rPr>
              <a:t>n</a:t>
            </a:r>
            <a:r>
              <a:rPr lang="fr-FR" dirty="0">
                <a:cs typeface="Times New Roman"/>
              </a:rPr>
              <a:t>alyser</a:t>
            </a:r>
            <a:r>
              <a:rPr lang="fr-FR" spc="-15" dirty="0">
                <a:cs typeface="Times New Roman"/>
              </a:rPr>
              <a:t> </a:t>
            </a:r>
            <a:r>
              <a:rPr lang="fr-FR" dirty="0">
                <a:cs typeface="Times New Roman"/>
              </a:rPr>
              <a:t>et </a:t>
            </a:r>
            <a:r>
              <a:rPr lang="fr-FR" spc="-10" dirty="0">
                <a:cs typeface="Times New Roman"/>
              </a:rPr>
              <a:t>o</a:t>
            </a:r>
            <a:r>
              <a:rPr lang="fr-FR" spc="-45" dirty="0">
                <a:cs typeface="Times New Roman"/>
              </a:rPr>
              <a:t>r</a:t>
            </a:r>
            <a:r>
              <a:rPr lang="fr-FR" dirty="0">
                <a:cs typeface="Times New Roman"/>
              </a:rPr>
              <a:t>ganiser</a:t>
            </a:r>
            <a:r>
              <a:rPr lang="fr-FR" spc="-20" dirty="0">
                <a:cs typeface="Times New Roman"/>
              </a:rPr>
              <a:t> </a:t>
            </a:r>
            <a:r>
              <a:rPr lang="fr-FR" dirty="0">
                <a:cs typeface="Times New Roman"/>
              </a:rPr>
              <a:t>le travail</a:t>
            </a:r>
            <a:r>
              <a:rPr lang="fr-FR" spc="-45" dirty="0">
                <a:cs typeface="Times New Roman"/>
              </a:rPr>
              <a:t> </a:t>
            </a:r>
            <a:r>
              <a:rPr lang="fr-FR" dirty="0">
                <a:cs typeface="Times New Roman"/>
              </a:rPr>
              <a:t>en</a:t>
            </a:r>
            <a:r>
              <a:rPr lang="fr-FR" spc="-15" dirty="0">
                <a:cs typeface="Times New Roman"/>
              </a:rPr>
              <a:t> </a:t>
            </a:r>
            <a:r>
              <a:rPr lang="fr-FR" dirty="0">
                <a:cs typeface="Times New Roman"/>
              </a:rPr>
              <a:t>st</a:t>
            </a:r>
            <a:r>
              <a:rPr lang="fr-FR" spc="5" dirty="0">
                <a:cs typeface="Times New Roman"/>
              </a:rPr>
              <a:t>r</a:t>
            </a:r>
            <a:r>
              <a:rPr lang="fr-FR" dirty="0">
                <a:cs typeface="Times New Roman"/>
              </a:rPr>
              <a:t>ucture</a:t>
            </a:r>
          </a:p>
          <a:p>
            <a:pPr marL="546100" indent="-533400">
              <a:lnSpc>
                <a:spcPct val="170000"/>
              </a:lnSpc>
              <a:spcBef>
                <a:spcPts val="575"/>
              </a:spcBef>
              <a:buClr>
                <a:schemeClr val="tx1"/>
              </a:buClr>
              <a:buFont typeface="Times New Roman"/>
              <a:buAutoNum type="arabicPeriod"/>
              <a:tabLst>
                <a:tab pos="546100" algn="l"/>
              </a:tabLst>
            </a:pPr>
            <a:r>
              <a:rPr lang="fr-FR" dirty="0">
                <a:cs typeface="Times New Roman"/>
              </a:rPr>
              <a:t>Assurer un rôle</a:t>
            </a:r>
            <a:r>
              <a:rPr lang="fr-FR" spc="-20" dirty="0">
                <a:cs typeface="Times New Roman"/>
              </a:rPr>
              <a:t> m</a:t>
            </a:r>
            <a:r>
              <a:rPr lang="fr-FR" dirty="0">
                <a:cs typeface="Times New Roman"/>
              </a:rPr>
              <a:t>ot</a:t>
            </a:r>
            <a:r>
              <a:rPr lang="fr-FR" spc="5" dirty="0">
                <a:cs typeface="Times New Roman"/>
              </a:rPr>
              <a:t>i</a:t>
            </a:r>
            <a:r>
              <a:rPr lang="fr-FR" dirty="0">
                <a:cs typeface="Times New Roman"/>
              </a:rPr>
              <a:t>vationnel</a:t>
            </a:r>
            <a:r>
              <a:rPr lang="fr-FR" spc="-30" dirty="0">
                <a:cs typeface="Times New Roman"/>
              </a:rPr>
              <a:t> </a:t>
            </a:r>
            <a:r>
              <a:rPr lang="fr-FR" dirty="0">
                <a:cs typeface="Times New Roman"/>
              </a:rPr>
              <a:t>et</a:t>
            </a:r>
            <a:r>
              <a:rPr lang="fr-FR" spc="-20" dirty="0">
                <a:cs typeface="Times New Roman"/>
              </a:rPr>
              <a:t> </a:t>
            </a:r>
            <a:r>
              <a:rPr lang="fr-FR" dirty="0">
                <a:cs typeface="Times New Roman"/>
              </a:rPr>
              <a:t>co</a:t>
            </a:r>
            <a:r>
              <a:rPr lang="fr-FR" spc="-20" dirty="0">
                <a:cs typeface="Times New Roman"/>
              </a:rPr>
              <a:t>mm</a:t>
            </a:r>
            <a:r>
              <a:rPr lang="fr-FR" dirty="0">
                <a:cs typeface="Times New Roman"/>
              </a:rPr>
              <a:t>unicationne</a:t>
            </a:r>
            <a:r>
              <a:rPr lang="fr-FR" spc="5" dirty="0">
                <a:cs typeface="Times New Roman"/>
              </a:rPr>
              <a:t>l</a:t>
            </a:r>
            <a:endParaRPr lang="fr-FR" dirty="0">
              <a:cs typeface="Times New Roman"/>
            </a:endParaRPr>
          </a:p>
          <a:p>
            <a:pPr marL="546100" indent="-533400">
              <a:lnSpc>
                <a:spcPct val="170000"/>
              </a:lnSpc>
              <a:spcBef>
                <a:spcPts val="575"/>
              </a:spcBef>
              <a:buClr>
                <a:schemeClr val="tx1"/>
              </a:buClr>
              <a:buFont typeface="Times New Roman"/>
              <a:buAutoNum type="arabicPeriod"/>
              <a:tabLst>
                <a:tab pos="546100" algn="l"/>
              </a:tabLst>
            </a:pPr>
            <a:r>
              <a:rPr lang="fr-FR" dirty="0">
                <a:cs typeface="Times New Roman"/>
              </a:rPr>
              <a:t>Piloter</a:t>
            </a:r>
            <a:r>
              <a:rPr lang="fr-FR" spc="-45" dirty="0">
                <a:cs typeface="Times New Roman"/>
              </a:rPr>
              <a:t> </a:t>
            </a:r>
            <a:r>
              <a:rPr lang="fr-FR" dirty="0">
                <a:cs typeface="Times New Roman"/>
              </a:rPr>
              <a:t>avec</a:t>
            </a:r>
            <a:r>
              <a:rPr lang="fr-FR" spc="-10" dirty="0">
                <a:cs typeface="Times New Roman"/>
              </a:rPr>
              <a:t> </a:t>
            </a:r>
            <a:r>
              <a:rPr lang="fr-FR" dirty="0">
                <a:cs typeface="Times New Roman"/>
              </a:rPr>
              <a:t>des no</a:t>
            </a:r>
            <a:r>
              <a:rPr lang="fr-FR" spc="5" dirty="0">
                <a:cs typeface="Times New Roman"/>
              </a:rPr>
              <a:t>r</a:t>
            </a:r>
            <a:r>
              <a:rPr lang="fr-FR" spc="-20" dirty="0">
                <a:cs typeface="Times New Roman"/>
              </a:rPr>
              <a:t>m</a:t>
            </a:r>
            <a:r>
              <a:rPr lang="fr-FR" dirty="0">
                <a:cs typeface="Times New Roman"/>
              </a:rPr>
              <a:t>es et</a:t>
            </a:r>
            <a:r>
              <a:rPr lang="fr-FR" spc="-10" dirty="0">
                <a:cs typeface="Times New Roman"/>
              </a:rPr>
              <a:t> </a:t>
            </a:r>
            <a:r>
              <a:rPr lang="fr-FR" dirty="0">
                <a:cs typeface="Times New Roman"/>
              </a:rPr>
              <a:t>des </a:t>
            </a:r>
            <a:r>
              <a:rPr lang="fr-FR" spc="5" dirty="0">
                <a:cs typeface="Times New Roman"/>
              </a:rPr>
              <a:t>i</a:t>
            </a:r>
            <a:r>
              <a:rPr lang="fr-FR" dirty="0">
                <a:cs typeface="Times New Roman"/>
              </a:rPr>
              <a:t>nst</a:t>
            </a:r>
            <a:r>
              <a:rPr lang="fr-FR" spc="5" dirty="0">
                <a:cs typeface="Times New Roman"/>
              </a:rPr>
              <a:t>r</a:t>
            </a:r>
            <a:r>
              <a:rPr lang="fr-FR" dirty="0">
                <a:cs typeface="Times New Roman"/>
              </a:rPr>
              <a:t>u</a:t>
            </a:r>
            <a:r>
              <a:rPr lang="fr-FR" spc="-20" dirty="0">
                <a:cs typeface="Times New Roman"/>
              </a:rPr>
              <a:t>m</a:t>
            </a:r>
            <a:r>
              <a:rPr lang="fr-FR" dirty="0">
                <a:cs typeface="Times New Roman"/>
              </a:rPr>
              <a:t>ents</a:t>
            </a:r>
            <a:r>
              <a:rPr lang="fr-FR" spc="-25" dirty="0">
                <a:cs typeface="Times New Roman"/>
              </a:rPr>
              <a:t> </a:t>
            </a:r>
            <a:r>
              <a:rPr lang="fr-FR" dirty="0">
                <a:cs typeface="Times New Roman"/>
              </a:rPr>
              <a:t>de </a:t>
            </a:r>
            <a:r>
              <a:rPr lang="fr-FR" spc="-25" dirty="0">
                <a:cs typeface="Times New Roman"/>
              </a:rPr>
              <a:t>m</a:t>
            </a:r>
            <a:r>
              <a:rPr lang="fr-FR" dirty="0">
                <a:cs typeface="Times New Roman"/>
              </a:rPr>
              <a:t>esure</a:t>
            </a:r>
          </a:p>
          <a:p>
            <a:pPr marL="546100" indent="-533400">
              <a:lnSpc>
                <a:spcPct val="170000"/>
              </a:lnSpc>
              <a:spcBef>
                <a:spcPts val="575"/>
              </a:spcBef>
              <a:buClr>
                <a:schemeClr val="tx1"/>
              </a:buClr>
              <a:buFont typeface="Times New Roman"/>
              <a:buAutoNum type="arabicPeriod" startAt="5"/>
              <a:tabLst>
                <a:tab pos="546100" algn="l"/>
              </a:tabLst>
            </a:pPr>
            <a:r>
              <a:rPr lang="fr-FR" dirty="0">
                <a:cs typeface="Times New Roman"/>
              </a:rPr>
              <a:t>For</a:t>
            </a:r>
            <a:r>
              <a:rPr lang="fr-FR" spc="-20" dirty="0">
                <a:cs typeface="Times New Roman"/>
              </a:rPr>
              <a:t>m</a:t>
            </a:r>
            <a:r>
              <a:rPr lang="fr-FR" dirty="0">
                <a:cs typeface="Times New Roman"/>
              </a:rPr>
              <a:t>er les</a:t>
            </a:r>
            <a:r>
              <a:rPr lang="fr-FR" spc="-20" dirty="0">
                <a:cs typeface="Times New Roman"/>
              </a:rPr>
              <a:t> </a:t>
            </a:r>
            <a:r>
              <a:rPr lang="fr-FR" dirty="0">
                <a:cs typeface="Times New Roman"/>
              </a:rPr>
              <a:t>ac</a:t>
            </a:r>
            <a:r>
              <a:rPr lang="fr-FR" spc="5" dirty="0">
                <a:cs typeface="Times New Roman"/>
              </a:rPr>
              <a:t>t</a:t>
            </a:r>
            <a:r>
              <a:rPr lang="fr-FR" dirty="0">
                <a:cs typeface="Times New Roman"/>
              </a:rPr>
              <a:t>eur</a:t>
            </a:r>
            <a:r>
              <a:rPr lang="fr-FR" spc="10" dirty="0">
                <a:cs typeface="Times New Roman"/>
              </a:rPr>
              <a:t>s</a:t>
            </a:r>
            <a:r>
              <a:rPr lang="fr-FR" sz="2400" dirty="0">
                <a:cs typeface="Times New Roman"/>
              </a:rPr>
              <a:t>;</a:t>
            </a:r>
            <a:endParaRPr lang="fr-FR" dirty="0"/>
          </a:p>
        </p:txBody>
      </p:sp>
      <p:sp>
        <p:nvSpPr>
          <p:cNvPr id="4" name="Espace réservé de la date 3">
            <a:extLst>
              <a:ext uri="{FF2B5EF4-FFF2-40B4-BE49-F238E27FC236}">
                <a16:creationId xmlns:a16="http://schemas.microsoft.com/office/drawing/2014/main" id="{978A7FDE-E721-4642-A5AC-7B7B6C26EE37}"/>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287CCA59-CC08-6D41-A5AA-EEACFA2F9988}"/>
              </a:ext>
            </a:extLst>
          </p:cNvPr>
          <p:cNvSpPr>
            <a:spLocks noGrp="1"/>
          </p:cNvSpPr>
          <p:nvPr>
            <p:ph type="sldNum" sz="quarter" idx="12"/>
          </p:nvPr>
        </p:nvSpPr>
        <p:spPr/>
        <p:txBody>
          <a:bodyPr/>
          <a:lstStyle/>
          <a:p>
            <a:fld id="{6D1A6996-9A38-354D-9398-FBE9F4077E8B}" type="slidenum">
              <a:rPr lang="fr-FR" smtClean="0"/>
              <a:t>41</a:t>
            </a:fld>
            <a:endParaRPr lang="fr-FR"/>
          </a:p>
        </p:txBody>
      </p:sp>
    </p:spTree>
    <p:extLst>
      <p:ext uri="{BB962C8B-B14F-4D97-AF65-F5344CB8AC3E}">
        <p14:creationId xmlns:p14="http://schemas.microsoft.com/office/powerpoint/2010/main" val="1544739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4FCD8C-D442-0043-9516-8B4A97731FAE}"/>
              </a:ext>
            </a:extLst>
          </p:cNvPr>
          <p:cNvSpPr>
            <a:spLocks noGrp="1"/>
          </p:cNvSpPr>
          <p:nvPr>
            <p:ph type="title"/>
          </p:nvPr>
        </p:nvSpPr>
        <p:spPr>
          <a:xfrm>
            <a:off x="838200" y="22225"/>
            <a:ext cx="10515600" cy="1325563"/>
          </a:xfrm>
        </p:spPr>
        <p:txBody>
          <a:bodyPr/>
          <a:lstStyle/>
          <a:p>
            <a:r>
              <a:rPr lang="fr-FR" dirty="0"/>
              <a:t>Postulats et principes de l’école néoclassique</a:t>
            </a:r>
          </a:p>
        </p:txBody>
      </p:sp>
      <p:sp>
        <p:nvSpPr>
          <p:cNvPr id="3" name="Espace réservé du contenu 2">
            <a:extLst>
              <a:ext uri="{FF2B5EF4-FFF2-40B4-BE49-F238E27FC236}">
                <a16:creationId xmlns:a16="http://schemas.microsoft.com/office/drawing/2014/main" id="{00F867D0-06B6-5D44-8234-2D4E734A15EE}"/>
              </a:ext>
            </a:extLst>
          </p:cNvPr>
          <p:cNvSpPr>
            <a:spLocks noGrp="1"/>
          </p:cNvSpPr>
          <p:nvPr>
            <p:ph idx="1"/>
          </p:nvPr>
        </p:nvSpPr>
        <p:spPr>
          <a:xfrm>
            <a:off x="838200" y="1190624"/>
            <a:ext cx="10515600" cy="5032375"/>
          </a:xfrm>
        </p:spPr>
        <p:txBody>
          <a:bodyPr>
            <a:noAutofit/>
          </a:bodyPr>
          <a:lstStyle/>
          <a:p>
            <a:pPr marL="0" indent="0">
              <a:lnSpc>
                <a:spcPct val="120000"/>
              </a:lnSpc>
              <a:buNone/>
            </a:pPr>
            <a:r>
              <a:rPr lang="fr-FR" sz="2000" b="1" dirty="0"/>
              <a:t>Les postulats :</a:t>
            </a:r>
            <a:br>
              <a:rPr lang="fr-FR" sz="2000" dirty="0"/>
            </a:br>
            <a:r>
              <a:rPr lang="fr-FR" sz="2000" dirty="0"/>
              <a:t>1. Le profit est un facteur essentiel de survie et de développement de l’entreprise</a:t>
            </a:r>
            <a:br>
              <a:rPr lang="fr-FR" sz="2000" dirty="0"/>
            </a:br>
            <a:r>
              <a:rPr lang="fr-FR" sz="2000" dirty="0"/>
              <a:t>2. La prise de décision doit se situer aussi près que possible du lieu d’action.</a:t>
            </a:r>
            <a:br>
              <a:rPr lang="fr-FR" sz="2000" dirty="0"/>
            </a:br>
            <a:r>
              <a:rPr lang="fr-FR" sz="2000" dirty="0"/>
              <a:t>3. Il faut faire coïncider les objectifs des salariés et les objectifs de l’entreprise et s’appuyer sur les motivations positives des salariés et de les satisfaire.</a:t>
            </a:r>
            <a:br>
              <a:rPr lang="fr-FR" sz="2000" dirty="0"/>
            </a:br>
            <a:r>
              <a:rPr lang="fr-FR" sz="2000" b="1" dirty="0"/>
              <a:t>Les principes :</a:t>
            </a:r>
            <a:br>
              <a:rPr lang="fr-FR" sz="2000" dirty="0"/>
            </a:br>
            <a:r>
              <a:rPr lang="fr-FR" sz="2000" dirty="0"/>
              <a:t>1. Maximisation du profit.</a:t>
            </a:r>
            <a:br>
              <a:rPr lang="fr-FR" sz="2000" dirty="0"/>
            </a:br>
            <a:r>
              <a:rPr lang="fr-FR" sz="2000" dirty="0"/>
              <a:t>2. Décentralisation des responsabilités et des décisions.</a:t>
            </a:r>
            <a:br>
              <a:rPr lang="fr-FR" sz="2000" dirty="0"/>
            </a:br>
            <a:r>
              <a:rPr lang="fr-FR" sz="2000" dirty="0"/>
              <a:t>3. DPO et DPPO (direction participative par objectifs).</a:t>
            </a:r>
            <a:br>
              <a:rPr lang="fr-FR" sz="2000" dirty="0"/>
            </a:br>
            <a:r>
              <a:rPr lang="fr-FR" sz="2000" dirty="0"/>
              <a:t>4. Réduction du nombre des niveaux hiérarchiques.</a:t>
            </a:r>
            <a:br>
              <a:rPr lang="fr-FR" sz="2000" dirty="0"/>
            </a:br>
            <a:r>
              <a:rPr lang="fr-FR" sz="2000" dirty="0"/>
              <a:t>5. Contrôles par exceptions de la hiérarchie.</a:t>
            </a:r>
            <a:br>
              <a:rPr lang="fr-FR" sz="2000" dirty="0"/>
            </a:br>
            <a:r>
              <a:rPr lang="fr-FR" sz="2000" dirty="0"/>
              <a:t>6. Autocontrôle des unités autonomes.</a:t>
            </a:r>
            <a:br>
              <a:rPr lang="fr-FR" sz="2000" dirty="0"/>
            </a:br>
            <a:r>
              <a:rPr lang="fr-FR" sz="2000" dirty="0"/>
              <a:t>7. Motivation par la compétitivité.</a:t>
            </a:r>
          </a:p>
        </p:txBody>
      </p:sp>
      <p:sp>
        <p:nvSpPr>
          <p:cNvPr id="4" name="Espace réservé de la date 3">
            <a:extLst>
              <a:ext uri="{FF2B5EF4-FFF2-40B4-BE49-F238E27FC236}">
                <a16:creationId xmlns:a16="http://schemas.microsoft.com/office/drawing/2014/main" id="{34001BF3-9076-D24B-9E76-7933D5E007BD}"/>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167F4982-6A06-444C-825A-F3AE8EFC486C}"/>
              </a:ext>
            </a:extLst>
          </p:cNvPr>
          <p:cNvSpPr>
            <a:spLocks noGrp="1"/>
          </p:cNvSpPr>
          <p:nvPr>
            <p:ph type="sldNum" sz="quarter" idx="12"/>
          </p:nvPr>
        </p:nvSpPr>
        <p:spPr/>
        <p:txBody>
          <a:bodyPr/>
          <a:lstStyle/>
          <a:p>
            <a:fld id="{6D1A6996-9A38-354D-9398-FBE9F4077E8B}" type="slidenum">
              <a:rPr lang="fr-FR" smtClean="0"/>
              <a:t>42</a:t>
            </a:fld>
            <a:endParaRPr lang="fr-FR"/>
          </a:p>
        </p:txBody>
      </p:sp>
    </p:spTree>
    <p:extLst>
      <p:ext uri="{BB962C8B-B14F-4D97-AF65-F5344CB8AC3E}">
        <p14:creationId xmlns:p14="http://schemas.microsoft.com/office/powerpoint/2010/main" val="4861977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313225-75F2-4348-981D-80F2FB056242}"/>
              </a:ext>
            </a:extLst>
          </p:cNvPr>
          <p:cNvSpPr>
            <a:spLocks noGrp="1"/>
          </p:cNvSpPr>
          <p:nvPr>
            <p:ph type="title"/>
          </p:nvPr>
        </p:nvSpPr>
        <p:spPr/>
        <p:txBody>
          <a:bodyPr/>
          <a:lstStyle/>
          <a:p>
            <a:r>
              <a:rPr lang="fr-FR" dirty="0"/>
              <a:t>L'école de l'analyse systémique de</a:t>
            </a:r>
            <a:br>
              <a:rPr lang="fr-FR" dirty="0"/>
            </a:br>
            <a:r>
              <a:rPr lang="fr-FR" dirty="0"/>
              <a:t>Ludwig Von </a:t>
            </a:r>
            <a:r>
              <a:rPr lang="fr-FR" dirty="0" err="1"/>
              <a:t>Bertalanffy</a:t>
            </a:r>
            <a:r>
              <a:rPr lang="fr-FR" dirty="0"/>
              <a:t> </a:t>
            </a:r>
          </a:p>
        </p:txBody>
      </p:sp>
      <p:sp>
        <p:nvSpPr>
          <p:cNvPr id="3" name="Espace réservé du contenu 2">
            <a:extLst>
              <a:ext uri="{FF2B5EF4-FFF2-40B4-BE49-F238E27FC236}">
                <a16:creationId xmlns:a16="http://schemas.microsoft.com/office/drawing/2014/main" id="{924D6BAD-0E9B-2F43-87E6-CD38B7266A9C}"/>
              </a:ext>
            </a:extLst>
          </p:cNvPr>
          <p:cNvSpPr>
            <a:spLocks noGrp="1"/>
          </p:cNvSpPr>
          <p:nvPr>
            <p:ph idx="1"/>
          </p:nvPr>
        </p:nvSpPr>
        <p:spPr>
          <a:xfrm>
            <a:off x="838200" y="2142146"/>
            <a:ext cx="10515600" cy="4351338"/>
          </a:xfrm>
        </p:spPr>
        <p:txBody>
          <a:bodyPr>
            <a:normAutofit/>
          </a:bodyPr>
          <a:lstStyle/>
          <a:p>
            <a:pPr marL="45720" indent="0">
              <a:lnSpc>
                <a:spcPct val="100000"/>
              </a:lnSpc>
              <a:buNone/>
            </a:pPr>
            <a:r>
              <a:rPr lang="fr-FR" sz="2400" dirty="0"/>
              <a:t>C'est à </a:t>
            </a:r>
            <a:r>
              <a:rPr lang="fr-FR" sz="2400" dirty="0" err="1"/>
              <a:t>Bertalanffy</a:t>
            </a:r>
            <a:r>
              <a:rPr lang="fr-FR" sz="2400" dirty="0"/>
              <a:t> que l'on attribue la théorie des systèmes, qui assimile l'organisation à un système (ensemble des parties interdépendantes agencées en fonction d'un but) complexe, finalisé, hiérarchisé, commandé et ouvert sur son environnement que l'on définit comme l'ensemble des éléments extérieurs à l’entreprise ayant une influence sur elle et qu'elle peut influencer en retour.</a:t>
            </a:r>
          </a:p>
          <a:p>
            <a:pPr marL="45720" indent="0">
              <a:lnSpc>
                <a:spcPct val="100000"/>
              </a:lnSpc>
              <a:buNone/>
            </a:pPr>
            <a:r>
              <a:rPr lang="fr-FR" sz="2400" dirty="0"/>
              <a:t>En outre, l'analyse systémique repose sur l'idée que pour bien comprendre le fonctionnement d'un tout, il faut examiner les relations existant entre les parties de ce tout.</a:t>
            </a:r>
          </a:p>
          <a:p>
            <a:pPr marL="0" indent="0">
              <a:lnSpc>
                <a:spcPct val="100000"/>
              </a:lnSpc>
              <a:buNone/>
            </a:pPr>
            <a:endParaRPr lang="fr-FR" sz="2400" dirty="0"/>
          </a:p>
        </p:txBody>
      </p:sp>
      <p:sp>
        <p:nvSpPr>
          <p:cNvPr id="4" name="Espace réservé de la date 3">
            <a:extLst>
              <a:ext uri="{FF2B5EF4-FFF2-40B4-BE49-F238E27FC236}">
                <a16:creationId xmlns:a16="http://schemas.microsoft.com/office/drawing/2014/main" id="{7E88941C-8BB7-6347-B5A0-5B26B9E9717F}"/>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4D9EFEC0-0789-8543-870F-840808C48F5E}"/>
              </a:ext>
            </a:extLst>
          </p:cNvPr>
          <p:cNvSpPr>
            <a:spLocks noGrp="1"/>
          </p:cNvSpPr>
          <p:nvPr>
            <p:ph type="sldNum" sz="quarter" idx="12"/>
          </p:nvPr>
        </p:nvSpPr>
        <p:spPr/>
        <p:txBody>
          <a:bodyPr/>
          <a:lstStyle/>
          <a:p>
            <a:fld id="{6D1A6996-9A38-354D-9398-FBE9F4077E8B}" type="slidenum">
              <a:rPr lang="fr-FR" smtClean="0"/>
              <a:t>43</a:t>
            </a:fld>
            <a:endParaRPr lang="fr-FR"/>
          </a:p>
        </p:txBody>
      </p:sp>
    </p:spTree>
    <p:extLst>
      <p:ext uri="{BB962C8B-B14F-4D97-AF65-F5344CB8AC3E}">
        <p14:creationId xmlns:p14="http://schemas.microsoft.com/office/powerpoint/2010/main" val="5857329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313225-75F2-4348-981D-80F2FB056242}"/>
              </a:ext>
            </a:extLst>
          </p:cNvPr>
          <p:cNvSpPr>
            <a:spLocks noGrp="1"/>
          </p:cNvSpPr>
          <p:nvPr>
            <p:ph type="title"/>
          </p:nvPr>
        </p:nvSpPr>
        <p:spPr/>
        <p:txBody>
          <a:bodyPr/>
          <a:lstStyle/>
          <a:p>
            <a:r>
              <a:rPr lang="fr-FR" dirty="0"/>
              <a:t>L'école de l'analyse systémique de</a:t>
            </a:r>
            <a:br>
              <a:rPr lang="fr-FR" dirty="0"/>
            </a:br>
            <a:r>
              <a:rPr lang="fr-FR" dirty="0"/>
              <a:t>Ludwig Von </a:t>
            </a:r>
            <a:r>
              <a:rPr lang="fr-FR" dirty="0" err="1"/>
              <a:t>Bertalanffy</a:t>
            </a:r>
            <a:r>
              <a:rPr lang="fr-FR" dirty="0"/>
              <a:t> </a:t>
            </a:r>
          </a:p>
        </p:txBody>
      </p:sp>
      <p:sp>
        <p:nvSpPr>
          <p:cNvPr id="3" name="Espace réservé du contenu 2">
            <a:extLst>
              <a:ext uri="{FF2B5EF4-FFF2-40B4-BE49-F238E27FC236}">
                <a16:creationId xmlns:a16="http://schemas.microsoft.com/office/drawing/2014/main" id="{924D6BAD-0E9B-2F43-87E6-CD38B7266A9C}"/>
              </a:ext>
            </a:extLst>
          </p:cNvPr>
          <p:cNvSpPr>
            <a:spLocks noGrp="1"/>
          </p:cNvSpPr>
          <p:nvPr>
            <p:ph idx="1"/>
          </p:nvPr>
        </p:nvSpPr>
        <p:spPr/>
        <p:txBody>
          <a:bodyPr>
            <a:normAutofit/>
          </a:bodyPr>
          <a:lstStyle/>
          <a:p>
            <a:pPr marL="45720" indent="0">
              <a:buNone/>
            </a:pPr>
            <a:r>
              <a:rPr lang="fr-FR" dirty="0"/>
              <a:t>Les principaux concepts associés à la théorie des systèmes sont:</a:t>
            </a:r>
          </a:p>
          <a:p>
            <a:pPr marL="45720" indent="0">
              <a:buNone/>
            </a:pPr>
            <a:r>
              <a:rPr lang="fr-FR" b="1" dirty="0"/>
              <a:t>Le système ouvert et le système fermé </a:t>
            </a:r>
            <a:r>
              <a:rPr lang="fr-FR" dirty="0"/>
              <a:t>: </a:t>
            </a:r>
          </a:p>
          <a:p>
            <a:pPr marL="45720" indent="0">
              <a:buNone/>
            </a:pPr>
            <a:r>
              <a:rPr lang="fr-FR" dirty="0"/>
              <a:t>Un système peut être de type ouvert ou fermé. Un système fermé ne subit nullement l'influence de son environnement extérieur.</a:t>
            </a:r>
          </a:p>
          <a:p>
            <a:pPr marL="45720" indent="0">
              <a:buNone/>
            </a:pPr>
            <a:r>
              <a:rPr lang="fr-FR" dirty="0"/>
              <a:t>En revanche, un système ouvert reste en constante relation avec son environnement extérieur.</a:t>
            </a:r>
          </a:p>
          <a:p>
            <a:pPr marL="45720" indent="0">
              <a:buNone/>
            </a:pPr>
            <a:r>
              <a:rPr lang="fr-FR" dirty="0"/>
              <a:t>Or toutes les organisations fonctionnent à l'intérieur d'un système ouvert puisqu'elles ont besoin de ressources qu'elles transforment pour produire des biens et des services.</a:t>
            </a:r>
          </a:p>
          <a:p>
            <a:endParaRPr lang="fr-FR" dirty="0"/>
          </a:p>
        </p:txBody>
      </p:sp>
      <p:sp>
        <p:nvSpPr>
          <p:cNvPr id="4" name="Espace réservé de la date 3">
            <a:extLst>
              <a:ext uri="{FF2B5EF4-FFF2-40B4-BE49-F238E27FC236}">
                <a16:creationId xmlns:a16="http://schemas.microsoft.com/office/drawing/2014/main" id="{7E88941C-8BB7-6347-B5A0-5B26B9E9717F}"/>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4D9EFEC0-0789-8543-870F-840808C48F5E}"/>
              </a:ext>
            </a:extLst>
          </p:cNvPr>
          <p:cNvSpPr>
            <a:spLocks noGrp="1"/>
          </p:cNvSpPr>
          <p:nvPr>
            <p:ph type="sldNum" sz="quarter" idx="12"/>
          </p:nvPr>
        </p:nvSpPr>
        <p:spPr/>
        <p:txBody>
          <a:bodyPr/>
          <a:lstStyle/>
          <a:p>
            <a:fld id="{6D1A6996-9A38-354D-9398-FBE9F4077E8B}" type="slidenum">
              <a:rPr lang="fr-FR" smtClean="0"/>
              <a:t>44</a:t>
            </a:fld>
            <a:endParaRPr lang="fr-FR"/>
          </a:p>
        </p:txBody>
      </p:sp>
    </p:spTree>
    <p:extLst>
      <p:ext uri="{BB962C8B-B14F-4D97-AF65-F5344CB8AC3E}">
        <p14:creationId xmlns:p14="http://schemas.microsoft.com/office/powerpoint/2010/main" val="7279041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313225-75F2-4348-981D-80F2FB056242}"/>
              </a:ext>
            </a:extLst>
          </p:cNvPr>
          <p:cNvSpPr>
            <a:spLocks noGrp="1"/>
          </p:cNvSpPr>
          <p:nvPr>
            <p:ph type="title"/>
          </p:nvPr>
        </p:nvSpPr>
        <p:spPr/>
        <p:txBody>
          <a:bodyPr/>
          <a:lstStyle/>
          <a:p>
            <a:r>
              <a:rPr lang="fr-FR" dirty="0"/>
              <a:t>L'école de l'analyse systémique de</a:t>
            </a:r>
            <a:br>
              <a:rPr lang="fr-FR" dirty="0"/>
            </a:br>
            <a:r>
              <a:rPr lang="fr-FR" dirty="0"/>
              <a:t>Ludwig Von </a:t>
            </a:r>
            <a:r>
              <a:rPr lang="fr-FR" dirty="0" err="1"/>
              <a:t>Bertalanffy</a:t>
            </a:r>
            <a:r>
              <a:rPr lang="fr-FR" dirty="0"/>
              <a:t> </a:t>
            </a:r>
          </a:p>
        </p:txBody>
      </p:sp>
      <p:sp>
        <p:nvSpPr>
          <p:cNvPr id="3" name="Espace réservé du contenu 2">
            <a:extLst>
              <a:ext uri="{FF2B5EF4-FFF2-40B4-BE49-F238E27FC236}">
                <a16:creationId xmlns:a16="http://schemas.microsoft.com/office/drawing/2014/main" id="{924D6BAD-0E9B-2F43-87E6-CD38B7266A9C}"/>
              </a:ext>
            </a:extLst>
          </p:cNvPr>
          <p:cNvSpPr>
            <a:spLocks noGrp="1"/>
          </p:cNvSpPr>
          <p:nvPr>
            <p:ph idx="1"/>
          </p:nvPr>
        </p:nvSpPr>
        <p:spPr/>
        <p:txBody>
          <a:bodyPr>
            <a:normAutofit/>
          </a:bodyPr>
          <a:lstStyle/>
          <a:p>
            <a:pPr marL="45720" indent="0">
              <a:buNone/>
            </a:pPr>
            <a:r>
              <a:rPr lang="fr-FR" b="1" dirty="0"/>
              <a:t>Le rendement et l'efficacité : </a:t>
            </a:r>
          </a:p>
          <a:p>
            <a:pPr marL="45720" indent="0">
              <a:buNone/>
            </a:pPr>
            <a:r>
              <a:rPr lang="fr-FR" dirty="0"/>
              <a:t>Dans un système fermé, on se préoccupe uniquement de l'utilisation interne des ressources, c'est-à-dire de l'économie et du rendement.</a:t>
            </a:r>
          </a:p>
          <a:p>
            <a:pPr marL="45720" indent="0">
              <a:buNone/>
            </a:pPr>
            <a:r>
              <a:rPr lang="fr-FR" dirty="0"/>
              <a:t>Tandis que dans un système ouvert on examine on dépasse la simple préoccupation de l'utilisation interne des ressource pour examiner les effets de l'organisation sur la société ou, en d'autres termes, son efficacité.</a:t>
            </a:r>
          </a:p>
          <a:p>
            <a:pPr marL="45720" indent="0">
              <a:buNone/>
            </a:pPr>
            <a:r>
              <a:rPr lang="fr-FR" dirty="0"/>
              <a:t>Le degré d'efficacité indique essentiellement dans quelle mesure les produits et les services offerts par l'organisation répondent aux besoins de l'environnement extérieur.</a:t>
            </a:r>
          </a:p>
          <a:p>
            <a:endParaRPr lang="fr-FR" dirty="0"/>
          </a:p>
        </p:txBody>
      </p:sp>
      <p:sp>
        <p:nvSpPr>
          <p:cNvPr id="4" name="Espace réservé de la date 3">
            <a:extLst>
              <a:ext uri="{FF2B5EF4-FFF2-40B4-BE49-F238E27FC236}">
                <a16:creationId xmlns:a16="http://schemas.microsoft.com/office/drawing/2014/main" id="{7E88941C-8BB7-6347-B5A0-5B26B9E9717F}"/>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4D9EFEC0-0789-8543-870F-840808C48F5E}"/>
              </a:ext>
            </a:extLst>
          </p:cNvPr>
          <p:cNvSpPr>
            <a:spLocks noGrp="1"/>
          </p:cNvSpPr>
          <p:nvPr>
            <p:ph type="sldNum" sz="quarter" idx="12"/>
          </p:nvPr>
        </p:nvSpPr>
        <p:spPr/>
        <p:txBody>
          <a:bodyPr/>
          <a:lstStyle/>
          <a:p>
            <a:fld id="{6D1A6996-9A38-354D-9398-FBE9F4077E8B}" type="slidenum">
              <a:rPr lang="fr-FR" smtClean="0"/>
              <a:t>45</a:t>
            </a:fld>
            <a:endParaRPr lang="fr-FR"/>
          </a:p>
        </p:txBody>
      </p:sp>
    </p:spTree>
    <p:extLst>
      <p:ext uri="{BB962C8B-B14F-4D97-AF65-F5344CB8AC3E}">
        <p14:creationId xmlns:p14="http://schemas.microsoft.com/office/powerpoint/2010/main" val="4224191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380764-1F69-7A46-B6D3-B6D2CE6E0CD8}"/>
              </a:ext>
            </a:extLst>
          </p:cNvPr>
          <p:cNvSpPr>
            <a:spLocks noGrp="1"/>
          </p:cNvSpPr>
          <p:nvPr>
            <p:ph type="title"/>
          </p:nvPr>
        </p:nvSpPr>
        <p:spPr/>
        <p:txBody>
          <a:bodyPr/>
          <a:lstStyle/>
          <a:p>
            <a:r>
              <a:rPr lang="fr-FR" dirty="0"/>
              <a:t>L'école de l'analyse systémique de</a:t>
            </a:r>
            <a:br>
              <a:rPr lang="fr-FR" dirty="0"/>
            </a:br>
            <a:r>
              <a:rPr lang="fr-FR" dirty="0"/>
              <a:t>Ludwig Von </a:t>
            </a:r>
            <a:r>
              <a:rPr lang="fr-FR" dirty="0" err="1"/>
              <a:t>Bertalanffy</a:t>
            </a:r>
            <a:r>
              <a:rPr lang="fr-FR" dirty="0"/>
              <a:t> </a:t>
            </a:r>
          </a:p>
        </p:txBody>
      </p:sp>
      <p:sp>
        <p:nvSpPr>
          <p:cNvPr id="3" name="Espace réservé du contenu 2">
            <a:extLst>
              <a:ext uri="{FF2B5EF4-FFF2-40B4-BE49-F238E27FC236}">
                <a16:creationId xmlns:a16="http://schemas.microsoft.com/office/drawing/2014/main" id="{8E80EF4C-C6F7-664E-970B-F84581DD4F88}"/>
              </a:ext>
            </a:extLst>
          </p:cNvPr>
          <p:cNvSpPr>
            <a:spLocks noGrp="1"/>
          </p:cNvSpPr>
          <p:nvPr>
            <p:ph idx="1"/>
          </p:nvPr>
        </p:nvSpPr>
        <p:spPr>
          <a:xfrm>
            <a:off x="838200" y="2287588"/>
            <a:ext cx="10515600" cy="1958975"/>
          </a:xfrm>
        </p:spPr>
        <p:txBody>
          <a:bodyPr>
            <a:normAutofit lnSpcReduction="10000"/>
          </a:bodyPr>
          <a:lstStyle/>
          <a:p>
            <a:pPr marL="45720" indent="0">
              <a:buNone/>
            </a:pPr>
            <a:r>
              <a:rPr lang="fr-FR" dirty="0"/>
              <a:t>L'entropie</a:t>
            </a:r>
          </a:p>
          <a:p>
            <a:pPr marL="45720" indent="0">
              <a:buNone/>
            </a:pPr>
            <a:r>
              <a:rPr lang="fr-FR" dirty="0"/>
              <a:t>Les sous-systèmes</a:t>
            </a:r>
          </a:p>
          <a:p>
            <a:pPr marL="45720" indent="0">
              <a:buNone/>
            </a:pPr>
            <a:r>
              <a:rPr lang="fr-FR" dirty="0"/>
              <a:t>L'</a:t>
            </a:r>
            <a:r>
              <a:rPr lang="fr-FR" dirty="0" err="1"/>
              <a:t>équifinalité</a:t>
            </a:r>
            <a:endParaRPr lang="fr-FR" dirty="0"/>
          </a:p>
          <a:p>
            <a:pPr marL="45720" indent="0">
              <a:buNone/>
            </a:pPr>
            <a:r>
              <a:rPr lang="fr-FR" dirty="0"/>
              <a:t>La synergie</a:t>
            </a:r>
          </a:p>
          <a:p>
            <a:endParaRPr lang="fr-FR" dirty="0"/>
          </a:p>
        </p:txBody>
      </p:sp>
      <p:sp>
        <p:nvSpPr>
          <p:cNvPr id="4" name="Espace réservé de la date 3">
            <a:extLst>
              <a:ext uri="{FF2B5EF4-FFF2-40B4-BE49-F238E27FC236}">
                <a16:creationId xmlns:a16="http://schemas.microsoft.com/office/drawing/2014/main" id="{4B967AC8-FF73-9645-8E34-50C8C0368EAB}"/>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990267DC-4862-1544-B78A-6F978B2F6729}"/>
              </a:ext>
            </a:extLst>
          </p:cNvPr>
          <p:cNvSpPr>
            <a:spLocks noGrp="1"/>
          </p:cNvSpPr>
          <p:nvPr>
            <p:ph type="sldNum" sz="quarter" idx="12"/>
          </p:nvPr>
        </p:nvSpPr>
        <p:spPr/>
        <p:txBody>
          <a:bodyPr/>
          <a:lstStyle/>
          <a:p>
            <a:fld id="{6D1A6996-9A38-354D-9398-FBE9F4077E8B}" type="slidenum">
              <a:rPr lang="fr-FR" smtClean="0"/>
              <a:t>46</a:t>
            </a:fld>
            <a:endParaRPr lang="fr-FR"/>
          </a:p>
        </p:txBody>
      </p:sp>
    </p:spTree>
    <p:extLst>
      <p:ext uri="{BB962C8B-B14F-4D97-AF65-F5344CB8AC3E}">
        <p14:creationId xmlns:p14="http://schemas.microsoft.com/office/powerpoint/2010/main" val="40392488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5E89E5-27D6-D640-8189-4DBCE799BE57}"/>
              </a:ext>
            </a:extLst>
          </p:cNvPr>
          <p:cNvSpPr>
            <a:spLocks noGrp="1"/>
          </p:cNvSpPr>
          <p:nvPr>
            <p:ph type="title"/>
          </p:nvPr>
        </p:nvSpPr>
        <p:spPr>
          <a:xfrm>
            <a:off x="838200" y="136525"/>
            <a:ext cx="10515600" cy="1325563"/>
          </a:xfrm>
        </p:spPr>
        <p:txBody>
          <a:bodyPr/>
          <a:lstStyle/>
          <a:p>
            <a:r>
              <a:rPr lang="fr-FR" dirty="0"/>
              <a:t>L'école de l'analyse systémique de</a:t>
            </a:r>
            <a:br>
              <a:rPr lang="fr-FR" dirty="0"/>
            </a:br>
            <a:r>
              <a:rPr lang="fr-FR" dirty="0"/>
              <a:t>Ludwig Von </a:t>
            </a:r>
            <a:r>
              <a:rPr lang="fr-FR" dirty="0" err="1"/>
              <a:t>Bertalanff</a:t>
            </a:r>
            <a:endParaRPr lang="fr-FR" dirty="0"/>
          </a:p>
        </p:txBody>
      </p:sp>
      <p:sp>
        <p:nvSpPr>
          <p:cNvPr id="3" name="Espace réservé du contenu 2">
            <a:extLst>
              <a:ext uri="{FF2B5EF4-FFF2-40B4-BE49-F238E27FC236}">
                <a16:creationId xmlns:a16="http://schemas.microsoft.com/office/drawing/2014/main" id="{77AC9A3D-7810-1F4A-8647-CD09AE7DB5B7}"/>
              </a:ext>
            </a:extLst>
          </p:cNvPr>
          <p:cNvSpPr>
            <a:spLocks noGrp="1"/>
          </p:cNvSpPr>
          <p:nvPr>
            <p:ph idx="1"/>
          </p:nvPr>
        </p:nvSpPr>
        <p:spPr>
          <a:xfrm>
            <a:off x="838200" y="1733550"/>
            <a:ext cx="10515600" cy="4351338"/>
          </a:xfrm>
        </p:spPr>
        <p:txBody>
          <a:bodyPr>
            <a:normAutofit/>
          </a:bodyPr>
          <a:lstStyle/>
          <a:p>
            <a:pPr marL="45720" indent="0">
              <a:lnSpc>
                <a:spcPct val="110000"/>
              </a:lnSpc>
              <a:buNone/>
            </a:pPr>
            <a:r>
              <a:rPr lang="fr-FR" sz="2400" b="1" dirty="0"/>
              <a:t>L'entropie :</a:t>
            </a:r>
          </a:p>
          <a:p>
            <a:pPr marL="45720" indent="0">
              <a:lnSpc>
                <a:spcPct val="110000"/>
              </a:lnSpc>
              <a:buNone/>
            </a:pPr>
            <a:r>
              <a:rPr lang="fr-FR" sz="2400" dirty="0"/>
              <a:t>elle exprime la tendance de tout système à se désorganiser, à se détériorer et à se dissoudre. Les managers doivent ainsi recenser en permanence les sources d'entropie afin d'envisager les actions correctives nécessaires.</a:t>
            </a:r>
          </a:p>
          <a:p>
            <a:pPr marL="45720" indent="0">
              <a:lnSpc>
                <a:spcPct val="110000"/>
              </a:lnSpc>
              <a:buNone/>
            </a:pPr>
            <a:r>
              <a:rPr lang="fr-FR" sz="2400" dirty="0"/>
              <a:t>De ce fait, aucune forme organisation n'est définitivement satisfaisante, toute situation acquise est menacée.</a:t>
            </a:r>
          </a:p>
          <a:p>
            <a:pPr marL="45720" indent="0">
              <a:lnSpc>
                <a:spcPct val="110000"/>
              </a:lnSpc>
              <a:buNone/>
            </a:pPr>
            <a:endParaRPr lang="fr-FR" sz="2400" dirty="0"/>
          </a:p>
        </p:txBody>
      </p:sp>
      <p:sp>
        <p:nvSpPr>
          <p:cNvPr id="4" name="Espace réservé de la date 3">
            <a:extLst>
              <a:ext uri="{FF2B5EF4-FFF2-40B4-BE49-F238E27FC236}">
                <a16:creationId xmlns:a16="http://schemas.microsoft.com/office/drawing/2014/main" id="{22A8FCCB-860A-A946-887E-9BC2E3D8FFE7}"/>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3E61826B-EEA9-B749-A235-1925E3910766}"/>
              </a:ext>
            </a:extLst>
          </p:cNvPr>
          <p:cNvSpPr>
            <a:spLocks noGrp="1"/>
          </p:cNvSpPr>
          <p:nvPr>
            <p:ph type="sldNum" sz="quarter" idx="12"/>
          </p:nvPr>
        </p:nvSpPr>
        <p:spPr/>
        <p:txBody>
          <a:bodyPr/>
          <a:lstStyle/>
          <a:p>
            <a:fld id="{6D1A6996-9A38-354D-9398-FBE9F4077E8B}" type="slidenum">
              <a:rPr lang="fr-FR" smtClean="0"/>
              <a:t>47</a:t>
            </a:fld>
            <a:endParaRPr lang="fr-FR"/>
          </a:p>
        </p:txBody>
      </p:sp>
    </p:spTree>
    <p:extLst>
      <p:ext uri="{BB962C8B-B14F-4D97-AF65-F5344CB8AC3E}">
        <p14:creationId xmlns:p14="http://schemas.microsoft.com/office/powerpoint/2010/main" val="20292481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5E89E5-27D6-D640-8189-4DBCE799BE57}"/>
              </a:ext>
            </a:extLst>
          </p:cNvPr>
          <p:cNvSpPr>
            <a:spLocks noGrp="1"/>
          </p:cNvSpPr>
          <p:nvPr>
            <p:ph type="title"/>
          </p:nvPr>
        </p:nvSpPr>
        <p:spPr>
          <a:xfrm>
            <a:off x="838200" y="136525"/>
            <a:ext cx="10515600" cy="1325563"/>
          </a:xfrm>
        </p:spPr>
        <p:txBody>
          <a:bodyPr/>
          <a:lstStyle/>
          <a:p>
            <a:r>
              <a:rPr lang="fr-FR" dirty="0"/>
              <a:t>L'école de l'analyse systémique de</a:t>
            </a:r>
            <a:br>
              <a:rPr lang="fr-FR" dirty="0"/>
            </a:br>
            <a:r>
              <a:rPr lang="fr-FR" dirty="0"/>
              <a:t>Ludwig Von </a:t>
            </a:r>
            <a:r>
              <a:rPr lang="fr-FR" dirty="0" err="1"/>
              <a:t>Bertalanff</a:t>
            </a:r>
            <a:endParaRPr lang="fr-FR" dirty="0"/>
          </a:p>
        </p:txBody>
      </p:sp>
      <p:sp>
        <p:nvSpPr>
          <p:cNvPr id="3" name="Espace réservé du contenu 2">
            <a:extLst>
              <a:ext uri="{FF2B5EF4-FFF2-40B4-BE49-F238E27FC236}">
                <a16:creationId xmlns:a16="http://schemas.microsoft.com/office/drawing/2014/main" id="{77AC9A3D-7810-1F4A-8647-CD09AE7DB5B7}"/>
              </a:ext>
            </a:extLst>
          </p:cNvPr>
          <p:cNvSpPr>
            <a:spLocks noGrp="1"/>
          </p:cNvSpPr>
          <p:nvPr>
            <p:ph idx="1"/>
          </p:nvPr>
        </p:nvSpPr>
        <p:spPr>
          <a:xfrm>
            <a:off x="838200" y="1733550"/>
            <a:ext cx="10515600" cy="4351338"/>
          </a:xfrm>
        </p:spPr>
        <p:txBody>
          <a:bodyPr>
            <a:normAutofit/>
          </a:bodyPr>
          <a:lstStyle/>
          <a:p>
            <a:pPr marL="45720" indent="0">
              <a:lnSpc>
                <a:spcPct val="110000"/>
              </a:lnSpc>
              <a:buNone/>
            </a:pPr>
            <a:r>
              <a:rPr lang="fr-FR" sz="2400" b="1" dirty="0"/>
              <a:t>Les sous-systèmes : </a:t>
            </a:r>
          </a:p>
          <a:p>
            <a:pPr marL="45720" indent="0">
              <a:lnSpc>
                <a:spcPct val="110000"/>
              </a:lnSpc>
              <a:buNone/>
            </a:pPr>
            <a:r>
              <a:rPr lang="fr-FR" sz="2400" dirty="0"/>
              <a:t>un sous-système fait partie d'un tout beaucoup plus grand que lui.</a:t>
            </a:r>
          </a:p>
          <a:p>
            <a:pPr marL="45720" indent="0">
              <a:lnSpc>
                <a:spcPct val="110000"/>
              </a:lnSpc>
              <a:buNone/>
            </a:pPr>
            <a:r>
              <a:rPr lang="fr-FR" sz="2400" dirty="0"/>
              <a:t>Le corps humain, par ex, présente divers sous-systèmes, dont le système nerveux, le système vasculaire et le système respiratoire.</a:t>
            </a:r>
          </a:p>
          <a:p>
            <a:pPr marL="45720" indent="0">
              <a:lnSpc>
                <a:spcPct val="110000"/>
              </a:lnSpc>
              <a:buNone/>
            </a:pPr>
            <a:r>
              <a:rPr lang="fr-FR" sz="2400" dirty="0"/>
              <a:t>Or, chacun d'entre eux doit bien remplir son rôle pour que l'ensemble de l'organisme fonctionne adéquatement.</a:t>
            </a:r>
          </a:p>
          <a:p>
            <a:pPr marL="0" indent="0">
              <a:lnSpc>
                <a:spcPct val="110000"/>
              </a:lnSpc>
              <a:buNone/>
            </a:pPr>
            <a:endParaRPr lang="fr-FR" sz="2400" dirty="0"/>
          </a:p>
        </p:txBody>
      </p:sp>
      <p:sp>
        <p:nvSpPr>
          <p:cNvPr id="4" name="Espace réservé de la date 3">
            <a:extLst>
              <a:ext uri="{FF2B5EF4-FFF2-40B4-BE49-F238E27FC236}">
                <a16:creationId xmlns:a16="http://schemas.microsoft.com/office/drawing/2014/main" id="{22A8FCCB-860A-A946-887E-9BC2E3D8FFE7}"/>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3E61826B-EEA9-B749-A235-1925E3910766}"/>
              </a:ext>
            </a:extLst>
          </p:cNvPr>
          <p:cNvSpPr>
            <a:spLocks noGrp="1"/>
          </p:cNvSpPr>
          <p:nvPr>
            <p:ph type="sldNum" sz="quarter" idx="12"/>
          </p:nvPr>
        </p:nvSpPr>
        <p:spPr/>
        <p:txBody>
          <a:bodyPr/>
          <a:lstStyle/>
          <a:p>
            <a:fld id="{6D1A6996-9A38-354D-9398-FBE9F4077E8B}" type="slidenum">
              <a:rPr lang="fr-FR" smtClean="0"/>
              <a:t>48</a:t>
            </a:fld>
            <a:endParaRPr lang="fr-FR"/>
          </a:p>
        </p:txBody>
      </p:sp>
    </p:spTree>
    <p:extLst>
      <p:ext uri="{BB962C8B-B14F-4D97-AF65-F5344CB8AC3E}">
        <p14:creationId xmlns:p14="http://schemas.microsoft.com/office/powerpoint/2010/main" val="2313247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5E89E5-27D6-D640-8189-4DBCE799BE57}"/>
              </a:ext>
            </a:extLst>
          </p:cNvPr>
          <p:cNvSpPr>
            <a:spLocks noGrp="1"/>
          </p:cNvSpPr>
          <p:nvPr>
            <p:ph type="title"/>
          </p:nvPr>
        </p:nvSpPr>
        <p:spPr>
          <a:xfrm>
            <a:off x="838200" y="136525"/>
            <a:ext cx="10515600" cy="1325563"/>
          </a:xfrm>
        </p:spPr>
        <p:txBody>
          <a:bodyPr/>
          <a:lstStyle/>
          <a:p>
            <a:r>
              <a:rPr lang="fr-FR" dirty="0"/>
              <a:t>L'école de l'analyse systémique de</a:t>
            </a:r>
            <a:br>
              <a:rPr lang="fr-FR" dirty="0"/>
            </a:br>
            <a:r>
              <a:rPr lang="fr-FR" dirty="0"/>
              <a:t>Ludwig Von </a:t>
            </a:r>
            <a:r>
              <a:rPr lang="fr-FR" dirty="0" err="1"/>
              <a:t>Bertalanff</a:t>
            </a:r>
            <a:endParaRPr lang="fr-FR" dirty="0"/>
          </a:p>
        </p:txBody>
      </p:sp>
      <p:sp>
        <p:nvSpPr>
          <p:cNvPr id="3" name="Espace réservé du contenu 2">
            <a:extLst>
              <a:ext uri="{FF2B5EF4-FFF2-40B4-BE49-F238E27FC236}">
                <a16:creationId xmlns:a16="http://schemas.microsoft.com/office/drawing/2014/main" id="{77AC9A3D-7810-1F4A-8647-CD09AE7DB5B7}"/>
              </a:ext>
            </a:extLst>
          </p:cNvPr>
          <p:cNvSpPr>
            <a:spLocks noGrp="1"/>
          </p:cNvSpPr>
          <p:nvPr>
            <p:ph idx="1"/>
          </p:nvPr>
        </p:nvSpPr>
        <p:spPr>
          <a:xfrm>
            <a:off x="838200" y="1733550"/>
            <a:ext cx="10515600" cy="2139950"/>
          </a:xfrm>
        </p:spPr>
        <p:txBody>
          <a:bodyPr>
            <a:normAutofit fontScale="92500" lnSpcReduction="10000"/>
          </a:bodyPr>
          <a:lstStyle/>
          <a:p>
            <a:pPr marL="45720" indent="0">
              <a:lnSpc>
                <a:spcPct val="110000"/>
              </a:lnSpc>
              <a:buNone/>
            </a:pPr>
            <a:r>
              <a:rPr lang="fr-FR" sz="2400" b="1" dirty="0"/>
              <a:t>L'</a:t>
            </a:r>
            <a:r>
              <a:rPr lang="fr-FR" sz="2400" b="1" dirty="0" err="1"/>
              <a:t>équi</a:t>
            </a:r>
            <a:r>
              <a:rPr lang="fr-FR" sz="2400" b="1" dirty="0"/>
              <a:t>-finalité : </a:t>
            </a:r>
          </a:p>
          <a:p>
            <a:pPr marL="45720" indent="0">
              <a:lnSpc>
                <a:spcPct val="110000"/>
              </a:lnSpc>
              <a:buNone/>
            </a:pPr>
            <a:r>
              <a:rPr lang="fr-FR" sz="2400" dirty="0"/>
              <a:t>ce concept implique qu'il existe différentes façons de combiner des sous-systèmes pour réaliser un objectif.</a:t>
            </a:r>
          </a:p>
          <a:p>
            <a:pPr marL="45720" indent="0">
              <a:lnSpc>
                <a:spcPct val="110000"/>
              </a:lnSpc>
              <a:buNone/>
            </a:pPr>
            <a:r>
              <a:rPr lang="fr-FR" sz="2400" dirty="0"/>
              <a:t>Les managers doivent se demander quelle est la manière la plus rentable de fournir tel service ou tel produit.</a:t>
            </a:r>
          </a:p>
          <a:p>
            <a:pPr marL="0" indent="0">
              <a:lnSpc>
                <a:spcPct val="110000"/>
              </a:lnSpc>
              <a:buNone/>
            </a:pPr>
            <a:endParaRPr lang="fr-FR" sz="2400" dirty="0"/>
          </a:p>
        </p:txBody>
      </p:sp>
      <p:sp>
        <p:nvSpPr>
          <p:cNvPr id="4" name="Espace réservé de la date 3">
            <a:extLst>
              <a:ext uri="{FF2B5EF4-FFF2-40B4-BE49-F238E27FC236}">
                <a16:creationId xmlns:a16="http://schemas.microsoft.com/office/drawing/2014/main" id="{22A8FCCB-860A-A946-887E-9BC2E3D8FFE7}"/>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3E61826B-EEA9-B749-A235-1925E3910766}"/>
              </a:ext>
            </a:extLst>
          </p:cNvPr>
          <p:cNvSpPr>
            <a:spLocks noGrp="1"/>
          </p:cNvSpPr>
          <p:nvPr>
            <p:ph type="sldNum" sz="quarter" idx="12"/>
          </p:nvPr>
        </p:nvSpPr>
        <p:spPr/>
        <p:txBody>
          <a:bodyPr/>
          <a:lstStyle/>
          <a:p>
            <a:fld id="{6D1A6996-9A38-354D-9398-FBE9F4077E8B}" type="slidenum">
              <a:rPr lang="fr-FR" smtClean="0"/>
              <a:t>49</a:t>
            </a:fld>
            <a:endParaRPr lang="fr-FR"/>
          </a:p>
        </p:txBody>
      </p:sp>
    </p:spTree>
    <p:extLst>
      <p:ext uri="{BB962C8B-B14F-4D97-AF65-F5344CB8AC3E}">
        <p14:creationId xmlns:p14="http://schemas.microsoft.com/office/powerpoint/2010/main" val="786525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C56AC6-668E-A94C-9999-5079D7B51220}"/>
              </a:ext>
            </a:extLst>
          </p:cNvPr>
          <p:cNvSpPr>
            <a:spLocks noGrp="1"/>
          </p:cNvSpPr>
          <p:nvPr>
            <p:ph type="title"/>
          </p:nvPr>
        </p:nvSpPr>
        <p:spPr/>
        <p:txBody>
          <a:bodyPr/>
          <a:lstStyle/>
          <a:p>
            <a:r>
              <a:rPr lang="fr-FR" dirty="0"/>
              <a:t>Fonction support en entreprise</a:t>
            </a:r>
          </a:p>
        </p:txBody>
      </p:sp>
      <p:sp>
        <p:nvSpPr>
          <p:cNvPr id="3" name="Espace réservé du contenu 2">
            <a:extLst>
              <a:ext uri="{FF2B5EF4-FFF2-40B4-BE49-F238E27FC236}">
                <a16:creationId xmlns:a16="http://schemas.microsoft.com/office/drawing/2014/main" id="{1035B399-5784-2441-B8E4-6ECBE58893E5}"/>
              </a:ext>
            </a:extLst>
          </p:cNvPr>
          <p:cNvSpPr>
            <a:spLocks noGrp="1"/>
          </p:cNvSpPr>
          <p:nvPr>
            <p:ph idx="1"/>
          </p:nvPr>
        </p:nvSpPr>
        <p:spPr/>
        <p:txBody>
          <a:bodyPr/>
          <a:lstStyle/>
          <a:p>
            <a:pPr marL="0" indent="0">
              <a:buNone/>
            </a:pPr>
            <a:r>
              <a:rPr lang="fr-FR" dirty="0"/>
              <a:t>Les fonctions support d'une entreprise concernent un ensemble d'activités de gestion considérées comme ne constituant pas le cœur de métier.</a:t>
            </a:r>
          </a:p>
          <a:p>
            <a:pPr marL="0" indent="0">
              <a:buNone/>
            </a:pPr>
            <a:r>
              <a:rPr lang="fr-FR" dirty="0"/>
              <a:t>Ces activités assurent le fonctionnement de l'entreprise et sont généralement communes à plusieurs divisions ou ligne de produits métier.</a:t>
            </a:r>
          </a:p>
        </p:txBody>
      </p:sp>
      <p:sp>
        <p:nvSpPr>
          <p:cNvPr id="4" name="Espace réservé de la date 3">
            <a:extLst>
              <a:ext uri="{FF2B5EF4-FFF2-40B4-BE49-F238E27FC236}">
                <a16:creationId xmlns:a16="http://schemas.microsoft.com/office/drawing/2014/main" id="{17151DB3-E978-D14D-8E76-71C49D601DFF}"/>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69BF30F5-65CC-1C43-B05C-E0A8166E712F}"/>
              </a:ext>
            </a:extLst>
          </p:cNvPr>
          <p:cNvSpPr>
            <a:spLocks noGrp="1"/>
          </p:cNvSpPr>
          <p:nvPr>
            <p:ph type="sldNum" sz="quarter" idx="12"/>
          </p:nvPr>
        </p:nvSpPr>
        <p:spPr/>
        <p:txBody>
          <a:bodyPr/>
          <a:lstStyle/>
          <a:p>
            <a:fld id="{6D1A6996-9A38-354D-9398-FBE9F4077E8B}" type="slidenum">
              <a:rPr lang="fr-FR" smtClean="0"/>
              <a:t>5</a:t>
            </a:fld>
            <a:endParaRPr lang="fr-FR"/>
          </a:p>
        </p:txBody>
      </p:sp>
    </p:spTree>
    <p:extLst>
      <p:ext uri="{BB962C8B-B14F-4D97-AF65-F5344CB8AC3E}">
        <p14:creationId xmlns:p14="http://schemas.microsoft.com/office/powerpoint/2010/main" val="32856323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5E89E5-27D6-D640-8189-4DBCE799BE57}"/>
              </a:ext>
            </a:extLst>
          </p:cNvPr>
          <p:cNvSpPr>
            <a:spLocks noGrp="1"/>
          </p:cNvSpPr>
          <p:nvPr>
            <p:ph type="title"/>
          </p:nvPr>
        </p:nvSpPr>
        <p:spPr>
          <a:xfrm>
            <a:off x="838200" y="136525"/>
            <a:ext cx="10515600" cy="1325563"/>
          </a:xfrm>
        </p:spPr>
        <p:txBody>
          <a:bodyPr/>
          <a:lstStyle/>
          <a:p>
            <a:r>
              <a:rPr lang="fr-FR" dirty="0"/>
              <a:t>L'école de l'analyse systémique de</a:t>
            </a:r>
            <a:br>
              <a:rPr lang="fr-FR" dirty="0"/>
            </a:br>
            <a:r>
              <a:rPr lang="fr-FR" dirty="0"/>
              <a:t>Ludwig Von </a:t>
            </a:r>
            <a:r>
              <a:rPr lang="fr-FR" dirty="0" err="1"/>
              <a:t>Bertalanff</a:t>
            </a:r>
            <a:endParaRPr lang="fr-FR" dirty="0"/>
          </a:p>
        </p:txBody>
      </p:sp>
      <p:sp>
        <p:nvSpPr>
          <p:cNvPr id="3" name="Espace réservé du contenu 2">
            <a:extLst>
              <a:ext uri="{FF2B5EF4-FFF2-40B4-BE49-F238E27FC236}">
                <a16:creationId xmlns:a16="http://schemas.microsoft.com/office/drawing/2014/main" id="{77AC9A3D-7810-1F4A-8647-CD09AE7DB5B7}"/>
              </a:ext>
            </a:extLst>
          </p:cNvPr>
          <p:cNvSpPr>
            <a:spLocks noGrp="1"/>
          </p:cNvSpPr>
          <p:nvPr>
            <p:ph idx="1"/>
          </p:nvPr>
        </p:nvSpPr>
        <p:spPr>
          <a:xfrm>
            <a:off x="838200" y="1462088"/>
            <a:ext cx="10515600" cy="4351338"/>
          </a:xfrm>
        </p:spPr>
        <p:txBody>
          <a:bodyPr>
            <a:normAutofit lnSpcReduction="10000"/>
          </a:bodyPr>
          <a:lstStyle/>
          <a:p>
            <a:pPr marL="45720" indent="0">
              <a:lnSpc>
                <a:spcPct val="110000"/>
              </a:lnSpc>
              <a:buNone/>
            </a:pPr>
            <a:r>
              <a:rPr lang="fr-FR" sz="2000" b="1" dirty="0"/>
              <a:t>La synergie </a:t>
            </a:r>
            <a:r>
              <a:rPr lang="fr-FR" sz="2000" dirty="0"/>
              <a:t>:</a:t>
            </a:r>
          </a:p>
          <a:p>
            <a:pPr marL="45720" indent="0">
              <a:lnSpc>
                <a:spcPct val="110000"/>
              </a:lnSpc>
              <a:buNone/>
            </a:pPr>
            <a:r>
              <a:rPr lang="fr-FR" sz="2000" dirty="0"/>
              <a:t>signifie qu'un tout représente davantage que la somme de ses parties (2+2=5).</a:t>
            </a:r>
          </a:p>
          <a:p>
            <a:pPr marL="45720" indent="0">
              <a:lnSpc>
                <a:spcPct val="110000"/>
              </a:lnSpc>
              <a:buNone/>
            </a:pPr>
            <a:r>
              <a:rPr lang="fr-FR" sz="2000" dirty="0"/>
              <a:t>Dans le cadre même da l'analyse systémique, on trouve des travaux portant sur les caractéristiques de l'environnement et notamment les types et rôles des parties prenantes.</a:t>
            </a:r>
          </a:p>
          <a:p>
            <a:pPr marL="45720" indent="0">
              <a:lnSpc>
                <a:spcPct val="110000"/>
              </a:lnSpc>
              <a:buNone/>
            </a:pPr>
            <a:r>
              <a:rPr lang="fr-FR" sz="2000" dirty="0"/>
              <a:t>Ils conduisent à analyser l'organisation en étudiant les acteurs et facteurs qui composent son environnement.</a:t>
            </a:r>
          </a:p>
          <a:p>
            <a:pPr marL="45720" indent="0">
              <a:lnSpc>
                <a:spcPct val="110000"/>
              </a:lnSpc>
              <a:buNone/>
            </a:pPr>
            <a:r>
              <a:rPr lang="fr-FR" sz="2000" dirty="0"/>
              <a:t>On peut alors distinguer, d'une part, l'</a:t>
            </a:r>
            <a:r>
              <a:rPr lang="fr-FR" sz="2000" b="1" dirty="0"/>
              <a:t>environnement immédiat </a:t>
            </a:r>
            <a:r>
              <a:rPr lang="fr-FR" sz="2000" dirty="0"/>
              <a:t>composé de ses clients, concurrents, fournisseurs et sous-traitants et d'autre part son </a:t>
            </a:r>
            <a:r>
              <a:rPr lang="fr-FR" sz="2000" b="1" dirty="0"/>
              <a:t>environnement général </a:t>
            </a:r>
            <a:r>
              <a:rPr lang="fr-FR" sz="2000" dirty="0"/>
              <a:t>composé de parties prenantes plus ou moins immatériels mais ayant une influence importante sur l’entreprise telle que la politique économique (inflations, taux d'intérêt, les impôts, les subventions...), la dimension culturelle et socio-éducative (degré de formation et culture générale des individus....), les facteurs technologiques, démographiques et politico-juridiques.</a:t>
            </a:r>
          </a:p>
          <a:p>
            <a:pPr marL="0" indent="0">
              <a:lnSpc>
                <a:spcPct val="110000"/>
              </a:lnSpc>
              <a:buNone/>
            </a:pPr>
            <a:endParaRPr lang="fr-FR" sz="2000" dirty="0"/>
          </a:p>
        </p:txBody>
      </p:sp>
      <p:sp>
        <p:nvSpPr>
          <p:cNvPr id="4" name="Espace réservé de la date 3">
            <a:extLst>
              <a:ext uri="{FF2B5EF4-FFF2-40B4-BE49-F238E27FC236}">
                <a16:creationId xmlns:a16="http://schemas.microsoft.com/office/drawing/2014/main" id="{22A8FCCB-860A-A946-887E-9BC2E3D8FFE7}"/>
              </a:ext>
            </a:extLst>
          </p:cNvPr>
          <p:cNvSpPr>
            <a:spLocks noGrp="1"/>
          </p:cNvSpPr>
          <p:nvPr>
            <p:ph type="dt" sz="half" idx="10"/>
          </p:nvPr>
        </p:nvSpPr>
        <p:spPr/>
        <p:txBody>
          <a:bodyPr/>
          <a:lstStyle/>
          <a:p>
            <a:r>
              <a:rPr lang="fr-FR" dirty="0"/>
              <a:t>Cours </a:t>
            </a:r>
            <a:r>
              <a:rPr lang="fr-FR" dirty="0" err="1"/>
              <a:t>G.Zara</a:t>
            </a:r>
            <a:r>
              <a:rPr lang="fr-FR" dirty="0"/>
              <a:t> version 2020-2021</a:t>
            </a:r>
          </a:p>
        </p:txBody>
      </p:sp>
      <p:sp>
        <p:nvSpPr>
          <p:cNvPr id="5" name="Espace réservé du numéro de diapositive 4">
            <a:extLst>
              <a:ext uri="{FF2B5EF4-FFF2-40B4-BE49-F238E27FC236}">
                <a16:creationId xmlns:a16="http://schemas.microsoft.com/office/drawing/2014/main" id="{3E61826B-EEA9-B749-A235-1925E3910766}"/>
              </a:ext>
            </a:extLst>
          </p:cNvPr>
          <p:cNvSpPr>
            <a:spLocks noGrp="1"/>
          </p:cNvSpPr>
          <p:nvPr>
            <p:ph type="sldNum" sz="quarter" idx="12"/>
          </p:nvPr>
        </p:nvSpPr>
        <p:spPr/>
        <p:txBody>
          <a:bodyPr/>
          <a:lstStyle/>
          <a:p>
            <a:fld id="{6D1A6996-9A38-354D-9398-FBE9F4077E8B}" type="slidenum">
              <a:rPr lang="fr-FR" smtClean="0"/>
              <a:t>50</a:t>
            </a:fld>
            <a:endParaRPr lang="fr-FR"/>
          </a:p>
        </p:txBody>
      </p:sp>
    </p:spTree>
    <p:extLst>
      <p:ext uri="{BB962C8B-B14F-4D97-AF65-F5344CB8AC3E}">
        <p14:creationId xmlns:p14="http://schemas.microsoft.com/office/powerpoint/2010/main" val="20714420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5E89E5-27D6-D640-8189-4DBCE799BE57}"/>
              </a:ext>
            </a:extLst>
          </p:cNvPr>
          <p:cNvSpPr>
            <a:spLocks noGrp="1"/>
          </p:cNvSpPr>
          <p:nvPr>
            <p:ph type="title"/>
          </p:nvPr>
        </p:nvSpPr>
        <p:spPr>
          <a:xfrm>
            <a:off x="838200" y="136525"/>
            <a:ext cx="10515600" cy="1325563"/>
          </a:xfrm>
        </p:spPr>
        <p:txBody>
          <a:bodyPr/>
          <a:lstStyle/>
          <a:p>
            <a:r>
              <a:rPr lang="fr-FR" dirty="0"/>
              <a:t>L'école de l'analyse systémique de</a:t>
            </a:r>
            <a:br>
              <a:rPr lang="fr-FR" dirty="0"/>
            </a:br>
            <a:r>
              <a:rPr lang="fr-FR" dirty="0"/>
              <a:t>Ludwig Von </a:t>
            </a:r>
            <a:r>
              <a:rPr lang="fr-FR" dirty="0" err="1"/>
              <a:t>Bertalanff</a:t>
            </a:r>
            <a:endParaRPr lang="fr-FR" dirty="0"/>
          </a:p>
        </p:txBody>
      </p:sp>
      <p:sp>
        <p:nvSpPr>
          <p:cNvPr id="3" name="Espace réservé du contenu 2">
            <a:extLst>
              <a:ext uri="{FF2B5EF4-FFF2-40B4-BE49-F238E27FC236}">
                <a16:creationId xmlns:a16="http://schemas.microsoft.com/office/drawing/2014/main" id="{77AC9A3D-7810-1F4A-8647-CD09AE7DB5B7}"/>
              </a:ext>
            </a:extLst>
          </p:cNvPr>
          <p:cNvSpPr>
            <a:spLocks noGrp="1"/>
          </p:cNvSpPr>
          <p:nvPr>
            <p:ph idx="1"/>
          </p:nvPr>
        </p:nvSpPr>
        <p:spPr>
          <a:xfrm>
            <a:off x="468923" y="1475643"/>
            <a:ext cx="10884877" cy="4854819"/>
          </a:xfrm>
        </p:spPr>
        <p:txBody>
          <a:bodyPr>
            <a:normAutofit fontScale="55000" lnSpcReduction="20000"/>
          </a:bodyPr>
          <a:lstStyle/>
          <a:p>
            <a:pPr marL="45720" indent="0">
              <a:lnSpc>
                <a:spcPct val="120000"/>
              </a:lnSpc>
              <a:buNone/>
            </a:pPr>
            <a:r>
              <a:rPr lang="fr-FR" sz="2900" b="1" dirty="0"/>
              <a:t>L'entropie : </a:t>
            </a:r>
            <a:r>
              <a:rPr lang="fr-FR" sz="2900" dirty="0"/>
              <a:t>elle exprime la tendance de tout système à se désorganiser, à se détériorer et à se dissoudre. Les managers doivent ainsi recenser en permanence les sources d'entropie afin d'envisager les actions correctives nécessaires. De ce fait, aucune forme organisationnelle n'est définitivement satisfaisante, toute situation acquise est menacée.</a:t>
            </a:r>
          </a:p>
          <a:p>
            <a:pPr marL="45720" indent="0">
              <a:lnSpc>
                <a:spcPct val="120000"/>
              </a:lnSpc>
              <a:buNone/>
            </a:pPr>
            <a:r>
              <a:rPr lang="fr-FR" sz="2900" b="1" dirty="0"/>
              <a:t>- Les sous-systèmes : </a:t>
            </a:r>
            <a:r>
              <a:rPr lang="fr-FR" sz="2900" dirty="0"/>
              <a:t>un sous-système fait partie d'un tout beaucoup + grand que lui. Le corps humain, par ex, présente divers sous-systèmes, dont le système nerveux, le système vasculaire et le système respiratoire. Or, chacun d'entre eux doit bien remplir son rôle pour que l'ensemble de l'organisme fonctionne adéquatement.</a:t>
            </a:r>
          </a:p>
          <a:p>
            <a:pPr marL="45720" indent="0">
              <a:lnSpc>
                <a:spcPct val="120000"/>
              </a:lnSpc>
              <a:buNone/>
            </a:pPr>
            <a:r>
              <a:rPr lang="fr-FR" sz="2900" b="1" dirty="0"/>
              <a:t>- L'</a:t>
            </a:r>
            <a:r>
              <a:rPr lang="fr-FR" sz="2900" b="1" dirty="0" err="1"/>
              <a:t>équifinalité</a:t>
            </a:r>
            <a:r>
              <a:rPr lang="fr-FR" sz="2900" b="1" dirty="0"/>
              <a:t> : c</a:t>
            </a:r>
            <a:r>
              <a:rPr lang="fr-FR" sz="2900" dirty="0"/>
              <a:t>e concept implique qu'il existe différentes façons de combiner des sous-systèmes pour réaliser un objectif. Les gestionnaires doivent se demander quelle est la manière la + rentable de fournir tel service ou tel produit.</a:t>
            </a:r>
          </a:p>
          <a:p>
            <a:pPr marL="45720" indent="0">
              <a:lnSpc>
                <a:spcPct val="120000"/>
              </a:lnSpc>
              <a:buNone/>
            </a:pPr>
            <a:r>
              <a:rPr lang="fr-FR" sz="2900" b="1" dirty="0"/>
              <a:t>- La synergie </a:t>
            </a:r>
            <a:r>
              <a:rPr lang="fr-FR" sz="2900" dirty="0"/>
              <a:t>: signifie qu'un tout représente davantage que la somme de ses parties (2+2=5).</a:t>
            </a:r>
          </a:p>
          <a:p>
            <a:pPr marL="45720" indent="0">
              <a:lnSpc>
                <a:spcPct val="120000"/>
              </a:lnSpc>
              <a:buNone/>
            </a:pPr>
            <a:r>
              <a:rPr lang="fr-FR" sz="2900" dirty="0"/>
              <a:t>Dans le cadre même da l'analyse systémique, on trouve des travaux portant sur les caractéristiques de l'</a:t>
            </a:r>
            <a:r>
              <a:rPr lang="fr-FR" sz="2900" dirty="0" err="1"/>
              <a:t>envir</a:t>
            </a:r>
            <a:r>
              <a:rPr lang="fr-FR" sz="2900" dirty="0"/>
              <a:t>. et notamment les types et rôles des parties prenantes. Ils conduisent à analyser l'organisation en étudiant les acteurs et facteurs qui composent son environnement.</a:t>
            </a:r>
          </a:p>
          <a:p>
            <a:pPr marL="45720" indent="0">
              <a:lnSpc>
                <a:spcPct val="120000"/>
              </a:lnSpc>
              <a:buNone/>
            </a:pPr>
            <a:r>
              <a:rPr lang="fr-FR" sz="2900" dirty="0"/>
              <a:t>On peut alors distinguer, d'une part, l'</a:t>
            </a:r>
            <a:r>
              <a:rPr lang="fr-FR" sz="2900" b="1" dirty="0" err="1"/>
              <a:t>envir</a:t>
            </a:r>
            <a:r>
              <a:rPr lang="fr-FR" sz="2900" b="1" dirty="0"/>
              <a:t>. immédiat </a:t>
            </a:r>
            <a:r>
              <a:rPr lang="fr-FR" sz="2900" dirty="0"/>
              <a:t>composé de ses clients, concurrents, fournisseurs et sous-traitants et d'autre part son </a:t>
            </a:r>
            <a:r>
              <a:rPr lang="fr-FR" sz="2900" b="1" dirty="0" err="1"/>
              <a:t>envir</a:t>
            </a:r>
            <a:r>
              <a:rPr lang="fr-FR" sz="2900" b="1" dirty="0"/>
              <a:t>. général </a:t>
            </a:r>
            <a:r>
              <a:rPr lang="fr-FR" sz="2900" dirty="0"/>
              <a:t>composé de parties prenantes + ou - immatériels mais ayant une influence importante sur l‘E telle que la politique éco. (inflations, taux d'intérêt, les impôts, les subventions...), la dimension culturelle et socio-éducative (degré de formation et culture générale des individus....), les facteurs techno., démo. et politico juridiques.</a:t>
            </a:r>
          </a:p>
          <a:p>
            <a:pPr marL="0" indent="0">
              <a:lnSpc>
                <a:spcPct val="120000"/>
              </a:lnSpc>
              <a:buNone/>
            </a:pPr>
            <a:endParaRPr lang="fr-FR" sz="1600" dirty="0"/>
          </a:p>
        </p:txBody>
      </p:sp>
      <p:sp>
        <p:nvSpPr>
          <p:cNvPr id="4" name="Espace réservé de la date 3">
            <a:extLst>
              <a:ext uri="{FF2B5EF4-FFF2-40B4-BE49-F238E27FC236}">
                <a16:creationId xmlns:a16="http://schemas.microsoft.com/office/drawing/2014/main" id="{22A8FCCB-860A-A946-887E-9BC2E3D8FFE7}"/>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3E61826B-EEA9-B749-A235-1925E3910766}"/>
              </a:ext>
            </a:extLst>
          </p:cNvPr>
          <p:cNvSpPr>
            <a:spLocks noGrp="1"/>
          </p:cNvSpPr>
          <p:nvPr>
            <p:ph type="sldNum" sz="quarter" idx="12"/>
          </p:nvPr>
        </p:nvSpPr>
        <p:spPr/>
        <p:txBody>
          <a:bodyPr/>
          <a:lstStyle/>
          <a:p>
            <a:fld id="{6D1A6996-9A38-354D-9398-FBE9F4077E8B}" type="slidenum">
              <a:rPr lang="fr-FR" smtClean="0"/>
              <a:t>51</a:t>
            </a:fld>
            <a:endParaRPr lang="fr-FR"/>
          </a:p>
        </p:txBody>
      </p:sp>
    </p:spTree>
    <p:extLst>
      <p:ext uri="{BB962C8B-B14F-4D97-AF65-F5344CB8AC3E}">
        <p14:creationId xmlns:p14="http://schemas.microsoft.com/office/powerpoint/2010/main" val="25233531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97F05F-1E3A-6242-B461-BAF6DA2266FE}"/>
              </a:ext>
            </a:extLst>
          </p:cNvPr>
          <p:cNvSpPr>
            <a:spLocks noGrp="1"/>
          </p:cNvSpPr>
          <p:nvPr>
            <p:ph type="title"/>
          </p:nvPr>
        </p:nvSpPr>
        <p:spPr/>
        <p:txBody>
          <a:bodyPr/>
          <a:lstStyle/>
          <a:p>
            <a:r>
              <a:rPr lang="fr-FR" dirty="0"/>
              <a:t>Résumé de l’analyse systémique</a:t>
            </a:r>
          </a:p>
        </p:txBody>
      </p:sp>
      <p:sp>
        <p:nvSpPr>
          <p:cNvPr id="3" name="Espace réservé du contenu 2">
            <a:extLst>
              <a:ext uri="{FF2B5EF4-FFF2-40B4-BE49-F238E27FC236}">
                <a16:creationId xmlns:a16="http://schemas.microsoft.com/office/drawing/2014/main" id="{339AAC69-A27C-284D-812A-4525F3014903}"/>
              </a:ext>
            </a:extLst>
          </p:cNvPr>
          <p:cNvSpPr>
            <a:spLocks noGrp="1"/>
          </p:cNvSpPr>
          <p:nvPr>
            <p:ph idx="1"/>
          </p:nvPr>
        </p:nvSpPr>
        <p:spPr>
          <a:xfrm>
            <a:off x="330200" y="1825625"/>
            <a:ext cx="11353800" cy="4351338"/>
          </a:xfrm>
        </p:spPr>
        <p:txBody>
          <a:bodyPr/>
          <a:lstStyle/>
          <a:p>
            <a:pPr>
              <a:lnSpc>
                <a:spcPct val="100000"/>
              </a:lnSpc>
            </a:pPr>
            <a:r>
              <a:rPr lang="fr-FR" dirty="0"/>
              <a:t>L’entreprise est un système organisé dont les parties sont interdépendantes et interagissent.</a:t>
            </a:r>
          </a:p>
          <a:p>
            <a:pPr>
              <a:lnSpc>
                <a:spcPct val="100000"/>
              </a:lnSpc>
            </a:pPr>
            <a:r>
              <a:rPr lang="fr-FR" dirty="0"/>
              <a:t>Il convient alors d’observer l’organisation globalement plutôt que se fixer seulement sur chacune de ses composantes.</a:t>
            </a:r>
          </a:p>
          <a:p>
            <a:pPr>
              <a:lnSpc>
                <a:spcPct val="100000"/>
              </a:lnSpc>
            </a:pPr>
            <a:r>
              <a:rPr lang="fr-FR" dirty="0"/>
              <a:t>De plus, ce système organisé est ouvert : l’entreprise est impactée par l’environnement dans lequel elle évolue et interagit avec lui aussi.</a:t>
            </a:r>
          </a:p>
          <a:p>
            <a:pPr marL="0" indent="0">
              <a:buNone/>
            </a:pPr>
            <a:endParaRPr lang="fr-FR" dirty="0"/>
          </a:p>
        </p:txBody>
      </p:sp>
      <p:sp>
        <p:nvSpPr>
          <p:cNvPr id="4" name="Espace réservé de la date 3">
            <a:extLst>
              <a:ext uri="{FF2B5EF4-FFF2-40B4-BE49-F238E27FC236}">
                <a16:creationId xmlns:a16="http://schemas.microsoft.com/office/drawing/2014/main" id="{82D0258E-9D15-0B47-8412-16AD4E4C29B8}"/>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372F6A88-2B84-5940-8A39-4B2FD1CDE957}"/>
              </a:ext>
            </a:extLst>
          </p:cNvPr>
          <p:cNvSpPr>
            <a:spLocks noGrp="1"/>
          </p:cNvSpPr>
          <p:nvPr>
            <p:ph type="sldNum" sz="quarter" idx="12"/>
          </p:nvPr>
        </p:nvSpPr>
        <p:spPr/>
        <p:txBody>
          <a:bodyPr/>
          <a:lstStyle/>
          <a:p>
            <a:fld id="{6D1A6996-9A38-354D-9398-FBE9F4077E8B}" type="slidenum">
              <a:rPr lang="fr-FR" smtClean="0"/>
              <a:t>52</a:t>
            </a:fld>
            <a:endParaRPr lang="fr-FR"/>
          </a:p>
        </p:txBody>
      </p:sp>
    </p:spTree>
    <p:extLst>
      <p:ext uri="{BB962C8B-B14F-4D97-AF65-F5344CB8AC3E}">
        <p14:creationId xmlns:p14="http://schemas.microsoft.com/office/powerpoint/2010/main" val="6527444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0C0436-2931-AB40-ACA1-F3BF6E0DD5D6}"/>
              </a:ext>
            </a:extLst>
          </p:cNvPr>
          <p:cNvSpPr>
            <a:spLocks noGrp="1"/>
          </p:cNvSpPr>
          <p:nvPr>
            <p:ph type="title"/>
          </p:nvPr>
        </p:nvSpPr>
        <p:spPr/>
        <p:txBody>
          <a:bodyPr/>
          <a:lstStyle/>
          <a:p>
            <a:r>
              <a:rPr lang="fr-FR" dirty="0"/>
              <a:t>L’École de l’analyse stratégique des acteurs</a:t>
            </a:r>
          </a:p>
        </p:txBody>
      </p:sp>
      <p:sp>
        <p:nvSpPr>
          <p:cNvPr id="3" name="Espace réservé du contenu 2">
            <a:extLst>
              <a:ext uri="{FF2B5EF4-FFF2-40B4-BE49-F238E27FC236}">
                <a16:creationId xmlns:a16="http://schemas.microsoft.com/office/drawing/2014/main" id="{558AA141-2958-A24C-9E7C-D8ADCA5CAB14}"/>
              </a:ext>
            </a:extLst>
          </p:cNvPr>
          <p:cNvSpPr>
            <a:spLocks noGrp="1"/>
          </p:cNvSpPr>
          <p:nvPr>
            <p:ph idx="1"/>
          </p:nvPr>
        </p:nvSpPr>
        <p:spPr/>
        <p:txBody>
          <a:bodyPr/>
          <a:lstStyle/>
          <a:p>
            <a:pPr marL="0" indent="0">
              <a:buNone/>
            </a:pPr>
            <a:endParaRPr lang="fr-FR" dirty="0"/>
          </a:p>
          <a:p>
            <a:r>
              <a:rPr lang="fr-FR" dirty="0"/>
              <a:t>M. Crozier et E. </a:t>
            </a:r>
            <a:r>
              <a:rPr lang="fr-FR" dirty="0" err="1"/>
              <a:t>Friedberg</a:t>
            </a:r>
            <a:r>
              <a:rPr lang="fr-FR" dirty="0"/>
              <a:t> = L’analyse stratégique des acteurs</a:t>
            </a:r>
          </a:p>
          <a:p>
            <a:pPr marL="0" indent="0">
              <a:buNone/>
            </a:pPr>
            <a:endParaRPr lang="fr-FR" dirty="0"/>
          </a:p>
          <a:p>
            <a:r>
              <a:rPr lang="fr-FR" dirty="0"/>
              <a:t>Henry Mintzberg = L'approche globale de la structuration des organisations </a:t>
            </a:r>
          </a:p>
        </p:txBody>
      </p:sp>
      <p:sp>
        <p:nvSpPr>
          <p:cNvPr id="4" name="Espace réservé de la date 3">
            <a:extLst>
              <a:ext uri="{FF2B5EF4-FFF2-40B4-BE49-F238E27FC236}">
                <a16:creationId xmlns:a16="http://schemas.microsoft.com/office/drawing/2014/main" id="{22FDFAF2-4BB0-F24F-950D-B2EB5EF90712}"/>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5F6BBB60-814E-CE48-8E2D-DF6265609FC9}"/>
              </a:ext>
            </a:extLst>
          </p:cNvPr>
          <p:cNvSpPr>
            <a:spLocks noGrp="1"/>
          </p:cNvSpPr>
          <p:nvPr>
            <p:ph type="sldNum" sz="quarter" idx="12"/>
          </p:nvPr>
        </p:nvSpPr>
        <p:spPr/>
        <p:txBody>
          <a:bodyPr/>
          <a:lstStyle/>
          <a:p>
            <a:fld id="{6D1A6996-9A38-354D-9398-FBE9F4077E8B}" type="slidenum">
              <a:rPr lang="fr-FR" smtClean="0"/>
              <a:t>53</a:t>
            </a:fld>
            <a:endParaRPr lang="fr-FR"/>
          </a:p>
        </p:txBody>
      </p:sp>
    </p:spTree>
    <p:extLst>
      <p:ext uri="{BB962C8B-B14F-4D97-AF65-F5344CB8AC3E}">
        <p14:creationId xmlns:p14="http://schemas.microsoft.com/office/powerpoint/2010/main" val="31257743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0899FC3-AC4F-0045-AF0A-8235DD530F44}"/>
              </a:ext>
            </a:extLst>
          </p:cNvPr>
          <p:cNvSpPr>
            <a:spLocks noGrp="1"/>
          </p:cNvSpPr>
          <p:nvPr>
            <p:ph idx="1"/>
          </p:nvPr>
        </p:nvSpPr>
        <p:spPr>
          <a:xfrm>
            <a:off x="838200" y="644525"/>
            <a:ext cx="10515600" cy="4351338"/>
          </a:xfrm>
        </p:spPr>
        <p:txBody>
          <a:bodyPr>
            <a:normAutofit/>
          </a:bodyPr>
          <a:lstStyle/>
          <a:p>
            <a:pPr marL="0" indent="0" algn="ctr">
              <a:buNone/>
            </a:pPr>
            <a:endParaRPr lang="fr-FR" sz="6000" dirty="0"/>
          </a:p>
          <a:p>
            <a:pPr marL="0" indent="0" algn="ctr">
              <a:buNone/>
            </a:pPr>
            <a:r>
              <a:rPr lang="fr-FR" sz="6000" dirty="0"/>
              <a:t>L’analyse stratégique des organisations</a:t>
            </a:r>
          </a:p>
          <a:p>
            <a:pPr marL="0" indent="0" algn="ctr">
              <a:buNone/>
            </a:pPr>
            <a:r>
              <a:rPr lang="fr-FR" sz="4000" i="1" dirty="0" err="1"/>
              <a:t>M.Crozier</a:t>
            </a:r>
            <a:r>
              <a:rPr lang="fr-FR" sz="4000" i="1" dirty="0"/>
              <a:t> &amp; </a:t>
            </a:r>
            <a:r>
              <a:rPr lang="fr-FR" sz="4000" i="1" dirty="0" err="1"/>
              <a:t>E.Friedberg</a:t>
            </a:r>
            <a:endParaRPr lang="fr-FR" sz="4000" i="1" dirty="0"/>
          </a:p>
        </p:txBody>
      </p:sp>
      <p:sp>
        <p:nvSpPr>
          <p:cNvPr id="4" name="Espace réservé de la date 3">
            <a:extLst>
              <a:ext uri="{FF2B5EF4-FFF2-40B4-BE49-F238E27FC236}">
                <a16:creationId xmlns:a16="http://schemas.microsoft.com/office/drawing/2014/main" id="{D566DBB1-0427-C344-8E40-A3BD3AC7DFF9}"/>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9E55ADCF-11FF-3D4F-8DD7-A15C705EE0E5}"/>
              </a:ext>
            </a:extLst>
          </p:cNvPr>
          <p:cNvSpPr>
            <a:spLocks noGrp="1"/>
          </p:cNvSpPr>
          <p:nvPr>
            <p:ph type="sldNum" sz="quarter" idx="12"/>
          </p:nvPr>
        </p:nvSpPr>
        <p:spPr/>
        <p:txBody>
          <a:bodyPr/>
          <a:lstStyle/>
          <a:p>
            <a:fld id="{6D1A6996-9A38-354D-9398-FBE9F4077E8B}" type="slidenum">
              <a:rPr lang="fr-FR" smtClean="0"/>
              <a:t>54</a:t>
            </a:fld>
            <a:endParaRPr lang="fr-FR"/>
          </a:p>
        </p:txBody>
      </p:sp>
    </p:spTree>
    <p:extLst>
      <p:ext uri="{BB962C8B-B14F-4D97-AF65-F5344CB8AC3E}">
        <p14:creationId xmlns:p14="http://schemas.microsoft.com/office/powerpoint/2010/main" val="8974407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14F8F3-03CB-934B-8FED-C48EEE785440}"/>
              </a:ext>
            </a:extLst>
          </p:cNvPr>
          <p:cNvSpPr>
            <a:spLocks noGrp="1"/>
          </p:cNvSpPr>
          <p:nvPr>
            <p:ph type="title"/>
          </p:nvPr>
        </p:nvSpPr>
        <p:spPr>
          <a:xfrm>
            <a:off x="838200" y="161925"/>
            <a:ext cx="10515600" cy="1325563"/>
          </a:xfrm>
        </p:spPr>
        <p:txBody>
          <a:bodyPr/>
          <a:lstStyle/>
          <a:p>
            <a:pPr algn="ctr"/>
            <a:r>
              <a:rPr lang="fr-FR" dirty="0"/>
              <a:t>Michel Crozier</a:t>
            </a:r>
          </a:p>
        </p:txBody>
      </p:sp>
      <p:sp>
        <p:nvSpPr>
          <p:cNvPr id="3" name="Espace réservé du contenu 2">
            <a:extLst>
              <a:ext uri="{FF2B5EF4-FFF2-40B4-BE49-F238E27FC236}">
                <a16:creationId xmlns:a16="http://schemas.microsoft.com/office/drawing/2014/main" id="{8270EA99-4179-ED48-A89A-E10A567064F3}"/>
              </a:ext>
            </a:extLst>
          </p:cNvPr>
          <p:cNvSpPr>
            <a:spLocks noGrp="1"/>
          </p:cNvSpPr>
          <p:nvPr>
            <p:ph idx="1"/>
          </p:nvPr>
        </p:nvSpPr>
        <p:spPr>
          <a:xfrm>
            <a:off x="430213" y="1150939"/>
            <a:ext cx="11453817" cy="5032375"/>
          </a:xfrm>
        </p:spPr>
        <p:txBody>
          <a:bodyPr>
            <a:normAutofit fontScale="40000" lnSpcReduction="20000"/>
          </a:bodyPr>
          <a:lstStyle/>
          <a:p>
            <a:pPr marL="0" indent="0">
              <a:lnSpc>
                <a:spcPct val="120000"/>
              </a:lnSpc>
              <a:buNone/>
            </a:pPr>
            <a:r>
              <a:rPr lang="fr-FR" sz="5000" dirty="0"/>
              <a:t>Michel Crozier est un sociologue français, né le 6 novembre 1922 à Sainte-Menehould (Marne) et mort le 24 mai 2013 à Paris, s. </a:t>
            </a:r>
          </a:p>
          <a:p>
            <a:pPr>
              <a:lnSpc>
                <a:spcPct val="120000"/>
              </a:lnSpc>
            </a:pPr>
            <a:r>
              <a:rPr lang="fr-FR" sz="5000" dirty="0"/>
              <a:t>Il est le principal concepteur de l’analyse stratégique et de l’action collective dans la sociologie des organisation.</a:t>
            </a:r>
          </a:p>
          <a:p>
            <a:pPr>
              <a:lnSpc>
                <a:spcPct val="120000"/>
              </a:lnSpc>
            </a:pPr>
            <a:r>
              <a:rPr lang="fr-FR" sz="5000" dirty="0"/>
              <a:t>Crozier montre que les acteurs placés dans une situation bureaucratique peuvent manquer d'efficacité et d'initiative à cause des règles, celles-ci ne pouvant prévoir tous les cas de figure.</a:t>
            </a:r>
          </a:p>
          <a:p>
            <a:pPr>
              <a:lnSpc>
                <a:spcPct val="120000"/>
              </a:lnSpc>
            </a:pPr>
            <a:r>
              <a:rPr lang="fr-FR" sz="5000" dirty="0"/>
              <a:t>Paradoxalement, le fait que les règles paralysent l'action de presque tous les acteurs permet à quelques-uns d'entre eux de prendre une parcelle de pouvoir, en dehors ou à côté de ce qui est prévu par les règlements. </a:t>
            </a:r>
          </a:p>
          <a:p>
            <a:pPr>
              <a:lnSpc>
                <a:spcPct val="120000"/>
              </a:lnSpc>
            </a:pPr>
            <a:r>
              <a:rPr lang="fr-FR" sz="5000" dirty="0"/>
              <a:t>En retour, l'organisation prévoit des règles nouvelles pour empêcher ou pour encadrer fermement ces prises de pouvoir non contrôlées. Ces nouvelles règles contraignantes, qui s'ajoutent aux précédentes, créent chez l'employé une routine néfaste à son efficacité. </a:t>
            </a:r>
          </a:p>
          <a:p>
            <a:pPr>
              <a:lnSpc>
                <a:spcPct val="120000"/>
              </a:lnSpc>
            </a:pPr>
            <a:r>
              <a:rPr lang="fr-FR" sz="5000" dirty="0"/>
              <a:t>La bureaucratie peut donc être caractérisée comme « une organisation qui n'arrive pas à se corriger en fonction de ses erreurs ». </a:t>
            </a:r>
          </a:p>
          <a:p>
            <a:pPr>
              <a:lnSpc>
                <a:spcPct val="120000"/>
              </a:lnSpc>
            </a:pPr>
            <a:endParaRPr lang="fr-FR" dirty="0"/>
          </a:p>
          <a:p>
            <a:pPr>
              <a:lnSpc>
                <a:spcPct val="120000"/>
              </a:lnSpc>
            </a:pPr>
            <a:endParaRPr lang="fr-FR" dirty="0"/>
          </a:p>
        </p:txBody>
      </p:sp>
      <p:sp>
        <p:nvSpPr>
          <p:cNvPr id="4" name="Espace réservé de la date 3">
            <a:extLst>
              <a:ext uri="{FF2B5EF4-FFF2-40B4-BE49-F238E27FC236}">
                <a16:creationId xmlns:a16="http://schemas.microsoft.com/office/drawing/2014/main" id="{8517628F-9D86-C84F-B7D5-49F16FADC48C}"/>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B8A51B06-EBB0-6E4B-BC5C-6D6E805B1C4B}"/>
              </a:ext>
            </a:extLst>
          </p:cNvPr>
          <p:cNvSpPr>
            <a:spLocks noGrp="1"/>
          </p:cNvSpPr>
          <p:nvPr>
            <p:ph type="sldNum" sz="quarter" idx="12"/>
          </p:nvPr>
        </p:nvSpPr>
        <p:spPr/>
        <p:txBody>
          <a:bodyPr/>
          <a:lstStyle/>
          <a:p>
            <a:fld id="{6D1A6996-9A38-354D-9398-FBE9F4077E8B}" type="slidenum">
              <a:rPr lang="fr-FR" smtClean="0"/>
              <a:t>55</a:t>
            </a:fld>
            <a:endParaRPr lang="fr-FR"/>
          </a:p>
        </p:txBody>
      </p:sp>
    </p:spTree>
    <p:extLst>
      <p:ext uri="{BB962C8B-B14F-4D97-AF65-F5344CB8AC3E}">
        <p14:creationId xmlns:p14="http://schemas.microsoft.com/office/powerpoint/2010/main" val="34868251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38CAB9-BAA7-6941-AF20-607B8648A26A}"/>
              </a:ext>
            </a:extLst>
          </p:cNvPr>
          <p:cNvSpPr>
            <a:spLocks noGrp="1"/>
          </p:cNvSpPr>
          <p:nvPr>
            <p:ph type="title"/>
          </p:nvPr>
        </p:nvSpPr>
        <p:spPr/>
        <p:txBody>
          <a:bodyPr/>
          <a:lstStyle/>
          <a:p>
            <a:pPr algn="ctr"/>
            <a:r>
              <a:rPr lang="fr-FR" dirty="0"/>
              <a:t>Erhard </a:t>
            </a:r>
            <a:r>
              <a:rPr lang="fr-FR" dirty="0" err="1"/>
              <a:t>Friedberg</a:t>
            </a:r>
            <a:endParaRPr lang="fr-FR" dirty="0"/>
          </a:p>
        </p:txBody>
      </p:sp>
      <p:sp>
        <p:nvSpPr>
          <p:cNvPr id="3" name="Espace réservé du contenu 2">
            <a:extLst>
              <a:ext uri="{FF2B5EF4-FFF2-40B4-BE49-F238E27FC236}">
                <a16:creationId xmlns:a16="http://schemas.microsoft.com/office/drawing/2014/main" id="{AB00D015-302E-DB4E-A299-79731352BAF6}"/>
              </a:ext>
            </a:extLst>
          </p:cNvPr>
          <p:cNvSpPr>
            <a:spLocks noGrp="1"/>
          </p:cNvSpPr>
          <p:nvPr>
            <p:ph idx="1"/>
          </p:nvPr>
        </p:nvSpPr>
        <p:spPr>
          <a:xfrm>
            <a:off x="838200" y="2005012"/>
            <a:ext cx="10515600" cy="4351338"/>
          </a:xfrm>
        </p:spPr>
        <p:txBody>
          <a:bodyPr>
            <a:normAutofit/>
          </a:bodyPr>
          <a:lstStyle/>
          <a:p>
            <a:pPr marL="0" indent="0">
              <a:lnSpc>
                <a:spcPct val="110000"/>
              </a:lnSpc>
              <a:buNone/>
            </a:pPr>
            <a:r>
              <a:rPr lang="fr-FR" sz="2000" dirty="0"/>
              <a:t>Erhard </a:t>
            </a:r>
            <a:r>
              <a:rPr lang="fr-FR" sz="2000" dirty="0" err="1"/>
              <a:t>Friedberg</a:t>
            </a:r>
            <a:r>
              <a:rPr lang="fr-FR" sz="2000" dirty="0"/>
              <a:t> est un sociologue autrichien qui a fait toute sa carrière en France.</a:t>
            </a:r>
          </a:p>
          <a:p>
            <a:pPr marL="0" indent="0">
              <a:lnSpc>
                <a:spcPct val="110000"/>
              </a:lnSpc>
              <a:buNone/>
            </a:pPr>
            <a:r>
              <a:rPr lang="fr-FR" sz="2000" dirty="0"/>
              <a:t>Chercheur au CNRS, puis Professeur de sociologie à Sciences Po, il est un des plus importants chefs de file de ce qu'on appelle « L'école française de sociologie des organisations ».</a:t>
            </a:r>
          </a:p>
          <a:p>
            <a:pPr marL="0" indent="0">
              <a:lnSpc>
                <a:spcPct val="110000"/>
              </a:lnSpc>
              <a:buNone/>
            </a:pPr>
            <a:r>
              <a:rPr lang="fr-FR" sz="2000" dirty="0"/>
              <a:t>Pour E. </a:t>
            </a:r>
            <a:r>
              <a:rPr lang="fr-FR" sz="2000" dirty="0" err="1"/>
              <a:t>Friedberg</a:t>
            </a:r>
            <a:r>
              <a:rPr lang="fr-FR" sz="2000" dirty="0"/>
              <a:t> l'analyse des organisations est le développement systématique d'un cadre théorique et d'une démarche méthodologique pour l'analyse de l'action organisée.</a:t>
            </a:r>
          </a:p>
          <a:p>
            <a:pPr marL="0" indent="0">
              <a:lnSpc>
                <a:spcPct val="110000"/>
              </a:lnSpc>
              <a:buNone/>
            </a:pPr>
            <a:r>
              <a:rPr lang="fr-FR" sz="2000" dirty="0"/>
              <a:t>Il a élaboré un modèle théorique général de l'organisation comprise comme un « processus toujours politique de construction et de maintien d'ordres locaux ou partiels », c'est-à-dire comme une structure d'interactions relativement ordonnée entre des acteurs individuels et collectifs liés par de l'interdépendance stratégique. </a:t>
            </a:r>
          </a:p>
        </p:txBody>
      </p:sp>
      <p:sp>
        <p:nvSpPr>
          <p:cNvPr id="4" name="Espace réservé de la date 3">
            <a:extLst>
              <a:ext uri="{FF2B5EF4-FFF2-40B4-BE49-F238E27FC236}">
                <a16:creationId xmlns:a16="http://schemas.microsoft.com/office/drawing/2014/main" id="{A0E6F210-1CF7-084D-BDB1-0F4A589F3488}"/>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F2A5B568-6A2C-D84B-9B0D-2B10D809BA4A}"/>
              </a:ext>
            </a:extLst>
          </p:cNvPr>
          <p:cNvSpPr>
            <a:spLocks noGrp="1"/>
          </p:cNvSpPr>
          <p:nvPr>
            <p:ph type="sldNum" sz="quarter" idx="12"/>
          </p:nvPr>
        </p:nvSpPr>
        <p:spPr/>
        <p:txBody>
          <a:bodyPr/>
          <a:lstStyle/>
          <a:p>
            <a:fld id="{6D1A6996-9A38-354D-9398-FBE9F4077E8B}" type="slidenum">
              <a:rPr lang="fr-FR" smtClean="0"/>
              <a:t>56</a:t>
            </a:fld>
            <a:endParaRPr lang="fr-FR"/>
          </a:p>
        </p:txBody>
      </p:sp>
    </p:spTree>
    <p:extLst>
      <p:ext uri="{BB962C8B-B14F-4D97-AF65-F5344CB8AC3E}">
        <p14:creationId xmlns:p14="http://schemas.microsoft.com/office/powerpoint/2010/main" val="31051930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BD9333F-C905-6447-BA78-9639C502C18A}"/>
              </a:ext>
            </a:extLst>
          </p:cNvPr>
          <p:cNvSpPr>
            <a:spLocks noGrp="1"/>
          </p:cNvSpPr>
          <p:nvPr>
            <p:ph idx="1"/>
          </p:nvPr>
        </p:nvSpPr>
        <p:spPr>
          <a:xfrm>
            <a:off x="838200" y="1876424"/>
            <a:ext cx="10515600" cy="3394076"/>
          </a:xfrm>
        </p:spPr>
        <p:txBody>
          <a:bodyPr>
            <a:normAutofit fontScale="85000" lnSpcReduction="10000"/>
          </a:bodyPr>
          <a:lstStyle/>
          <a:p>
            <a:pPr>
              <a:lnSpc>
                <a:spcPct val="110000"/>
              </a:lnSpc>
            </a:pPr>
            <a:r>
              <a:rPr lang="fr-FR" sz="2600" dirty="0"/>
              <a:t>L’acteur se comporte en fonction du comportement possible des autres et joue avec eux en fonction des opportunités qui se présentent et des atouts dont il dispose (Acteur stratégique) </a:t>
            </a:r>
          </a:p>
          <a:p>
            <a:pPr>
              <a:lnSpc>
                <a:spcPct val="110000"/>
              </a:lnSpc>
            </a:pPr>
            <a:r>
              <a:rPr lang="fr-FR" sz="2600" dirty="0"/>
              <a:t>L’organisation est vue comme un construit contingent</a:t>
            </a:r>
          </a:p>
          <a:p>
            <a:pPr>
              <a:lnSpc>
                <a:spcPct val="110000"/>
              </a:lnSpc>
            </a:pPr>
            <a:r>
              <a:rPr lang="fr-FR" sz="2600" dirty="0"/>
              <a:t>Il effectue des jeux politiques affin d’augmenter ses gains et diminuer ses pertes</a:t>
            </a:r>
          </a:p>
          <a:p>
            <a:pPr>
              <a:lnSpc>
                <a:spcPct val="110000"/>
              </a:lnSpc>
            </a:pPr>
            <a:r>
              <a:rPr lang="fr-FR" sz="2600" dirty="0"/>
              <a:t>Existent des zones d’incertitudes (compétences, règles, localisations, informations) </a:t>
            </a:r>
          </a:p>
          <a:p>
            <a:pPr>
              <a:lnSpc>
                <a:spcPct val="110000"/>
              </a:lnSpc>
            </a:pPr>
            <a:r>
              <a:rPr lang="fr-FR" sz="2600" dirty="0"/>
              <a:t>Existe un système d’action concret (ensemble humain structuré, qui coordonne les actions de ses participants par des mécanismes de jeux relativement stables)</a:t>
            </a:r>
          </a:p>
          <a:p>
            <a:pPr>
              <a:lnSpc>
                <a:spcPct val="100000"/>
              </a:lnSpc>
            </a:pPr>
            <a:endParaRPr lang="fr-FR" dirty="0"/>
          </a:p>
          <a:p>
            <a:pPr>
              <a:lnSpc>
                <a:spcPct val="100000"/>
              </a:lnSpc>
            </a:pPr>
            <a:endParaRPr lang="fr-FR" dirty="0"/>
          </a:p>
          <a:p>
            <a:pPr>
              <a:lnSpc>
                <a:spcPct val="100000"/>
              </a:lnSpc>
            </a:pPr>
            <a:endParaRPr lang="fr-FR" dirty="0"/>
          </a:p>
        </p:txBody>
      </p:sp>
      <p:sp>
        <p:nvSpPr>
          <p:cNvPr id="4" name="Espace réservé de la date 3">
            <a:extLst>
              <a:ext uri="{FF2B5EF4-FFF2-40B4-BE49-F238E27FC236}">
                <a16:creationId xmlns:a16="http://schemas.microsoft.com/office/drawing/2014/main" id="{A1B02D9A-8F04-9F48-A33B-ED2FFA0B2AFE}"/>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7108FD01-ABAF-FA48-9F3C-9826AE5B0BF2}"/>
              </a:ext>
            </a:extLst>
          </p:cNvPr>
          <p:cNvSpPr>
            <a:spLocks noGrp="1"/>
          </p:cNvSpPr>
          <p:nvPr>
            <p:ph type="sldNum" sz="quarter" idx="12"/>
          </p:nvPr>
        </p:nvSpPr>
        <p:spPr/>
        <p:txBody>
          <a:bodyPr/>
          <a:lstStyle/>
          <a:p>
            <a:fld id="{6D1A6996-9A38-354D-9398-FBE9F4077E8B}" type="slidenum">
              <a:rPr lang="fr-FR" smtClean="0"/>
              <a:t>57</a:t>
            </a:fld>
            <a:endParaRPr lang="fr-FR"/>
          </a:p>
        </p:txBody>
      </p:sp>
      <p:sp>
        <p:nvSpPr>
          <p:cNvPr id="6" name="Titre 1">
            <a:extLst>
              <a:ext uri="{FF2B5EF4-FFF2-40B4-BE49-F238E27FC236}">
                <a16:creationId xmlns:a16="http://schemas.microsoft.com/office/drawing/2014/main" id="{B2E23D6B-E6DE-CA41-9FF5-7B90E35EBC3F}"/>
              </a:ext>
            </a:extLst>
          </p:cNvPr>
          <p:cNvSpPr>
            <a:spLocks noGrp="1"/>
          </p:cNvSpPr>
          <p:nvPr>
            <p:ph type="title"/>
          </p:nvPr>
        </p:nvSpPr>
        <p:spPr>
          <a:xfrm>
            <a:off x="1143000" y="278295"/>
            <a:ext cx="9875520" cy="1356360"/>
          </a:xfrm>
        </p:spPr>
        <p:txBody>
          <a:bodyPr>
            <a:normAutofit fontScale="90000"/>
          </a:bodyPr>
          <a:lstStyle/>
          <a:p>
            <a:pPr algn="ctr"/>
            <a:r>
              <a:rPr lang="fr-FR" sz="4800" dirty="0"/>
              <a:t>Concepts clés de l’analyse </a:t>
            </a:r>
            <a:br>
              <a:rPr lang="fr-FR" sz="4800" dirty="0"/>
            </a:br>
            <a:r>
              <a:rPr lang="fr-FR" sz="4800" dirty="0"/>
              <a:t>stratégique des organisations </a:t>
            </a:r>
          </a:p>
        </p:txBody>
      </p:sp>
    </p:spTree>
    <p:extLst>
      <p:ext uri="{BB962C8B-B14F-4D97-AF65-F5344CB8AC3E}">
        <p14:creationId xmlns:p14="http://schemas.microsoft.com/office/powerpoint/2010/main" val="340258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92BFC46E-552A-0443-A4ED-D37510310E1E}"/>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A444FF81-7AB1-C141-A2D7-4989DE8AEDE0}"/>
              </a:ext>
            </a:extLst>
          </p:cNvPr>
          <p:cNvSpPr>
            <a:spLocks noGrp="1"/>
          </p:cNvSpPr>
          <p:nvPr>
            <p:ph type="sldNum" sz="quarter" idx="12"/>
          </p:nvPr>
        </p:nvSpPr>
        <p:spPr/>
        <p:txBody>
          <a:bodyPr/>
          <a:lstStyle/>
          <a:p>
            <a:fld id="{6D1A6996-9A38-354D-9398-FBE9F4077E8B}" type="slidenum">
              <a:rPr lang="fr-FR" smtClean="0"/>
              <a:t>58</a:t>
            </a:fld>
            <a:endParaRPr lang="fr-FR"/>
          </a:p>
        </p:txBody>
      </p:sp>
      <p:sp>
        <p:nvSpPr>
          <p:cNvPr id="6" name="Titre 1">
            <a:extLst>
              <a:ext uri="{FF2B5EF4-FFF2-40B4-BE49-F238E27FC236}">
                <a16:creationId xmlns:a16="http://schemas.microsoft.com/office/drawing/2014/main" id="{807BCF7C-B22C-F044-B9C3-937B22D8C617}"/>
              </a:ext>
            </a:extLst>
          </p:cNvPr>
          <p:cNvSpPr>
            <a:spLocks noGrp="1"/>
          </p:cNvSpPr>
          <p:nvPr>
            <p:ph type="title"/>
          </p:nvPr>
        </p:nvSpPr>
        <p:spPr>
          <a:xfrm>
            <a:off x="1143000" y="278295"/>
            <a:ext cx="9875520" cy="1356360"/>
          </a:xfrm>
        </p:spPr>
        <p:txBody>
          <a:bodyPr>
            <a:normAutofit fontScale="90000"/>
          </a:bodyPr>
          <a:lstStyle/>
          <a:p>
            <a:pPr algn="ctr"/>
            <a:r>
              <a:rPr lang="fr-FR" sz="4800" dirty="0"/>
              <a:t>L'école de l'analyse </a:t>
            </a:r>
            <a:br>
              <a:rPr lang="fr-FR" sz="4800" dirty="0"/>
            </a:br>
            <a:r>
              <a:rPr lang="fr-FR" sz="4800" dirty="0"/>
              <a:t>stratégique des organisations </a:t>
            </a:r>
          </a:p>
        </p:txBody>
      </p:sp>
      <p:sp>
        <p:nvSpPr>
          <p:cNvPr id="7" name="Espace réservé du contenu 2">
            <a:extLst>
              <a:ext uri="{FF2B5EF4-FFF2-40B4-BE49-F238E27FC236}">
                <a16:creationId xmlns:a16="http://schemas.microsoft.com/office/drawing/2014/main" id="{8176B6EC-15E7-5346-8C0D-497D5B849CDA}"/>
              </a:ext>
            </a:extLst>
          </p:cNvPr>
          <p:cNvSpPr>
            <a:spLocks noGrp="1"/>
          </p:cNvSpPr>
          <p:nvPr>
            <p:ph idx="1"/>
          </p:nvPr>
        </p:nvSpPr>
        <p:spPr>
          <a:xfrm>
            <a:off x="733838" y="2210489"/>
            <a:ext cx="10724323" cy="3855349"/>
          </a:xfrm>
        </p:spPr>
        <p:txBody>
          <a:bodyPr>
            <a:normAutofit/>
          </a:bodyPr>
          <a:lstStyle/>
          <a:p>
            <a:pPr marL="45720" indent="0">
              <a:buNone/>
            </a:pPr>
            <a:r>
              <a:rPr lang="fr-FR" sz="2000" dirty="0"/>
              <a:t>L'analyse stratégique est une théorie sociologique des organisations issue des travaux de M. Crozier et E. </a:t>
            </a:r>
            <a:r>
              <a:rPr lang="fr-FR" sz="2000" dirty="0" err="1"/>
              <a:t>Friedberg</a:t>
            </a:r>
            <a:r>
              <a:rPr lang="fr-FR" sz="2000" dirty="0"/>
              <a:t>.</a:t>
            </a:r>
          </a:p>
          <a:p>
            <a:pPr marL="45720" indent="0">
              <a:buNone/>
            </a:pPr>
            <a:r>
              <a:rPr lang="fr-FR" sz="2000" dirty="0"/>
              <a:t>Elle s'intéresse aux relations de pouvoir entre les acteurs de l'organisation et aux règles implicites qui gouvernent leurs interactions.</a:t>
            </a:r>
          </a:p>
          <a:p>
            <a:pPr marL="45720" indent="0">
              <a:buNone/>
            </a:pPr>
            <a:r>
              <a:rPr lang="fr-FR" sz="2000" dirty="0"/>
              <a:t>En effet, de par sa nature, toute organisation tend à créer un système complexe de relations entre les acteurs (individuel ou groupe) impliqués, qui une fois en interaction, vont chercher à tenir le rôle le mieux à même de répondre à leurs intérêts. </a:t>
            </a:r>
          </a:p>
          <a:p>
            <a:pPr marL="45720" indent="0">
              <a:buNone/>
            </a:pPr>
            <a:r>
              <a:rPr lang="fr-FR" sz="2000" dirty="0"/>
              <a:t>Mais ces actions ne peuvent se faire en dehors d'une démarche d'action collective qui met concrètement les acteurs en interrelation.</a:t>
            </a:r>
          </a:p>
          <a:p>
            <a:pPr marL="45720" indent="0">
              <a:buNone/>
            </a:pPr>
            <a:r>
              <a:rPr lang="fr-FR" sz="2000" dirty="0"/>
              <a:t>Ces derniers doivent aussi tenir compte des ressources et contraintes existantes, afin d'étudier les éléments qui lui sont favorables ou défavorables par rapport à ces objectifs.</a:t>
            </a:r>
          </a:p>
          <a:p>
            <a:pPr marL="45720" indent="0">
              <a:buNone/>
            </a:pPr>
            <a:endParaRPr lang="fr-FR" sz="2000" dirty="0"/>
          </a:p>
        </p:txBody>
      </p:sp>
    </p:spTree>
    <p:extLst>
      <p:ext uri="{BB962C8B-B14F-4D97-AF65-F5344CB8AC3E}">
        <p14:creationId xmlns:p14="http://schemas.microsoft.com/office/powerpoint/2010/main" val="41373005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4C5C7AE6-F404-6645-B47D-6DD6C9B81255}"/>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03DA7892-39BE-8D4F-84C2-031891917BE3}"/>
              </a:ext>
            </a:extLst>
          </p:cNvPr>
          <p:cNvSpPr>
            <a:spLocks noGrp="1"/>
          </p:cNvSpPr>
          <p:nvPr>
            <p:ph type="sldNum" sz="quarter" idx="12"/>
          </p:nvPr>
        </p:nvSpPr>
        <p:spPr/>
        <p:txBody>
          <a:bodyPr/>
          <a:lstStyle/>
          <a:p>
            <a:fld id="{6D1A6996-9A38-354D-9398-FBE9F4077E8B}" type="slidenum">
              <a:rPr lang="fr-FR" smtClean="0"/>
              <a:t>59</a:t>
            </a:fld>
            <a:endParaRPr lang="fr-FR"/>
          </a:p>
        </p:txBody>
      </p:sp>
      <p:sp>
        <p:nvSpPr>
          <p:cNvPr id="10" name="Titre 1">
            <a:extLst>
              <a:ext uri="{FF2B5EF4-FFF2-40B4-BE49-F238E27FC236}">
                <a16:creationId xmlns:a16="http://schemas.microsoft.com/office/drawing/2014/main" id="{39335EBE-621E-3E43-9BB0-67112918215F}"/>
              </a:ext>
            </a:extLst>
          </p:cNvPr>
          <p:cNvSpPr>
            <a:spLocks noGrp="1"/>
          </p:cNvSpPr>
          <p:nvPr>
            <p:ph type="title"/>
          </p:nvPr>
        </p:nvSpPr>
        <p:spPr>
          <a:xfrm>
            <a:off x="1143000" y="278295"/>
            <a:ext cx="9875520" cy="1356360"/>
          </a:xfrm>
        </p:spPr>
        <p:txBody>
          <a:bodyPr>
            <a:normAutofit fontScale="90000"/>
          </a:bodyPr>
          <a:lstStyle/>
          <a:p>
            <a:pPr algn="ctr"/>
            <a:r>
              <a:rPr lang="fr-FR" sz="4800" dirty="0"/>
              <a:t>L'école de l'analyse </a:t>
            </a:r>
            <a:br>
              <a:rPr lang="fr-FR" sz="4800" dirty="0"/>
            </a:br>
            <a:r>
              <a:rPr lang="fr-FR" sz="4800" dirty="0"/>
              <a:t>stratégique des organisations </a:t>
            </a:r>
          </a:p>
        </p:txBody>
      </p:sp>
      <p:sp>
        <p:nvSpPr>
          <p:cNvPr id="11" name="Espace réservé du contenu 2">
            <a:extLst>
              <a:ext uri="{FF2B5EF4-FFF2-40B4-BE49-F238E27FC236}">
                <a16:creationId xmlns:a16="http://schemas.microsoft.com/office/drawing/2014/main" id="{8CCEF751-CBC5-3E4D-B68F-4AD04F8A219C}"/>
              </a:ext>
            </a:extLst>
          </p:cNvPr>
          <p:cNvSpPr>
            <a:spLocks noGrp="1"/>
          </p:cNvSpPr>
          <p:nvPr>
            <p:ph idx="1"/>
          </p:nvPr>
        </p:nvSpPr>
        <p:spPr>
          <a:xfrm>
            <a:off x="733838" y="2487163"/>
            <a:ext cx="10724323" cy="2856362"/>
          </a:xfrm>
        </p:spPr>
        <p:txBody>
          <a:bodyPr>
            <a:normAutofit fontScale="92500" lnSpcReduction="20000"/>
          </a:bodyPr>
          <a:lstStyle/>
          <a:p>
            <a:pPr marL="45720" indent="0">
              <a:lnSpc>
                <a:spcPct val="150000"/>
              </a:lnSpc>
              <a:buNone/>
            </a:pPr>
            <a:r>
              <a:rPr lang="fr-FR" sz="2200" dirty="0"/>
              <a:t>L'étendue du pouvoir de l'individu-acteur dans une organisation dépend essentiellement du type de zone d'incertitude qu'il contrôle.            </a:t>
            </a:r>
          </a:p>
          <a:p>
            <a:pPr marL="45720" indent="0">
              <a:lnSpc>
                <a:spcPct val="150000"/>
              </a:lnSpc>
              <a:buNone/>
            </a:pPr>
            <a:endParaRPr lang="fr-FR" sz="2200" dirty="0"/>
          </a:p>
          <a:p>
            <a:pPr marL="45720" indent="0">
              <a:lnSpc>
                <a:spcPct val="150000"/>
              </a:lnSpc>
              <a:buNone/>
            </a:pPr>
            <a:r>
              <a:rPr lang="fr-FR" sz="2200" dirty="0"/>
              <a:t>Le courant de l'analyse stratégique distingue plusieurs catégories dans lesquelles l'acteur impliqué peut augmenter ses marges de manœuvres et réduire celles des autres, en faisant évoluer la relation de dépendance à son avantage.</a:t>
            </a:r>
          </a:p>
          <a:p>
            <a:pPr marL="45720" indent="0">
              <a:lnSpc>
                <a:spcPct val="150000"/>
              </a:lnSpc>
              <a:buNone/>
            </a:pPr>
            <a:endParaRPr lang="fr-FR" sz="2000" dirty="0"/>
          </a:p>
        </p:txBody>
      </p:sp>
    </p:spTree>
    <p:extLst>
      <p:ext uri="{BB962C8B-B14F-4D97-AF65-F5344CB8AC3E}">
        <p14:creationId xmlns:p14="http://schemas.microsoft.com/office/powerpoint/2010/main" val="3955456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05DF18-8211-BC4D-8004-B5DD85D29B18}"/>
              </a:ext>
            </a:extLst>
          </p:cNvPr>
          <p:cNvSpPr>
            <a:spLocks noGrp="1"/>
          </p:cNvSpPr>
          <p:nvPr>
            <p:ph type="title"/>
          </p:nvPr>
        </p:nvSpPr>
        <p:spPr>
          <a:xfrm>
            <a:off x="838200" y="1712"/>
            <a:ext cx="10515600" cy="1325563"/>
          </a:xfrm>
        </p:spPr>
        <p:txBody>
          <a:bodyPr/>
          <a:lstStyle/>
          <a:p>
            <a:r>
              <a:rPr lang="fr-FR" dirty="0"/>
              <a:t>Logique matricielle et de "réseau"</a:t>
            </a:r>
          </a:p>
        </p:txBody>
      </p:sp>
      <p:sp>
        <p:nvSpPr>
          <p:cNvPr id="3" name="Espace réservé du contenu 2">
            <a:extLst>
              <a:ext uri="{FF2B5EF4-FFF2-40B4-BE49-F238E27FC236}">
                <a16:creationId xmlns:a16="http://schemas.microsoft.com/office/drawing/2014/main" id="{78A169F0-56A6-5045-9742-97B70AFAF274}"/>
              </a:ext>
            </a:extLst>
          </p:cNvPr>
          <p:cNvSpPr>
            <a:spLocks noGrp="1"/>
          </p:cNvSpPr>
          <p:nvPr>
            <p:ph idx="1"/>
          </p:nvPr>
        </p:nvSpPr>
        <p:spPr>
          <a:xfrm>
            <a:off x="838200" y="1509100"/>
            <a:ext cx="10515600" cy="4964479"/>
          </a:xfrm>
        </p:spPr>
        <p:txBody>
          <a:bodyPr>
            <a:normAutofit fontScale="85000" lnSpcReduction="10000"/>
          </a:bodyPr>
          <a:lstStyle/>
          <a:p>
            <a:pPr marL="0" indent="0">
              <a:lnSpc>
                <a:spcPct val="120000"/>
              </a:lnSpc>
              <a:buNone/>
            </a:pPr>
            <a:r>
              <a:rPr lang="fr-FR" sz="2400" dirty="0"/>
              <a:t>Une </a:t>
            </a:r>
            <a:r>
              <a:rPr lang="fr-FR" sz="2400" b="1" dirty="0"/>
              <a:t>structure matricielle</a:t>
            </a:r>
            <a:r>
              <a:rPr lang="fr-FR" sz="2400" dirty="0"/>
              <a:t> repose sur le </a:t>
            </a:r>
            <a:r>
              <a:rPr lang="fr-FR" sz="2400" b="1" dirty="0"/>
              <a:t>principe</a:t>
            </a:r>
            <a:r>
              <a:rPr lang="fr-FR" sz="2400" dirty="0"/>
              <a:t> de dualité au niveau du contrôle et de la gestion.</a:t>
            </a:r>
          </a:p>
          <a:p>
            <a:pPr>
              <a:lnSpc>
                <a:spcPct val="120000"/>
              </a:lnSpc>
            </a:pPr>
            <a:r>
              <a:rPr lang="fr-FR" sz="2400" dirty="0"/>
              <a:t>La </a:t>
            </a:r>
            <a:r>
              <a:rPr lang="fr-FR" sz="2400" b="1" dirty="0"/>
              <a:t>structure</a:t>
            </a:r>
            <a:r>
              <a:rPr lang="fr-FR" sz="2400" dirty="0"/>
              <a:t> de l'entreprise se fait selon deux niveaux:</a:t>
            </a:r>
          </a:p>
          <a:p>
            <a:pPr marL="914400" lvl="1" indent="-457200">
              <a:lnSpc>
                <a:spcPct val="120000"/>
              </a:lnSpc>
              <a:buFont typeface="+mj-lt"/>
              <a:buAutoNum type="arabicPeriod"/>
            </a:pPr>
            <a:r>
              <a:rPr lang="fr-FR" sz="2000" dirty="0"/>
              <a:t>opérationnel</a:t>
            </a:r>
          </a:p>
          <a:p>
            <a:pPr marL="914400" lvl="1" indent="-457200">
              <a:lnSpc>
                <a:spcPct val="120000"/>
              </a:lnSpc>
              <a:buFont typeface="+mj-lt"/>
              <a:buAutoNum type="arabicPeriod"/>
            </a:pPr>
            <a:r>
              <a:rPr lang="fr-FR" sz="2000" dirty="0"/>
              <a:t>fonctionnel </a:t>
            </a:r>
          </a:p>
          <a:p>
            <a:pPr marL="0" indent="0">
              <a:lnSpc>
                <a:spcPct val="120000"/>
              </a:lnSpc>
              <a:buNone/>
            </a:pPr>
            <a:r>
              <a:rPr lang="fr-FR" sz="2400" dirty="0"/>
              <a:t>et le découpage de l'activité se fait selon deux critères</a:t>
            </a:r>
          </a:p>
          <a:p>
            <a:pPr marL="914400" lvl="1" indent="-457200">
              <a:lnSpc>
                <a:spcPct val="120000"/>
              </a:lnSpc>
              <a:buFont typeface="+mj-lt"/>
              <a:buAutoNum type="arabicPeriod"/>
            </a:pPr>
            <a:r>
              <a:rPr lang="fr-FR" sz="2000" dirty="0"/>
              <a:t>la fonction </a:t>
            </a:r>
          </a:p>
          <a:p>
            <a:pPr marL="914400" lvl="1" indent="-457200">
              <a:lnSpc>
                <a:spcPct val="120000"/>
              </a:lnSpc>
              <a:buFont typeface="+mj-lt"/>
              <a:buAutoNum type="arabicPeriod"/>
            </a:pPr>
            <a:r>
              <a:rPr lang="fr-FR" sz="2000" dirty="0"/>
              <a:t>le projet</a:t>
            </a:r>
          </a:p>
          <a:p>
            <a:pPr>
              <a:lnSpc>
                <a:spcPct val="120000"/>
              </a:lnSpc>
            </a:pPr>
            <a:r>
              <a:rPr lang="fr-FR" sz="2400" dirty="0"/>
              <a:t>Une </a:t>
            </a:r>
            <a:r>
              <a:rPr lang="fr-FR" sz="2400" b="1" dirty="0"/>
              <a:t>topologie</a:t>
            </a:r>
            <a:r>
              <a:rPr lang="fr-FR" sz="2400" dirty="0"/>
              <a:t> de réseau (informatique) correspond à l'architecture (physique ou </a:t>
            </a:r>
            <a:r>
              <a:rPr lang="fr-FR" sz="2400" b="1" dirty="0"/>
              <a:t>logique</a:t>
            </a:r>
            <a:r>
              <a:rPr lang="fr-FR" sz="2400" dirty="0"/>
              <a:t>) de celui-ci, définissant les liaisons entre les équipements du réseau et une hiérarchie éventuelle entre eux.</a:t>
            </a:r>
          </a:p>
          <a:p>
            <a:pPr>
              <a:lnSpc>
                <a:spcPct val="120000"/>
              </a:lnSpc>
            </a:pPr>
            <a:r>
              <a:rPr lang="fr-FR" sz="2400" dirty="0"/>
              <a:t> Elle peut aussi définir la façon dont les données transitent dans les lignes de communication (</a:t>
            </a:r>
            <a:r>
              <a:rPr lang="fr-FR" sz="2400" b="1" dirty="0"/>
              <a:t>topologies logiques</a:t>
            </a:r>
            <a:r>
              <a:rPr lang="fr-FR" sz="2400" dirty="0"/>
              <a:t>)</a:t>
            </a:r>
          </a:p>
        </p:txBody>
      </p:sp>
      <p:sp>
        <p:nvSpPr>
          <p:cNvPr id="4" name="Espace réservé de la date 3">
            <a:extLst>
              <a:ext uri="{FF2B5EF4-FFF2-40B4-BE49-F238E27FC236}">
                <a16:creationId xmlns:a16="http://schemas.microsoft.com/office/drawing/2014/main" id="{29082529-6ACF-EB4C-BC05-470195CEC584}"/>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CE69B906-DEFB-A640-9B2A-24EC2BAB2420}"/>
              </a:ext>
            </a:extLst>
          </p:cNvPr>
          <p:cNvSpPr>
            <a:spLocks noGrp="1"/>
          </p:cNvSpPr>
          <p:nvPr>
            <p:ph type="sldNum" sz="quarter" idx="12"/>
          </p:nvPr>
        </p:nvSpPr>
        <p:spPr/>
        <p:txBody>
          <a:bodyPr/>
          <a:lstStyle/>
          <a:p>
            <a:fld id="{6D1A6996-9A38-354D-9398-FBE9F4077E8B}" type="slidenum">
              <a:rPr lang="fr-FR" smtClean="0"/>
              <a:t>6</a:t>
            </a:fld>
            <a:endParaRPr lang="fr-FR"/>
          </a:p>
        </p:txBody>
      </p:sp>
    </p:spTree>
    <p:extLst>
      <p:ext uri="{BB962C8B-B14F-4D97-AF65-F5344CB8AC3E}">
        <p14:creationId xmlns:p14="http://schemas.microsoft.com/office/powerpoint/2010/main" val="29039196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AF4ED3C-DBDB-EE4B-BE89-5C1EF1C8CC24}"/>
              </a:ext>
            </a:extLst>
          </p:cNvPr>
          <p:cNvSpPr>
            <a:spLocks noGrp="1"/>
          </p:cNvSpPr>
          <p:nvPr>
            <p:ph idx="1"/>
          </p:nvPr>
        </p:nvSpPr>
        <p:spPr>
          <a:xfrm>
            <a:off x="304799" y="1546878"/>
            <a:ext cx="11725276" cy="4803779"/>
          </a:xfrm>
        </p:spPr>
        <p:txBody>
          <a:bodyPr>
            <a:normAutofit fontScale="62500" lnSpcReduction="20000"/>
          </a:bodyPr>
          <a:lstStyle/>
          <a:p>
            <a:pPr marL="0" indent="0">
              <a:lnSpc>
                <a:spcPct val="120000"/>
              </a:lnSpc>
              <a:buNone/>
            </a:pPr>
            <a:r>
              <a:rPr lang="fr-FR" sz="3200" dirty="0"/>
              <a:t>Selon cette école de pensée , il existe quatre situations possibles , définies comme catégories de situations</a:t>
            </a:r>
          </a:p>
          <a:p>
            <a:pPr marL="514350" indent="-514350">
              <a:lnSpc>
                <a:spcPct val="120000"/>
              </a:lnSpc>
              <a:buFont typeface="+mj-lt"/>
              <a:buAutoNum type="arabicPeriod"/>
            </a:pPr>
            <a:r>
              <a:rPr lang="fr-FR" sz="3200" dirty="0"/>
              <a:t>La possibilité pour l'individu de maîtriser une compétence particulière difficilement accessible et transférable.</a:t>
            </a:r>
          </a:p>
          <a:p>
            <a:pPr marL="514350" indent="-514350">
              <a:lnSpc>
                <a:spcPct val="120000"/>
              </a:lnSpc>
              <a:buFont typeface="+mj-lt"/>
              <a:buAutoNum type="arabicPeriod"/>
            </a:pPr>
            <a:r>
              <a:rPr lang="fr-FR" sz="3200" dirty="0"/>
              <a:t>La maîtrise du lien entre l'organisation et une partie de l'environnement.</a:t>
            </a:r>
          </a:p>
          <a:p>
            <a:pPr marL="514350" indent="-514350">
              <a:lnSpc>
                <a:spcPct val="120000"/>
              </a:lnSpc>
              <a:buFont typeface="+mj-lt"/>
              <a:buAutoNum type="arabicPeriod"/>
            </a:pPr>
            <a:r>
              <a:rPr lang="fr-FR" sz="3200" dirty="0"/>
              <a:t>la maîtrise de la communication et de l'information en tant que vecteurs d'influence.</a:t>
            </a:r>
          </a:p>
          <a:p>
            <a:pPr marL="514350" indent="-514350">
              <a:lnSpc>
                <a:spcPct val="120000"/>
              </a:lnSpc>
              <a:buFont typeface="+mj-lt"/>
              <a:buAutoNum type="arabicPeriod"/>
            </a:pPr>
            <a:r>
              <a:rPr lang="fr-FR" sz="3200" dirty="0"/>
              <a:t>La maîtrise des zones d'incertitude qui découlent des règles instaurées par l'organisation.</a:t>
            </a:r>
          </a:p>
          <a:p>
            <a:pPr marL="0" indent="0">
              <a:lnSpc>
                <a:spcPct val="120000"/>
              </a:lnSpc>
              <a:buNone/>
            </a:pPr>
            <a:r>
              <a:rPr lang="fr-FR" sz="3200" dirty="0"/>
              <a:t>Pour ce courant de pensée, tout acteur a des objectifs qui lui sont propres et qui vont lui inspirer certaines conduites.</a:t>
            </a:r>
          </a:p>
          <a:p>
            <a:pPr marL="0" indent="0">
              <a:lnSpc>
                <a:spcPct val="120000"/>
              </a:lnSpc>
              <a:buNone/>
            </a:pPr>
            <a:r>
              <a:rPr lang="fr-FR" sz="3200" dirty="0"/>
              <a:t>Il n'a pas donc ici d'acte gratuit, le comportement de chacun étant exclusivement orienté vers des buts.</a:t>
            </a:r>
          </a:p>
          <a:p>
            <a:pPr marL="0" indent="0">
              <a:lnSpc>
                <a:spcPct val="120000"/>
              </a:lnSpc>
              <a:buNone/>
            </a:pPr>
            <a:r>
              <a:rPr lang="fr-FR" sz="3200" dirty="0"/>
              <a:t>Ce serait donc une erreur de considérer que les acteurs dans une organisation sont passifs. </a:t>
            </a:r>
          </a:p>
          <a:p>
            <a:pPr marL="0" indent="0">
              <a:lnSpc>
                <a:spcPct val="120000"/>
              </a:lnSpc>
              <a:buNone/>
            </a:pPr>
            <a:r>
              <a:rPr lang="fr-FR" sz="3200" dirty="0"/>
              <a:t>Au contraire, ils agissent dans une direction qui vise à aller dans le sens des objectifs qu'ils se sont fixés. Ils ont donc un </a:t>
            </a:r>
            <a:r>
              <a:rPr lang="fr-FR" sz="3200" b="1" dirty="0"/>
              <a:t>comportement de nature stratégique.</a:t>
            </a:r>
            <a:endParaRPr lang="fr-FR" sz="3200" dirty="0"/>
          </a:p>
          <a:p>
            <a:pPr marL="0" indent="0">
              <a:lnSpc>
                <a:spcPct val="120000"/>
              </a:lnSpc>
              <a:buNone/>
            </a:pPr>
            <a:endParaRPr lang="fr-FR" dirty="0"/>
          </a:p>
          <a:p>
            <a:pPr marL="514350" indent="-514350">
              <a:lnSpc>
                <a:spcPct val="120000"/>
              </a:lnSpc>
              <a:buFont typeface="+mj-lt"/>
              <a:buAutoNum type="arabicPeriod"/>
            </a:pPr>
            <a:endParaRPr lang="fr-FR" dirty="0"/>
          </a:p>
          <a:p>
            <a:pPr marL="514350" indent="-514350">
              <a:lnSpc>
                <a:spcPct val="120000"/>
              </a:lnSpc>
              <a:buFont typeface="+mj-lt"/>
              <a:buAutoNum type="arabicPeriod"/>
            </a:pPr>
            <a:endParaRPr lang="fr-FR" dirty="0"/>
          </a:p>
          <a:p>
            <a:pPr marL="514350" indent="-514350">
              <a:lnSpc>
                <a:spcPct val="120000"/>
              </a:lnSpc>
              <a:buFont typeface="+mj-lt"/>
              <a:buAutoNum type="arabicPeriod"/>
            </a:pPr>
            <a:endParaRPr lang="fr-FR" dirty="0"/>
          </a:p>
        </p:txBody>
      </p:sp>
      <p:sp>
        <p:nvSpPr>
          <p:cNvPr id="4" name="Espace réservé de la date 3">
            <a:extLst>
              <a:ext uri="{FF2B5EF4-FFF2-40B4-BE49-F238E27FC236}">
                <a16:creationId xmlns:a16="http://schemas.microsoft.com/office/drawing/2014/main" id="{620497FE-477E-0345-AB18-31DE97996138}"/>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ED5A8068-7227-CB4A-B21C-8E0353E3A834}"/>
              </a:ext>
            </a:extLst>
          </p:cNvPr>
          <p:cNvSpPr>
            <a:spLocks noGrp="1"/>
          </p:cNvSpPr>
          <p:nvPr>
            <p:ph type="sldNum" sz="quarter" idx="12"/>
          </p:nvPr>
        </p:nvSpPr>
        <p:spPr/>
        <p:txBody>
          <a:bodyPr/>
          <a:lstStyle/>
          <a:p>
            <a:fld id="{6D1A6996-9A38-354D-9398-FBE9F4077E8B}" type="slidenum">
              <a:rPr lang="fr-FR" smtClean="0"/>
              <a:t>60</a:t>
            </a:fld>
            <a:endParaRPr lang="fr-FR" dirty="0"/>
          </a:p>
        </p:txBody>
      </p:sp>
      <p:sp>
        <p:nvSpPr>
          <p:cNvPr id="6" name="Titre 1">
            <a:extLst>
              <a:ext uri="{FF2B5EF4-FFF2-40B4-BE49-F238E27FC236}">
                <a16:creationId xmlns:a16="http://schemas.microsoft.com/office/drawing/2014/main" id="{838B241E-ED9D-2142-A497-6F70912B0A69}"/>
              </a:ext>
            </a:extLst>
          </p:cNvPr>
          <p:cNvSpPr>
            <a:spLocks noGrp="1"/>
          </p:cNvSpPr>
          <p:nvPr>
            <p:ph type="title"/>
          </p:nvPr>
        </p:nvSpPr>
        <p:spPr>
          <a:xfrm>
            <a:off x="1143000" y="38579"/>
            <a:ext cx="9875520" cy="1356360"/>
          </a:xfrm>
        </p:spPr>
        <p:txBody>
          <a:bodyPr>
            <a:normAutofit fontScale="90000"/>
          </a:bodyPr>
          <a:lstStyle/>
          <a:p>
            <a:pPr algn="ctr"/>
            <a:r>
              <a:rPr lang="fr-FR" sz="4800" dirty="0"/>
              <a:t>L'école de l'analyse </a:t>
            </a:r>
            <a:br>
              <a:rPr lang="fr-FR" sz="4800" dirty="0"/>
            </a:br>
            <a:r>
              <a:rPr lang="fr-FR" sz="4800" dirty="0"/>
              <a:t>stratégique des organisations </a:t>
            </a:r>
          </a:p>
        </p:txBody>
      </p:sp>
    </p:spTree>
    <p:extLst>
      <p:ext uri="{BB962C8B-B14F-4D97-AF65-F5344CB8AC3E}">
        <p14:creationId xmlns:p14="http://schemas.microsoft.com/office/powerpoint/2010/main" val="30033884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B1076B7-0970-0F48-9825-D8089D7AADFF}"/>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B49431D3-EFA0-1B44-8B42-F8064F55C4E9}"/>
              </a:ext>
            </a:extLst>
          </p:cNvPr>
          <p:cNvSpPr>
            <a:spLocks noGrp="1"/>
          </p:cNvSpPr>
          <p:nvPr>
            <p:ph type="sldNum" sz="quarter" idx="12"/>
          </p:nvPr>
        </p:nvSpPr>
        <p:spPr/>
        <p:txBody>
          <a:bodyPr/>
          <a:lstStyle/>
          <a:p>
            <a:fld id="{6D1A6996-9A38-354D-9398-FBE9F4077E8B}" type="slidenum">
              <a:rPr lang="fr-FR" smtClean="0"/>
              <a:t>61</a:t>
            </a:fld>
            <a:endParaRPr lang="fr-FR"/>
          </a:p>
        </p:txBody>
      </p:sp>
      <p:sp>
        <p:nvSpPr>
          <p:cNvPr id="6" name="Titre 1">
            <a:extLst>
              <a:ext uri="{FF2B5EF4-FFF2-40B4-BE49-F238E27FC236}">
                <a16:creationId xmlns:a16="http://schemas.microsoft.com/office/drawing/2014/main" id="{522C4E4A-193F-EB4E-BF25-6BF2E4F65698}"/>
              </a:ext>
            </a:extLst>
          </p:cNvPr>
          <p:cNvSpPr>
            <a:spLocks noGrp="1"/>
          </p:cNvSpPr>
          <p:nvPr>
            <p:ph type="title"/>
          </p:nvPr>
        </p:nvSpPr>
        <p:spPr>
          <a:xfrm>
            <a:off x="1143000" y="278295"/>
            <a:ext cx="9875520" cy="1356360"/>
          </a:xfrm>
        </p:spPr>
        <p:txBody>
          <a:bodyPr>
            <a:normAutofit fontScale="90000"/>
          </a:bodyPr>
          <a:lstStyle/>
          <a:p>
            <a:pPr algn="ctr"/>
            <a:r>
              <a:rPr lang="fr-FR" sz="4800" dirty="0"/>
              <a:t>Résumé de l’analyse stratégique </a:t>
            </a:r>
            <a:br>
              <a:rPr lang="fr-FR" sz="4800" dirty="0"/>
            </a:br>
            <a:r>
              <a:rPr lang="fr-FR" sz="4800" dirty="0"/>
              <a:t>des organisations </a:t>
            </a:r>
          </a:p>
        </p:txBody>
      </p:sp>
      <p:sp>
        <p:nvSpPr>
          <p:cNvPr id="9" name="Rectangle 8">
            <a:extLst>
              <a:ext uri="{FF2B5EF4-FFF2-40B4-BE49-F238E27FC236}">
                <a16:creationId xmlns:a16="http://schemas.microsoft.com/office/drawing/2014/main" id="{69C5AAE6-8C9A-A749-84F2-CC7C9C3ED396}"/>
              </a:ext>
            </a:extLst>
          </p:cNvPr>
          <p:cNvSpPr/>
          <p:nvPr/>
        </p:nvSpPr>
        <p:spPr>
          <a:xfrm>
            <a:off x="600075" y="2018480"/>
            <a:ext cx="11315950" cy="3785652"/>
          </a:xfrm>
          <a:prstGeom prst="rect">
            <a:avLst/>
          </a:prstGeom>
        </p:spPr>
        <p:txBody>
          <a:bodyPr wrap="square">
            <a:spAutoFit/>
          </a:bodyPr>
          <a:lstStyle/>
          <a:p>
            <a:pPr>
              <a:defRPr/>
            </a:pPr>
            <a:endParaRPr lang="fr-FR" sz="2000" b="1" dirty="0"/>
          </a:p>
          <a:p>
            <a:pPr marL="342900" indent="-342900">
              <a:buFont typeface="Arial" panose="020B0604020202020204" pitchFamily="34" charset="0"/>
              <a:buChar char="•"/>
              <a:defRPr/>
            </a:pPr>
            <a:r>
              <a:rPr lang="fr-FR" sz="2000" dirty="0"/>
              <a:t>Au sein de l’organisation, chaque acteur a des objectifs propres</a:t>
            </a:r>
          </a:p>
          <a:p>
            <a:pPr marL="342900" indent="-342900">
              <a:buFont typeface="Arial" panose="020B0604020202020204" pitchFamily="34" charset="0"/>
              <a:buChar char="•"/>
              <a:defRPr/>
            </a:pPr>
            <a:endParaRPr lang="fr-FR" sz="2000" dirty="0"/>
          </a:p>
          <a:p>
            <a:pPr marL="342900" indent="-342900">
              <a:buFont typeface="Arial" panose="020B0604020202020204" pitchFamily="34" charset="0"/>
              <a:buChar char="•"/>
              <a:defRPr/>
            </a:pPr>
            <a:r>
              <a:rPr lang="fr-FR" sz="2000" dirty="0"/>
              <a:t>Il dispose d’une marge de manœuvre due à l’existence de zones d’incertitudes (il est impossible de tout prévoir, tout codifier)</a:t>
            </a:r>
          </a:p>
          <a:p>
            <a:pPr marL="342900" indent="-342900">
              <a:buFont typeface="Arial" panose="020B0604020202020204" pitchFamily="34" charset="0"/>
              <a:buChar char="•"/>
              <a:defRPr/>
            </a:pPr>
            <a:endParaRPr lang="fr-FR" sz="2000" dirty="0"/>
          </a:p>
          <a:p>
            <a:pPr marL="342900" indent="-342900">
              <a:buFont typeface="Arial" panose="020B0604020202020204" pitchFamily="34" charset="0"/>
              <a:buChar char="•"/>
              <a:defRPr/>
            </a:pPr>
            <a:r>
              <a:rPr lang="fr-FR" sz="2000" dirty="0"/>
              <a:t>Un ensemble de relations informelles se nouent`</a:t>
            </a:r>
          </a:p>
          <a:p>
            <a:pPr marL="342900" indent="-342900">
              <a:buFont typeface="Arial" panose="020B0604020202020204" pitchFamily="34" charset="0"/>
              <a:buChar char="•"/>
              <a:defRPr/>
            </a:pPr>
            <a:endParaRPr lang="fr-FR" sz="2000" dirty="0"/>
          </a:p>
          <a:p>
            <a:pPr marL="342900" indent="-342900">
              <a:buFont typeface="Arial" panose="020B0604020202020204" pitchFamily="34" charset="0"/>
              <a:buChar char="•"/>
              <a:defRPr/>
            </a:pPr>
            <a:r>
              <a:rPr lang="fr-FR" sz="2000" dirty="0"/>
              <a:t>L’acteur met en œuvre une stratégie propre grâce à cette marge de manœuvre pour atteindre son objectif</a:t>
            </a:r>
          </a:p>
          <a:p>
            <a:pPr marL="342900" indent="-342900">
              <a:buFont typeface="Arial" panose="020B0604020202020204" pitchFamily="34" charset="0"/>
              <a:buChar char="•"/>
              <a:defRPr/>
            </a:pPr>
            <a:endParaRPr lang="fr-FR" sz="2000" dirty="0"/>
          </a:p>
          <a:p>
            <a:pPr marL="342900" indent="-342900">
              <a:buFont typeface="Arial" panose="020B0604020202020204" pitchFamily="34" charset="0"/>
              <a:buChar char="•"/>
              <a:defRPr/>
            </a:pPr>
            <a:r>
              <a:rPr lang="fr-FR" sz="2000" dirty="0"/>
              <a:t>Les acteurs créent eux-mêmes le système, construit social dynamique</a:t>
            </a:r>
          </a:p>
        </p:txBody>
      </p:sp>
    </p:spTree>
    <p:extLst>
      <p:ext uri="{BB962C8B-B14F-4D97-AF65-F5344CB8AC3E}">
        <p14:creationId xmlns:p14="http://schemas.microsoft.com/office/powerpoint/2010/main" val="14566768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F07606-5B81-DA46-AAE2-4099E88D0591}"/>
              </a:ext>
            </a:extLst>
          </p:cNvPr>
          <p:cNvSpPr>
            <a:spLocks noGrp="1"/>
          </p:cNvSpPr>
          <p:nvPr>
            <p:ph type="title"/>
          </p:nvPr>
        </p:nvSpPr>
        <p:spPr>
          <a:xfrm>
            <a:off x="1231900" y="2359025"/>
            <a:ext cx="10515600" cy="1325563"/>
          </a:xfrm>
        </p:spPr>
        <p:txBody>
          <a:bodyPr/>
          <a:lstStyle/>
          <a:p>
            <a:pPr algn="ctr"/>
            <a:r>
              <a:rPr lang="fr-FR" b="1" dirty="0"/>
              <a:t>Les Théories de la Contingence</a:t>
            </a:r>
            <a:endParaRPr lang="fr-FR" dirty="0"/>
          </a:p>
        </p:txBody>
      </p:sp>
      <p:sp>
        <p:nvSpPr>
          <p:cNvPr id="4" name="Espace réservé de la date 3">
            <a:extLst>
              <a:ext uri="{FF2B5EF4-FFF2-40B4-BE49-F238E27FC236}">
                <a16:creationId xmlns:a16="http://schemas.microsoft.com/office/drawing/2014/main" id="{D77953F9-A814-6E40-B591-44204F143C7D}"/>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B62EFC0F-8D7B-494B-9DBF-92D6787ACC67}"/>
              </a:ext>
            </a:extLst>
          </p:cNvPr>
          <p:cNvSpPr>
            <a:spLocks noGrp="1"/>
          </p:cNvSpPr>
          <p:nvPr>
            <p:ph type="sldNum" sz="quarter" idx="12"/>
          </p:nvPr>
        </p:nvSpPr>
        <p:spPr/>
        <p:txBody>
          <a:bodyPr/>
          <a:lstStyle/>
          <a:p>
            <a:fld id="{6D1A6996-9A38-354D-9398-FBE9F4077E8B}" type="slidenum">
              <a:rPr lang="fr-FR" smtClean="0"/>
              <a:t>62</a:t>
            </a:fld>
            <a:endParaRPr lang="fr-FR"/>
          </a:p>
        </p:txBody>
      </p:sp>
    </p:spTree>
    <p:extLst>
      <p:ext uri="{BB962C8B-B14F-4D97-AF65-F5344CB8AC3E}">
        <p14:creationId xmlns:p14="http://schemas.microsoft.com/office/powerpoint/2010/main" val="6726550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53F74C-94CF-4E43-A37D-68CD3E5DC7AF}"/>
              </a:ext>
            </a:extLst>
          </p:cNvPr>
          <p:cNvSpPr>
            <a:spLocks noGrp="1"/>
          </p:cNvSpPr>
          <p:nvPr>
            <p:ph type="title"/>
          </p:nvPr>
        </p:nvSpPr>
        <p:spPr/>
        <p:txBody>
          <a:bodyPr/>
          <a:lstStyle/>
          <a:p>
            <a:r>
              <a:rPr lang="fr-FR" b="1" dirty="0"/>
              <a:t>Les Théories de la Contingence</a:t>
            </a:r>
            <a:endParaRPr lang="fr-FR" dirty="0"/>
          </a:p>
        </p:txBody>
      </p:sp>
      <p:sp>
        <p:nvSpPr>
          <p:cNvPr id="3" name="Espace réservé du contenu 2">
            <a:extLst>
              <a:ext uri="{FF2B5EF4-FFF2-40B4-BE49-F238E27FC236}">
                <a16:creationId xmlns:a16="http://schemas.microsoft.com/office/drawing/2014/main" id="{F7E7CB64-A309-A545-AE2D-A271A04F4D05}"/>
              </a:ext>
            </a:extLst>
          </p:cNvPr>
          <p:cNvSpPr>
            <a:spLocks noGrp="1"/>
          </p:cNvSpPr>
          <p:nvPr>
            <p:ph idx="1"/>
          </p:nvPr>
        </p:nvSpPr>
        <p:spPr/>
        <p:txBody>
          <a:bodyPr/>
          <a:lstStyle/>
          <a:p>
            <a:pPr marL="0" indent="0">
              <a:buNone/>
            </a:pPr>
            <a:r>
              <a:rPr lang="fr-FR" dirty="0"/>
              <a:t>Trois approches principales:</a:t>
            </a:r>
          </a:p>
          <a:p>
            <a:pPr marL="0" indent="0">
              <a:buNone/>
            </a:pPr>
            <a:endParaRPr lang="fr-FR" dirty="0"/>
          </a:p>
          <a:p>
            <a:pPr marL="514350" indent="-514350">
              <a:buFont typeface="+mj-lt"/>
              <a:buAutoNum type="arabicPeriod"/>
            </a:pPr>
            <a:r>
              <a:rPr lang="fr-FR" dirty="0"/>
              <a:t>Les théories de la contingence technologique: Woodward, Burns et </a:t>
            </a:r>
            <a:r>
              <a:rPr lang="fr-FR" dirty="0" err="1"/>
              <a:t>Stalker</a:t>
            </a:r>
            <a:r>
              <a:rPr lang="fr-FR" dirty="0"/>
              <a:t> </a:t>
            </a:r>
          </a:p>
          <a:p>
            <a:pPr marL="514350" indent="-514350">
              <a:buFont typeface="+mj-lt"/>
              <a:buAutoNum type="arabicPeriod"/>
            </a:pPr>
            <a:r>
              <a:rPr lang="fr-FR" dirty="0"/>
              <a:t>Les théories de la contingence structurelle : Lawrence et </a:t>
            </a:r>
            <a:r>
              <a:rPr lang="fr-FR" dirty="0" err="1"/>
              <a:t>Lorsch</a:t>
            </a:r>
            <a:endParaRPr lang="fr-FR" dirty="0"/>
          </a:p>
          <a:p>
            <a:pPr marL="514350" indent="-514350">
              <a:buFont typeface="+mj-lt"/>
              <a:buAutoNum type="arabicPeriod"/>
            </a:pPr>
            <a:r>
              <a:rPr lang="fr-FR" dirty="0"/>
              <a:t>Les théories de la contingence stratégique</a:t>
            </a:r>
          </a:p>
          <a:p>
            <a:pPr marL="0" indent="0">
              <a:buNone/>
            </a:pPr>
            <a:endParaRPr lang="fr-FR" dirty="0"/>
          </a:p>
          <a:p>
            <a:pPr marL="0" indent="0">
              <a:buNone/>
            </a:pPr>
            <a:endParaRPr lang="fr-FR" dirty="0"/>
          </a:p>
        </p:txBody>
      </p:sp>
      <p:sp>
        <p:nvSpPr>
          <p:cNvPr id="4" name="Espace réservé de la date 3">
            <a:extLst>
              <a:ext uri="{FF2B5EF4-FFF2-40B4-BE49-F238E27FC236}">
                <a16:creationId xmlns:a16="http://schemas.microsoft.com/office/drawing/2014/main" id="{70A192EC-B14F-EB45-88E1-D0957AE2BB57}"/>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A3B4D4E2-DA1E-1B40-8C1A-0C107BDC0031}"/>
              </a:ext>
            </a:extLst>
          </p:cNvPr>
          <p:cNvSpPr>
            <a:spLocks noGrp="1"/>
          </p:cNvSpPr>
          <p:nvPr>
            <p:ph type="sldNum" sz="quarter" idx="12"/>
          </p:nvPr>
        </p:nvSpPr>
        <p:spPr/>
        <p:txBody>
          <a:bodyPr/>
          <a:lstStyle/>
          <a:p>
            <a:fld id="{6D1A6996-9A38-354D-9398-FBE9F4077E8B}" type="slidenum">
              <a:rPr lang="fr-FR" smtClean="0"/>
              <a:t>63</a:t>
            </a:fld>
            <a:endParaRPr lang="fr-FR"/>
          </a:p>
        </p:txBody>
      </p:sp>
    </p:spTree>
    <p:extLst>
      <p:ext uri="{BB962C8B-B14F-4D97-AF65-F5344CB8AC3E}">
        <p14:creationId xmlns:p14="http://schemas.microsoft.com/office/powerpoint/2010/main" val="25306705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4750BC-BDEC-CE43-9D14-6D697B98E2C1}"/>
              </a:ext>
            </a:extLst>
          </p:cNvPr>
          <p:cNvSpPr>
            <a:spLocks noGrp="1"/>
          </p:cNvSpPr>
          <p:nvPr>
            <p:ph type="title"/>
          </p:nvPr>
        </p:nvSpPr>
        <p:spPr/>
        <p:txBody>
          <a:bodyPr/>
          <a:lstStyle/>
          <a:p>
            <a:r>
              <a:rPr lang="fr-FR" b="1" dirty="0"/>
              <a:t>Les Théories de la Contingence</a:t>
            </a:r>
            <a:endParaRPr lang="fr-FR" dirty="0"/>
          </a:p>
        </p:txBody>
      </p:sp>
      <p:sp>
        <p:nvSpPr>
          <p:cNvPr id="3" name="Espace réservé du contenu 2">
            <a:extLst>
              <a:ext uri="{FF2B5EF4-FFF2-40B4-BE49-F238E27FC236}">
                <a16:creationId xmlns:a16="http://schemas.microsoft.com/office/drawing/2014/main" id="{AD9BBED5-89EA-874F-A6D2-1C4537F32553}"/>
              </a:ext>
            </a:extLst>
          </p:cNvPr>
          <p:cNvSpPr>
            <a:spLocks noGrp="1"/>
          </p:cNvSpPr>
          <p:nvPr>
            <p:ph idx="1"/>
          </p:nvPr>
        </p:nvSpPr>
        <p:spPr>
          <a:xfrm>
            <a:off x="647700" y="1558925"/>
            <a:ext cx="10515600" cy="4351338"/>
          </a:xfrm>
        </p:spPr>
        <p:txBody>
          <a:bodyPr>
            <a:normAutofit fontScale="92500" lnSpcReduction="20000"/>
          </a:bodyPr>
          <a:lstStyle/>
          <a:p>
            <a:pPr marL="0" indent="0">
              <a:lnSpc>
                <a:spcPct val="110000"/>
              </a:lnSpc>
              <a:buNone/>
            </a:pPr>
            <a:r>
              <a:rPr lang="fr-FR" sz="2400" dirty="0"/>
              <a:t>Pendant plusieurs décennies, le monde académique en management et organisation s’est intéressé à une question : comment peut-on expliquer la façon de se structurer d’une organisation ? Une partie des réponses à cette question sont apportées par la théorie de la contingence. </a:t>
            </a:r>
          </a:p>
          <a:p>
            <a:pPr marL="0" indent="0">
              <a:lnSpc>
                <a:spcPct val="110000"/>
              </a:lnSpc>
              <a:buNone/>
            </a:pPr>
            <a:r>
              <a:rPr lang="fr-FR" sz="2400" dirty="0"/>
              <a:t>Elle s’est développée à partir des années 1950. Elle fait l’hypothèse que la structure d’une organisation (la structure au sens large, incluant les modes de coordination, les modes de communication, le degré de spécialisation, le degré de formalisation de l’organisation, l’importance des règles, les structures hiérarchiques, etc.) est une forme de « réponse » à un environnement externe et interne.</a:t>
            </a:r>
          </a:p>
          <a:p>
            <a:pPr marL="0" indent="0">
              <a:lnSpc>
                <a:spcPct val="110000"/>
              </a:lnSpc>
              <a:buNone/>
            </a:pPr>
            <a:r>
              <a:rPr lang="fr-FR" sz="2400" dirty="0"/>
              <a:t>Woodward, dans les années 1950 montre une relation entre la structure des firmes anglaises de l’époque d’une part et le type de système de production (en série, en continu, par petit lot) qu’elles adoptent d’autre part. </a:t>
            </a:r>
          </a:p>
        </p:txBody>
      </p:sp>
      <p:sp>
        <p:nvSpPr>
          <p:cNvPr id="4" name="Espace réservé de la date 3">
            <a:extLst>
              <a:ext uri="{FF2B5EF4-FFF2-40B4-BE49-F238E27FC236}">
                <a16:creationId xmlns:a16="http://schemas.microsoft.com/office/drawing/2014/main" id="{AC484766-733C-EB4C-A0D4-43F4179C7509}"/>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3722B594-7AF9-4749-9A63-A8D6EA0C8256}"/>
              </a:ext>
            </a:extLst>
          </p:cNvPr>
          <p:cNvSpPr>
            <a:spLocks noGrp="1"/>
          </p:cNvSpPr>
          <p:nvPr>
            <p:ph type="sldNum" sz="quarter" idx="12"/>
          </p:nvPr>
        </p:nvSpPr>
        <p:spPr/>
        <p:txBody>
          <a:bodyPr/>
          <a:lstStyle/>
          <a:p>
            <a:fld id="{6D1A6996-9A38-354D-9398-FBE9F4077E8B}" type="slidenum">
              <a:rPr lang="fr-FR" smtClean="0"/>
              <a:t>64</a:t>
            </a:fld>
            <a:endParaRPr lang="fr-FR"/>
          </a:p>
        </p:txBody>
      </p:sp>
    </p:spTree>
    <p:extLst>
      <p:ext uri="{BB962C8B-B14F-4D97-AF65-F5344CB8AC3E}">
        <p14:creationId xmlns:p14="http://schemas.microsoft.com/office/powerpoint/2010/main" val="2946330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4750BC-BDEC-CE43-9D14-6D697B98E2C1}"/>
              </a:ext>
            </a:extLst>
          </p:cNvPr>
          <p:cNvSpPr>
            <a:spLocks noGrp="1"/>
          </p:cNvSpPr>
          <p:nvPr>
            <p:ph type="title"/>
          </p:nvPr>
        </p:nvSpPr>
        <p:spPr/>
        <p:txBody>
          <a:bodyPr/>
          <a:lstStyle/>
          <a:p>
            <a:r>
              <a:rPr lang="fr-FR" b="1" dirty="0"/>
              <a:t>Les Théories de la Contingence</a:t>
            </a:r>
            <a:endParaRPr lang="fr-FR" dirty="0"/>
          </a:p>
        </p:txBody>
      </p:sp>
      <p:sp>
        <p:nvSpPr>
          <p:cNvPr id="3" name="Espace réservé du contenu 2">
            <a:extLst>
              <a:ext uri="{FF2B5EF4-FFF2-40B4-BE49-F238E27FC236}">
                <a16:creationId xmlns:a16="http://schemas.microsoft.com/office/drawing/2014/main" id="{AD9BBED5-89EA-874F-A6D2-1C4537F32553}"/>
              </a:ext>
            </a:extLst>
          </p:cNvPr>
          <p:cNvSpPr>
            <a:spLocks noGrp="1"/>
          </p:cNvSpPr>
          <p:nvPr>
            <p:ph idx="1"/>
          </p:nvPr>
        </p:nvSpPr>
        <p:spPr>
          <a:xfrm>
            <a:off x="698500" y="1892053"/>
            <a:ext cx="10515600" cy="4351338"/>
          </a:xfrm>
        </p:spPr>
        <p:txBody>
          <a:bodyPr>
            <a:normAutofit fontScale="92500"/>
          </a:bodyPr>
          <a:lstStyle/>
          <a:p>
            <a:pPr marL="0" indent="0">
              <a:lnSpc>
                <a:spcPct val="110000"/>
              </a:lnSpc>
              <a:buNone/>
            </a:pPr>
            <a:r>
              <a:rPr lang="fr-FR" sz="2400" dirty="0"/>
              <a:t>Au milieu des années 1960, Lawrence et </a:t>
            </a:r>
            <a:r>
              <a:rPr lang="fr-FR" sz="2400" dirty="0" err="1"/>
              <a:t>Lorsch</a:t>
            </a:r>
            <a:r>
              <a:rPr lang="fr-FR" sz="2400" dirty="0"/>
              <a:t> montrent que les sous-composantes d’une organisation « baignant » chacune dans des sous-environnements différents, développent des spécificités qui les différencient les unes par rapport aux autres.</a:t>
            </a:r>
          </a:p>
          <a:p>
            <a:pPr marL="0" indent="0">
              <a:lnSpc>
                <a:spcPct val="110000"/>
              </a:lnSpc>
              <a:buNone/>
            </a:pPr>
            <a:r>
              <a:rPr lang="fr-FR" sz="2400" dirty="0"/>
              <a:t>Des mécanismes d’intégration venant néanmoins donner de la cohérence à l’ensemble. </a:t>
            </a:r>
          </a:p>
          <a:p>
            <a:pPr marL="0" indent="0">
              <a:lnSpc>
                <a:spcPct val="110000"/>
              </a:lnSpc>
              <a:buNone/>
            </a:pPr>
            <a:r>
              <a:rPr lang="fr-FR" sz="2400" dirty="0"/>
              <a:t>Burns et </a:t>
            </a:r>
            <a:r>
              <a:rPr lang="fr-FR" sz="2400" dirty="0" err="1"/>
              <a:t>Stalker</a:t>
            </a:r>
            <a:r>
              <a:rPr lang="fr-FR" sz="2400" dirty="0"/>
              <a:t> au même moment démontrent que la forme des organisations varie en fonction de la nature plus ou moins stable de leur environnement.</a:t>
            </a:r>
          </a:p>
          <a:p>
            <a:pPr marL="0" indent="0">
              <a:lnSpc>
                <a:spcPct val="110000"/>
              </a:lnSpc>
              <a:buNone/>
            </a:pPr>
            <a:r>
              <a:rPr lang="fr-FR" sz="2400" dirty="0"/>
              <a:t>Ainsi, dans des environnements stables, se développent des organisations « mécanistes ». Celles-ci sont caractérisées par une importante spécialisation et division du travail, un contrôle hiérarchique fort et des lignes de commandement très claires et formalisées.</a:t>
            </a:r>
          </a:p>
        </p:txBody>
      </p:sp>
      <p:sp>
        <p:nvSpPr>
          <p:cNvPr id="4" name="Espace réservé de la date 3">
            <a:extLst>
              <a:ext uri="{FF2B5EF4-FFF2-40B4-BE49-F238E27FC236}">
                <a16:creationId xmlns:a16="http://schemas.microsoft.com/office/drawing/2014/main" id="{AC484766-733C-EB4C-A0D4-43F4179C7509}"/>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3722B594-7AF9-4749-9A63-A8D6EA0C8256}"/>
              </a:ext>
            </a:extLst>
          </p:cNvPr>
          <p:cNvSpPr>
            <a:spLocks noGrp="1"/>
          </p:cNvSpPr>
          <p:nvPr>
            <p:ph type="sldNum" sz="quarter" idx="12"/>
          </p:nvPr>
        </p:nvSpPr>
        <p:spPr/>
        <p:txBody>
          <a:bodyPr/>
          <a:lstStyle/>
          <a:p>
            <a:fld id="{6D1A6996-9A38-354D-9398-FBE9F4077E8B}" type="slidenum">
              <a:rPr lang="fr-FR" smtClean="0"/>
              <a:t>65</a:t>
            </a:fld>
            <a:endParaRPr lang="fr-FR"/>
          </a:p>
        </p:txBody>
      </p:sp>
    </p:spTree>
    <p:extLst>
      <p:ext uri="{BB962C8B-B14F-4D97-AF65-F5344CB8AC3E}">
        <p14:creationId xmlns:p14="http://schemas.microsoft.com/office/powerpoint/2010/main" val="20079885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4750BC-BDEC-CE43-9D14-6D697B98E2C1}"/>
              </a:ext>
            </a:extLst>
          </p:cNvPr>
          <p:cNvSpPr>
            <a:spLocks noGrp="1"/>
          </p:cNvSpPr>
          <p:nvPr>
            <p:ph type="title"/>
          </p:nvPr>
        </p:nvSpPr>
        <p:spPr/>
        <p:txBody>
          <a:bodyPr/>
          <a:lstStyle/>
          <a:p>
            <a:r>
              <a:rPr lang="fr-FR" b="1" dirty="0"/>
              <a:t>Les Théories de la Contingence</a:t>
            </a:r>
            <a:endParaRPr lang="fr-FR" dirty="0"/>
          </a:p>
        </p:txBody>
      </p:sp>
      <p:sp>
        <p:nvSpPr>
          <p:cNvPr id="3" name="Espace réservé du contenu 2">
            <a:extLst>
              <a:ext uri="{FF2B5EF4-FFF2-40B4-BE49-F238E27FC236}">
                <a16:creationId xmlns:a16="http://schemas.microsoft.com/office/drawing/2014/main" id="{AD9BBED5-89EA-874F-A6D2-1C4537F32553}"/>
              </a:ext>
            </a:extLst>
          </p:cNvPr>
          <p:cNvSpPr>
            <a:spLocks noGrp="1"/>
          </p:cNvSpPr>
          <p:nvPr>
            <p:ph idx="1"/>
          </p:nvPr>
        </p:nvSpPr>
        <p:spPr/>
        <p:txBody>
          <a:bodyPr>
            <a:normAutofit/>
          </a:bodyPr>
          <a:lstStyle/>
          <a:p>
            <a:pPr marL="0" indent="0">
              <a:buNone/>
            </a:pPr>
            <a:r>
              <a:rPr lang="fr-FR" dirty="0"/>
              <a:t>Au contraire, dans des environnements instables et incertains, ce sont des organisations de type « organique » qui se développent.</a:t>
            </a:r>
          </a:p>
          <a:p>
            <a:pPr marL="0" indent="0">
              <a:buNone/>
            </a:pPr>
            <a:r>
              <a:rPr lang="fr-FR" dirty="0"/>
              <a:t>Elles sont davantage organisées autour de la responsabilité plutôt que le commandement.</a:t>
            </a:r>
          </a:p>
          <a:p>
            <a:pPr marL="0" indent="0">
              <a:buNone/>
            </a:pPr>
            <a:r>
              <a:rPr lang="fr-FR" dirty="0"/>
              <a:t>Les communications latérales et informelles sont encouragées pour gagner en flexibilité et en capacité d’adaptation</a:t>
            </a:r>
          </a:p>
        </p:txBody>
      </p:sp>
      <p:sp>
        <p:nvSpPr>
          <p:cNvPr id="4" name="Espace réservé de la date 3">
            <a:extLst>
              <a:ext uri="{FF2B5EF4-FFF2-40B4-BE49-F238E27FC236}">
                <a16:creationId xmlns:a16="http://schemas.microsoft.com/office/drawing/2014/main" id="{AC484766-733C-EB4C-A0D4-43F4179C7509}"/>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3722B594-7AF9-4749-9A63-A8D6EA0C8256}"/>
              </a:ext>
            </a:extLst>
          </p:cNvPr>
          <p:cNvSpPr>
            <a:spLocks noGrp="1"/>
          </p:cNvSpPr>
          <p:nvPr>
            <p:ph type="sldNum" sz="quarter" idx="12"/>
          </p:nvPr>
        </p:nvSpPr>
        <p:spPr/>
        <p:txBody>
          <a:bodyPr/>
          <a:lstStyle/>
          <a:p>
            <a:fld id="{6D1A6996-9A38-354D-9398-FBE9F4077E8B}" type="slidenum">
              <a:rPr lang="fr-FR" smtClean="0"/>
              <a:t>66</a:t>
            </a:fld>
            <a:endParaRPr lang="fr-FR"/>
          </a:p>
        </p:txBody>
      </p:sp>
    </p:spTree>
    <p:extLst>
      <p:ext uri="{BB962C8B-B14F-4D97-AF65-F5344CB8AC3E}">
        <p14:creationId xmlns:p14="http://schemas.microsoft.com/office/powerpoint/2010/main" val="30065099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AEEC49-4A2F-BF4F-BEC4-B61FDC3AA7B5}"/>
              </a:ext>
            </a:extLst>
          </p:cNvPr>
          <p:cNvSpPr>
            <a:spLocks noGrp="1"/>
          </p:cNvSpPr>
          <p:nvPr>
            <p:ph type="title"/>
          </p:nvPr>
        </p:nvSpPr>
        <p:spPr/>
        <p:txBody>
          <a:bodyPr/>
          <a:lstStyle/>
          <a:p>
            <a:r>
              <a:rPr lang="fr-FR" b="1" dirty="0"/>
              <a:t>Les Théories de la Contingence</a:t>
            </a:r>
            <a:endParaRPr lang="fr-FR" dirty="0"/>
          </a:p>
        </p:txBody>
      </p:sp>
      <p:sp>
        <p:nvSpPr>
          <p:cNvPr id="3" name="Espace réservé du contenu 2">
            <a:extLst>
              <a:ext uri="{FF2B5EF4-FFF2-40B4-BE49-F238E27FC236}">
                <a16:creationId xmlns:a16="http://schemas.microsoft.com/office/drawing/2014/main" id="{4EC6F73E-CCE8-A544-83C2-9009A08D3747}"/>
              </a:ext>
            </a:extLst>
          </p:cNvPr>
          <p:cNvSpPr>
            <a:spLocks noGrp="1"/>
          </p:cNvSpPr>
          <p:nvPr>
            <p:ph idx="1"/>
          </p:nvPr>
        </p:nvSpPr>
        <p:spPr>
          <a:xfrm>
            <a:off x="482600" y="1482725"/>
            <a:ext cx="11214100" cy="4351338"/>
          </a:xfrm>
        </p:spPr>
        <p:txBody>
          <a:bodyPr>
            <a:normAutofit fontScale="92500"/>
          </a:bodyPr>
          <a:lstStyle/>
          <a:p>
            <a:pPr marL="45720" indent="0">
              <a:lnSpc>
                <a:spcPct val="110000"/>
              </a:lnSpc>
              <a:buNone/>
            </a:pPr>
            <a:r>
              <a:rPr lang="fr-FR" sz="2400" dirty="0"/>
              <a:t>Les théories de la contingence technologique sont développées notamment par Woodward, Burns et </a:t>
            </a:r>
            <a:r>
              <a:rPr lang="fr-FR" sz="2400" dirty="0" err="1"/>
              <a:t>Stalker</a:t>
            </a:r>
            <a:r>
              <a:rPr lang="fr-FR" sz="2400" dirty="0"/>
              <a:t> qui réalise des enquêtes sur le terrain de 1953 à 1957 pour analyser l'influence de la technologie sur la structure organisationnelle. </a:t>
            </a:r>
          </a:p>
          <a:p>
            <a:pPr marL="45720" indent="0">
              <a:lnSpc>
                <a:spcPct val="110000"/>
              </a:lnSpc>
              <a:buNone/>
            </a:pPr>
            <a:r>
              <a:rPr lang="fr-FR" sz="2400" dirty="0"/>
              <a:t>Les théories de la contingence structurelle portées par Lawrence et </a:t>
            </a:r>
            <a:r>
              <a:rPr lang="fr-FR" sz="2400" dirty="0" err="1"/>
              <a:t>Lorsch</a:t>
            </a:r>
            <a:r>
              <a:rPr lang="fr-FR" sz="2400" dirty="0"/>
              <a:t> approfondissent les idées de Woodward, Burns et </a:t>
            </a:r>
            <a:r>
              <a:rPr lang="fr-FR" sz="2400" dirty="0" err="1"/>
              <a:t>Stalker</a:t>
            </a:r>
            <a:r>
              <a:rPr lang="fr-FR" sz="2400" dirty="0"/>
              <a:t> en étudiant l'environnement comme une contrainte déterminante sur la structure et les performances d'une organisation. </a:t>
            </a:r>
          </a:p>
          <a:p>
            <a:pPr marL="45720" indent="0">
              <a:lnSpc>
                <a:spcPct val="110000"/>
              </a:lnSpc>
              <a:buNone/>
            </a:pPr>
            <a:r>
              <a:rPr lang="fr-FR" sz="2400" dirty="0"/>
              <a:t>Enfin, les théories de la contingence stratégique s'inscrivent en critique des théories de la contingence structurelle laissant une trop grande importance à l'environnement. </a:t>
            </a:r>
          </a:p>
          <a:p>
            <a:pPr marL="45720" indent="0">
              <a:lnSpc>
                <a:spcPct val="110000"/>
              </a:lnSpc>
              <a:buNone/>
            </a:pPr>
            <a:r>
              <a:rPr lang="fr-FR" sz="2400" dirty="0"/>
              <a:t>Pour ces théoriciens, les gestionnaires d'une entreprise peuvent par leurs décisions contribuer à l'ajustement de l'organisation à son environnement.</a:t>
            </a:r>
          </a:p>
          <a:p>
            <a:pPr>
              <a:lnSpc>
                <a:spcPct val="100000"/>
              </a:lnSpc>
            </a:pPr>
            <a:endParaRPr lang="fr-FR" sz="2000" dirty="0"/>
          </a:p>
        </p:txBody>
      </p:sp>
      <p:sp>
        <p:nvSpPr>
          <p:cNvPr id="4" name="Espace réservé de la date 3">
            <a:extLst>
              <a:ext uri="{FF2B5EF4-FFF2-40B4-BE49-F238E27FC236}">
                <a16:creationId xmlns:a16="http://schemas.microsoft.com/office/drawing/2014/main" id="{DFFD5CD2-F6B8-E242-B631-F05AA130793D}"/>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26096C2C-366A-7E46-B6C7-800695ECA03F}"/>
              </a:ext>
            </a:extLst>
          </p:cNvPr>
          <p:cNvSpPr>
            <a:spLocks noGrp="1"/>
          </p:cNvSpPr>
          <p:nvPr>
            <p:ph type="sldNum" sz="quarter" idx="12"/>
          </p:nvPr>
        </p:nvSpPr>
        <p:spPr/>
        <p:txBody>
          <a:bodyPr/>
          <a:lstStyle/>
          <a:p>
            <a:fld id="{6D1A6996-9A38-354D-9398-FBE9F4077E8B}" type="slidenum">
              <a:rPr lang="fr-FR" smtClean="0"/>
              <a:t>67</a:t>
            </a:fld>
            <a:endParaRPr lang="fr-FR"/>
          </a:p>
        </p:txBody>
      </p:sp>
    </p:spTree>
    <p:extLst>
      <p:ext uri="{BB962C8B-B14F-4D97-AF65-F5344CB8AC3E}">
        <p14:creationId xmlns:p14="http://schemas.microsoft.com/office/powerpoint/2010/main" val="37277185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E9B3F5-F933-FD45-9F39-297E369473A4}"/>
              </a:ext>
            </a:extLst>
          </p:cNvPr>
          <p:cNvSpPr>
            <a:spLocks noGrp="1"/>
          </p:cNvSpPr>
          <p:nvPr>
            <p:ph type="title"/>
          </p:nvPr>
        </p:nvSpPr>
        <p:spPr>
          <a:xfrm>
            <a:off x="838200" y="-92075"/>
            <a:ext cx="10515600" cy="1325563"/>
          </a:xfrm>
        </p:spPr>
        <p:txBody>
          <a:bodyPr/>
          <a:lstStyle/>
          <a:p>
            <a:r>
              <a:rPr lang="fr-FR" dirty="0"/>
              <a:t>Résumé de la théorie de la contingence </a:t>
            </a:r>
          </a:p>
        </p:txBody>
      </p:sp>
      <p:sp>
        <p:nvSpPr>
          <p:cNvPr id="3" name="Espace réservé du contenu 2">
            <a:extLst>
              <a:ext uri="{FF2B5EF4-FFF2-40B4-BE49-F238E27FC236}">
                <a16:creationId xmlns:a16="http://schemas.microsoft.com/office/drawing/2014/main" id="{CC1AF492-EFB3-914D-8DD4-F93478349055}"/>
              </a:ext>
            </a:extLst>
          </p:cNvPr>
          <p:cNvSpPr>
            <a:spLocks noGrp="1"/>
          </p:cNvSpPr>
          <p:nvPr>
            <p:ph idx="1"/>
          </p:nvPr>
        </p:nvSpPr>
        <p:spPr>
          <a:xfrm>
            <a:off x="444500" y="898524"/>
            <a:ext cx="11468100" cy="5197475"/>
          </a:xfrm>
        </p:spPr>
        <p:txBody>
          <a:bodyPr>
            <a:noAutofit/>
          </a:bodyPr>
          <a:lstStyle/>
          <a:p>
            <a:pPr marL="0" indent="-90487">
              <a:lnSpc>
                <a:spcPct val="120000"/>
              </a:lnSpc>
              <a:buNone/>
            </a:pPr>
            <a:r>
              <a:rPr lang="fr-FR" altLang="fr-FR" sz="2000" dirty="0"/>
              <a:t>L’organisation idéale n’existe pas, elle dépend de facteurs externes et internes, évolutifs :</a:t>
            </a:r>
          </a:p>
          <a:p>
            <a:pPr lvl="1">
              <a:lnSpc>
                <a:spcPct val="120000"/>
              </a:lnSpc>
            </a:pPr>
            <a:r>
              <a:rPr lang="fr-FR" altLang="fr-FR" sz="2000" dirty="0"/>
              <a:t>L’âge et la taille de l’entreprise</a:t>
            </a:r>
          </a:p>
          <a:p>
            <a:pPr lvl="1">
              <a:lnSpc>
                <a:spcPct val="120000"/>
              </a:lnSpc>
            </a:pPr>
            <a:r>
              <a:rPr lang="fr-FR" altLang="fr-FR" sz="2000" dirty="0"/>
              <a:t>L’incertitude et la complexité de l’environnement économique</a:t>
            </a:r>
          </a:p>
          <a:p>
            <a:pPr lvl="1">
              <a:lnSpc>
                <a:spcPct val="120000"/>
              </a:lnSpc>
            </a:pPr>
            <a:r>
              <a:rPr lang="fr-FR" altLang="fr-FR" sz="2000" dirty="0"/>
              <a:t>La technologie utilisée</a:t>
            </a:r>
          </a:p>
          <a:p>
            <a:pPr lvl="1">
              <a:lnSpc>
                <a:spcPct val="120000"/>
              </a:lnSpc>
            </a:pPr>
            <a:r>
              <a:rPr lang="fr-FR" altLang="fr-FR" sz="2000" dirty="0"/>
              <a:t>La stratégie de l’entreprise</a:t>
            </a:r>
          </a:p>
          <a:p>
            <a:pPr lvl="1">
              <a:lnSpc>
                <a:spcPct val="120000"/>
              </a:lnSpc>
            </a:pPr>
            <a:r>
              <a:rPr lang="fr-FR" altLang="fr-FR" sz="2000" dirty="0" err="1"/>
              <a:t>Etc</a:t>
            </a:r>
            <a:endParaRPr lang="fr-FR" altLang="fr-FR" sz="2000" dirty="0"/>
          </a:p>
          <a:p>
            <a:pPr marL="0" indent="0">
              <a:lnSpc>
                <a:spcPct val="120000"/>
              </a:lnSpc>
              <a:buNone/>
            </a:pPr>
            <a:r>
              <a:rPr lang="fr-FR" altLang="fr-FR" sz="2000" dirty="0"/>
              <a:t>Une organisation est donc un système ouvert sur l’extérieur, la concurrence, les clients et les fournisseurs. Elle est donc dépendante de son environnement, devenu de plus en plus complexe, incertain et contingent. L’organisation doit s’adapter en permanence, développer une grande « plasticité » pour survivre dans ce monde devenu instable.</a:t>
            </a:r>
          </a:p>
          <a:p>
            <a:pPr marL="0" indent="0">
              <a:lnSpc>
                <a:spcPct val="120000"/>
              </a:lnSpc>
              <a:buNone/>
            </a:pPr>
            <a:r>
              <a:rPr lang="fr-FR" altLang="fr-FR" sz="2000" dirty="0"/>
              <a:t>La stratégie devient alors le processus de décision qui permet à l’entreprise d’harmoniser ses objectifs et ressources avec les possibilités offertes sur le marché, dans un ajustement mutuel et permanent</a:t>
            </a:r>
          </a:p>
        </p:txBody>
      </p:sp>
      <p:sp>
        <p:nvSpPr>
          <p:cNvPr id="4" name="Espace réservé de la date 3">
            <a:extLst>
              <a:ext uri="{FF2B5EF4-FFF2-40B4-BE49-F238E27FC236}">
                <a16:creationId xmlns:a16="http://schemas.microsoft.com/office/drawing/2014/main" id="{9495A5B9-730A-094F-B6CF-4C92BD6C7972}"/>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BF5F2064-B25C-334D-9A88-21A78C838425}"/>
              </a:ext>
            </a:extLst>
          </p:cNvPr>
          <p:cNvSpPr>
            <a:spLocks noGrp="1"/>
          </p:cNvSpPr>
          <p:nvPr>
            <p:ph type="sldNum" sz="quarter" idx="12"/>
          </p:nvPr>
        </p:nvSpPr>
        <p:spPr/>
        <p:txBody>
          <a:bodyPr/>
          <a:lstStyle/>
          <a:p>
            <a:fld id="{6D1A6996-9A38-354D-9398-FBE9F4077E8B}" type="slidenum">
              <a:rPr lang="fr-FR" smtClean="0"/>
              <a:t>68</a:t>
            </a:fld>
            <a:endParaRPr lang="fr-FR"/>
          </a:p>
        </p:txBody>
      </p:sp>
    </p:spTree>
    <p:extLst>
      <p:ext uri="{BB962C8B-B14F-4D97-AF65-F5344CB8AC3E}">
        <p14:creationId xmlns:p14="http://schemas.microsoft.com/office/powerpoint/2010/main" val="40578214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8DBADC-06B0-3D4C-98E0-29E0A973185B}"/>
              </a:ext>
            </a:extLst>
          </p:cNvPr>
          <p:cNvSpPr>
            <a:spLocks noGrp="1"/>
          </p:cNvSpPr>
          <p:nvPr>
            <p:ph type="title"/>
          </p:nvPr>
        </p:nvSpPr>
        <p:spPr>
          <a:xfrm>
            <a:off x="838200" y="2351097"/>
            <a:ext cx="10515600" cy="1325563"/>
          </a:xfrm>
        </p:spPr>
        <p:txBody>
          <a:bodyPr>
            <a:normAutofit/>
          </a:bodyPr>
          <a:lstStyle/>
          <a:p>
            <a:pPr algn="ctr"/>
            <a:r>
              <a:rPr lang="fr-FR" sz="4800" dirty="0"/>
              <a:t>La </a:t>
            </a:r>
            <a:r>
              <a:rPr lang="fr-FR" altLang="fr-FR" sz="4800" dirty="0">
                <a:ea typeface="ＭＳ Ｐゴシック" panose="020B0600070205080204" pitchFamily="34" charset="-128"/>
              </a:rPr>
              <a:t>Structure selon  H.MINTZBERG</a:t>
            </a:r>
            <a:endParaRPr lang="fr-FR" sz="4800" dirty="0"/>
          </a:p>
        </p:txBody>
      </p:sp>
      <p:sp>
        <p:nvSpPr>
          <p:cNvPr id="4" name="Espace réservé de la date 3">
            <a:extLst>
              <a:ext uri="{FF2B5EF4-FFF2-40B4-BE49-F238E27FC236}">
                <a16:creationId xmlns:a16="http://schemas.microsoft.com/office/drawing/2014/main" id="{78893DD5-39C9-6442-93FE-B88B7F47E27A}"/>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48C80512-8DDE-9745-BC60-399E97387BFB}"/>
              </a:ext>
            </a:extLst>
          </p:cNvPr>
          <p:cNvSpPr>
            <a:spLocks noGrp="1"/>
          </p:cNvSpPr>
          <p:nvPr>
            <p:ph type="sldNum" sz="quarter" idx="12"/>
          </p:nvPr>
        </p:nvSpPr>
        <p:spPr/>
        <p:txBody>
          <a:bodyPr/>
          <a:lstStyle/>
          <a:p>
            <a:fld id="{6D1A6996-9A38-354D-9398-FBE9F4077E8B}" type="slidenum">
              <a:rPr lang="fr-FR" smtClean="0"/>
              <a:t>69</a:t>
            </a:fld>
            <a:endParaRPr lang="fr-FR"/>
          </a:p>
        </p:txBody>
      </p:sp>
    </p:spTree>
    <p:extLst>
      <p:ext uri="{BB962C8B-B14F-4D97-AF65-F5344CB8AC3E}">
        <p14:creationId xmlns:p14="http://schemas.microsoft.com/office/powerpoint/2010/main" val="3654025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15F385-55F7-5849-9228-B535791B4593}"/>
              </a:ext>
            </a:extLst>
          </p:cNvPr>
          <p:cNvSpPr>
            <a:spLocks noGrp="1"/>
          </p:cNvSpPr>
          <p:nvPr>
            <p:ph type="title"/>
          </p:nvPr>
        </p:nvSpPr>
        <p:spPr/>
        <p:txBody>
          <a:bodyPr/>
          <a:lstStyle/>
          <a:p>
            <a:r>
              <a:rPr lang="fr-FR" dirty="0"/>
              <a:t>Influence  versus Pouvoir</a:t>
            </a:r>
          </a:p>
        </p:txBody>
      </p:sp>
      <p:sp>
        <p:nvSpPr>
          <p:cNvPr id="3" name="Espace réservé du contenu 2">
            <a:extLst>
              <a:ext uri="{FF2B5EF4-FFF2-40B4-BE49-F238E27FC236}">
                <a16:creationId xmlns:a16="http://schemas.microsoft.com/office/drawing/2014/main" id="{97ABA1CB-B494-6842-9E44-69D0AF9D5782}"/>
              </a:ext>
            </a:extLst>
          </p:cNvPr>
          <p:cNvSpPr>
            <a:spLocks noGrp="1"/>
          </p:cNvSpPr>
          <p:nvPr>
            <p:ph idx="1"/>
          </p:nvPr>
        </p:nvSpPr>
        <p:spPr>
          <a:xfrm>
            <a:off x="838200" y="1825625"/>
            <a:ext cx="10744200" cy="3848344"/>
          </a:xfrm>
        </p:spPr>
        <p:txBody>
          <a:bodyPr>
            <a:normAutofit fontScale="92500" lnSpcReduction="10000"/>
          </a:bodyPr>
          <a:lstStyle/>
          <a:p>
            <a:pPr>
              <a:lnSpc>
                <a:spcPct val="110000"/>
              </a:lnSpc>
            </a:pPr>
            <a:r>
              <a:rPr lang="fr-FR" b="1" dirty="0"/>
              <a:t>Le pouvoir </a:t>
            </a:r>
            <a:r>
              <a:rPr lang="fr-FR" dirty="0"/>
              <a:t>est la capacité à faire faire aux autres ce que l’on souhaite qu’ils fassent.</a:t>
            </a:r>
          </a:p>
          <a:p>
            <a:pPr marL="0" indent="0">
              <a:lnSpc>
                <a:spcPct val="110000"/>
              </a:lnSpc>
              <a:buNone/>
            </a:pPr>
            <a:endParaRPr lang="fr-FR" dirty="0"/>
          </a:p>
          <a:p>
            <a:pPr>
              <a:lnSpc>
                <a:spcPct val="110000"/>
              </a:lnSpc>
            </a:pPr>
            <a:r>
              <a:rPr lang="fr-FR" b="1" dirty="0"/>
              <a:t>L’influence</a:t>
            </a:r>
            <a:r>
              <a:rPr lang="fr-FR" dirty="0"/>
              <a:t> repose sur une démarche qui devrait être authentique, juste et éthique : l'objectif est d’orienter une personne vers une décision spécifique : celle que vous souhaitez.</a:t>
            </a:r>
          </a:p>
          <a:p>
            <a:pPr>
              <a:lnSpc>
                <a:spcPct val="110000"/>
              </a:lnSpc>
            </a:pPr>
            <a:r>
              <a:rPr lang="fr-FR" dirty="0"/>
              <a:t>L'influence s’exerce si la personne décide de façon éclairée et responsable, en donnant son adhésion à l’orientation que vous lui proposez. </a:t>
            </a:r>
          </a:p>
        </p:txBody>
      </p:sp>
      <p:sp>
        <p:nvSpPr>
          <p:cNvPr id="4" name="Espace réservé de la date 3">
            <a:extLst>
              <a:ext uri="{FF2B5EF4-FFF2-40B4-BE49-F238E27FC236}">
                <a16:creationId xmlns:a16="http://schemas.microsoft.com/office/drawing/2014/main" id="{45041543-DD21-B843-A95D-2337D83CE0F1}"/>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CAE0CFB1-667E-E241-871F-57980020D5BB}"/>
              </a:ext>
            </a:extLst>
          </p:cNvPr>
          <p:cNvSpPr>
            <a:spLocks noGrp="1"/>
          </p:cNvSpPr>
          <p:nvPr>
            <p:ph type="sldNum" sz="quarter" idx="12"/>
          </p:nvPr>
        </p:nvSpPr>
        <p:spPr/>
        <p:txBody>
          <a:bodyPr/>
          <a:lstStyle/>
          <a:p>
            <a:fld id="{6D1A6996-9A38-354D-9398-FBE9F4077E8B}" type="slidenum">
              <a:rPr lang="fr-FR" smtClean="0"/>
              <a:t>7</a:t>
            </a:fld>
            <a:endParaRPr lang="fr-FR"/>
          </a:p>
        </p:txBody>
      </p:sp>
    </p:spTree>
    <p:extLst>
      <p:ext uri="{BB962C8B-B14F-4D97-AF65-F5344CB8AC3E}">
        <p14:creationId xmlns:p14="http://schemas.microsoft.com/office/powerpoint/2010/main" val="21933888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7FDFF8-1186-1A4C-B3AE-E152552114A4}"/>
              </a:ext>
            </a:extLst>
          </p:cNvPr>
          <p:cNvSpPr>
            <a:spLocks noGrp="1"/>
          </p:cNvSpPr>
          <p:nvPr>
            <p:ph type="title"/>
          </p:nvPr>
        </p:nvSpPr>
        <p:spPr>
          <a:xfrm>
            <a:off x="723900" y="150020"/>
            <a:ext cx="10515600" cy="1325563"/>
          </a:xfrm>
        </p:spPr>
        <p:txBody>
          <a:bodyPr/>
          <a:lstStyle/>
          <a:p>
            <a:pPr algn="ctr"/>
            <a:r>
              <a:rPr lang="fr-FR" dirty="0"/>
              <a:t>Henry Mintzberg</a:t>
            </a:r>
          </a:p>
        </p:txBody>
      </p:sp>
      <p:sp>
        <p:nvSpPr>
          <p:cNvPr id="3" name="Espace réservé du contenu 2">
            <a:extLst>
              <a:ext uri="{FF2B5EF4-FFF2-40B4-BE49-F238E27FC236}">
                <a16:creationId xmlns:a16="http://schemas.microsoft.com/office/drawing/2014/main" id="{07471CFD-3AE4-B543-ADE4-F9C5D9453286}"/>
              </a:ext>
            </a:extLst>
          </p:cNvPr>
          <p:cNvSpPr>
            <a:spLocks noGrp="1"/>
          </p:cNvSpPr>
          <p:nvPr>
            <p:ph idx="1"/>
          </p:nvPr>
        </p:nvSpPr>
        <p:spPr>
          <a:xfrm>
            <a:off x="462085" y="1347788"/>
            <a:ext cx="10515600" cy="5008562"/>
          </a:xfrm>
        </p:spPr>
        <p:txBody>
          <a:bodyPr>
            <a:normAutofit fontScale="85000" lnSpcReduction="20000"/>
          </a:bodyPr>
          <a:lstStyle/>
          <a:p>
            <a:pPr>
              <a:lnSpc>
                <a:spcPct val="120000"/>
              </a:lnSpc>
            </a:pPr>
            <a:r>
              <a:rPr lang="fr-FR" dirty="0"/>
              <a:t>Henri Mintzberg, né le 2 septembre 1939 à Montréal, est un universitaire canadien en sciences de gestion, auteur internationalement reconnu d'ouvrages de management.</a:t>
            </a:r>
            <a:br>
              <a:rPr lang="fr-FR" dirty="0"/>
            </a:br>
            <a:r>
              <a:rPr lang="fr-FR" dirty="0"/>
              <a:t>Il est actuellement titulaire de la chaire </a:t>
            </a:r>
            <a:r>
              <a:rPr lang="fr-FR" dirty="0" err="1"/>
              <a:t>Cleghorn</a:t>
            </a:r>
            <a:r>
              <a:rPr lang="fr-FR" dirty="0"/>
              <a:t> à la Faculté d'administration de l'Université McGill de Montréal, où il enseigne depuis 1968.</a:t>
            </a:r>
          </a:p>
          <a:p>
            <a:pPr>
              <a:lnSpc>
                <a:spcPct val="120000"/>
              </a:lnSpc>
            </a:pPr>
            <a:r>
              <a:rPr lang="fr-FR" dirty="0"/>
              <a:t>Il fut également professeur d'organisation à l'INSEAD, Institut européen d'administration des affaires de Fontainebleau, en France.</a:t>
            </a:r>
          </a:p>
          <a:p>
            <a:pPr>
              <a:lnSpc>
                <a:spcPct val="120000"/>
              </a:lnSpc>
            </a:pPr>
            <a:r>
              <a:rPr lang="fr-FR" dirty="0"/>
              <a:t>Principal représentant du courant de la sociologie des organisations appelé école de la contingence, Henry Mintzberg est également à l'origine d'une typologie des organisations, qui fait référence. Elle permet en particulier de bien appréhender les phénomènes de pouvoir, d'une part, et la conduite du changement, d'autre part.</a:t>
            </a:r>
          </a:p>
        </p:txBody>
      </p:sp>
      <p:sp>
        <p:nvSpPr>
          <p:cNvPr id="4" name="Espace réservé de la date 3">
            <a:extLst>
              <a:ext uri="{FF2B5EF4-FFF2-40B4-BE49-F238E27FC236}">
                <a16:creationId xmlns:a16="http://schemas.microsoft.com/office/drawing/2014/main" id="{4EA2C9B5-940A-0046-B0AD-99B9162D9936}"/>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761159F7-BA31-B04D-AA20-C13E85C7441F}"/>
              </a:ext>
            </a:extLst>
          </p:cNvPr>
          <p:cNvSpPr>
            <a:spLocks noGrp="1"/>
          </p:cNvSpPr>
          <p:nvPr>
            <p:ph type="sldNum" sz="quarter" idx="12"/>
          </p:nvPr>
        </p:nvSpPr>
        <p:spPr/>
        <p:txBody>
          <a:bodyPr/>
          <a:lstStyle/>
          <a:p>
            <a:fld id="{6D1A6996-9A38-354D-9398-FBE9F4077E8B}" type="slidenum">
              <a:rPr lang="fr-FR" smtClean="0"/>
              <a:t>70</a:t>
            </a:fld>
            <a:endParaRPr lang="fr-FR"/>
          </a:p>
        </p:txBody>
      </p:sp>
    </p:spTree>
    <p:extLst>
      <p:ext uri="{BB962C8B-B14F-4D97-AF65-F5344CB8AC3E}">
        <p14:creationId xmlns:p14="http://schemas.microsoft.com/office/powerpoint/2010/main" val="3967133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a:extLst>
              <a:ext uri="{FF2B5EF4-FFF2-40B4-BE49-F238E27FC236}">
                <a16:creationId xmlns:a16="http://schemas.microsoft.com/office/drawing/2014/main" id="{109435F4-F033-F449-BBF6-6B57B0AD21EE}"/>
              </a:ext>
            </a:extLst>
          </p:cNvPr>
          <p:cNvSpPr>
            <a:spLocks noGrp="1" noChangeArrowheads="1"/>
          </p:cNvSpPr>
          <p:nvPr>
            <p:ph type="title"/>
          </p:nvPr>
        </p:nvSpPr>
        <p:spPr>
          <a:xfrm>
            <a:off x="439838" y="484227"/>
            <a:ext cx="10695008" cy="1143000"/>
          </a:xfrm>
        </p:spPr>
        <p:txBody>
          <a:bodyPr>
            <a:normAutofit fontScale="90000"/>
          </a:bodyPr>
          <a:lstStyle/>
          <a:p>
            <a:pPr algn="ctr" eaLnBrk="1" hangingPunct="1"/>
            <a:r>
              <a:rPr lang="fr-FR" altLang="fr-FR" dirty="0">
                <a:ea typeface="ＭＳ Ｐゴシック" panose="020B0600070205080204" pitchFamily="34" charset="-128"/>
              </a:rPr>
              <a:t>Définition de Structure selon </a:t>
            </a:r>
            <a:br>
              <a:rPr lang="fr-FR" altLang="fr-FR" dirty="0">
                <a:ea typeface="ＭＳ Ｐゴシック" panose="020B0600070205080204" pitchFamily="34" charset="-128"/>
              </a:rPr>
            </a:br>
            <a:r>
              <a:rPr lang="fr-FR" altLang="fr-FR" dirty="0">
                <a:ea typeface="ＭＳ Ｐゴシック" panose="020B0600070205080204" pitchFamily="34" charset="-128"/>
              </a:rPr>
              <a:t>H.MINTZBERG</a:t>
            </a:r>
          </a:p>
        </p:txBody>
      </p:sp>
      <p:sp>
        <p:nvSpPr>
          <p:cNvPr id="21506" name="Espace réservé du contenu 2">
            <a:extLst>
              <a:ext uri="{FF2B5EF4-FFF2-40B4-BE49-F238E27FC236}">
                <a16:creationId xmlns:a16="http://schemas.microsoft.com/office/drawing/2014/main" id="{6E6B0B01-5FA7-E44A-84C2-952838D96E1F}"/>
              </a:ext>
            </a:extLst>
          </p:cNvPr>
          <p:cNvSpPr>
            <a:spLocks noGrp="1" noChangeArrowheads="1"/>
          </p:cNvSpPr>
          <p:nvPr>
            <p:ph idx="1"/>
          </p:nvPr>
        </p:nvSpPr>
        <p:spPr>
          <a:xfrm>
            <a:off x="454467" y="2084348"/>
            <a:ext cx="11470511" cy="3362325"/>
          </a:xfrm>
        </p:spPr>
        <p:txBody>
          <a:bodyPr>
            <a:normAutofit/>
          </a:bodyPr>
          <a:lstStyle/>
          <a:p>
            <a:pPr eaLnBrk="1" hangingPunct="1">
              <a:buFontTx/>
              <a:buNone/>
            </a:pPr>
            <a:r>
              <a:rPr lang="fr-FR" altLang="fr-FR" sz="2400" b="1" dirty="0">
                <a:ea typeface="ＭＳ Ｐゴシック" panose="020B0600070205080204" pitchFamily="34" charset="-128"/>
              </a:rPr>
              <a:t>Pour H. Mintzberg, </a:t>
            </a:r>
            <a:r>
              <a:rPr lang="fr-FR" altLang="fr-FR" sz="2400" i="1" dirty="0">
                <a:ea typeface="ＭＳ Ｐゴシック" panose="020B0600070205080204" pitchFamily="34" charset="-128"/>
              </a:rPr>
              <a:t>la structure peut être définie comme la somme totale des moyens </a:t>
            </a:r>
          </a:p>
          <a:p>
            <a:pPr eaLnBrk="1" hangingPunct="1">
              <a:buFontTx/>
              <a:buNone/>
            </a:pPr>
            <a:r>
              <a:rPr lang="fr-FR" altLang="fr-FR" sz="2400" i="1" dirty="0">
                <a:ea typeface="ＭＳ Ｐゴシック" panose="020B0600070205080204" pitchFamily="34" charset="-128"/>
              </a:rPr>
              <a:t>employés, pour diviser le travail en tâches distinctes et pour ensuite, assurer la </a:t>
            </a:r>
          </a:p>
          <a:p>
            <a:pPr eaLnBrk="1" hangingPunct="1">
              <a:buFontTx/>
              <a:buNone/>
            </a:pPr>
            <a:r>
              <a:rPr lang="fr-FR" altLang="fr-FR" sz="2400" i="1" dirty="0">
                <a:ea typeface="ＭＳ Ｐゴシック" panose="020B0600070205080204" pitchFamily="34" charset="-128"/>
              </a:rPr>
              <a:t>coordination nécessaire entre ces tâches. </a:t>
            </a:r>
          </a:p>
          <a:p>
            <a:pPr eaLnBrk="1" hangingPunct="1">
              <a:buFontTx/>
              <a:buNone/>
            </a:pPr>
            <a:endParaRPr lang="fr-FR" altLang="fr-FR" sz="2400" i="1" dirty="0">
              <a:ea typeface="ＭＳ Ｐゴシック" panose="020B0600070205080204" pitchFamily="34" charset="-128"/>
            </a:endParaRPr>
          </a:p>
          <a:p>
            <a:pPr eaLnBrk="1" hangingPunct="1">
              <a:buFontTx/>
              <a:buNone/>
            </a:pPr>
            <a:r>
              <a:rPr lang="fr-FR" altLang="fr-FR" sz="2400" i="1" dirty="0">
                <a:ea typeface="ＭＳ Ｐゴシック" panose="020B0600070205080204" pitchFamily="34" charset="-128"/>
              </a:rPr>
              <a:t>La question de la structure, va donc se poser dans les organisations complexes, où la </a:t>
            </a:r>
          </a:p>
          <a:p>
            <a:pPr eaLnBrk="1" hangingPunct="1">
              <a:buFontTx/>
              <a:buNone/>
            </a:pPr>
            <a:r>
              <a:rPr lang="fr-FR" altLang="fr-FR" sz="2400" i="1" dirty="0">
                <a:ea typeface="ＭＳ Ｐゴシック" panose="020B0600070205080204" pitchFamily="34" charset="-128"/>
              </a:rPr>
              <a:t>diversité des tâches conduit à une réflexion sur leur répartition.</a:t>
            </a:r>
          </a:p>
          <a:p>
            <a:pPr eaLnBrk="1" hangingPunct="1"/>
            <a:endParaRPr lang="fr-FR" altLang="fr-FR" sz="2000"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51B08083-D8BE-7843-A681-77F0D982FCD2}"/>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FA60CF49-348D-C84D-B40E-5B62736A91B5}"/>
              </a:ext>
            </a:extLst>
          </p:cNvPr>
          <p:cNvSpPr>
            <a:spLocks noGrp="1"/>
          </p:cNvSpPr>
          <p:nvPr>
            <p:ph type="sldNum" sz="quarter" idx="12"/>
          </p:nvPr>
        </p:nvSpPr>
        <p:spPr/>
        <p:txBody>
          <a:bodyPr/>
          <a:lstStyle/>
          <a:p>
            <a:fld id="{6D1A6996-9A38-354D-9398-FBE9F4077E8B}" type="slidenum">
              <a:rPr lang="fr-FR" smtClean="0"/>
              <a:t>71</a:t>
            </a:fld>
            <a:endParaRPr lang="fr-FR"/>
          </a:p>
        </p:txBody>
      </p:sp>
    </p:spTree>
    <p:extLst>
      <p:ext uri="{BB962C8B-B14F-4D97-AF65-F5344CB8AC3E}">
        <p14:creationId xmlns:p14="http://schemas.microsoft.com/office/powerpoint/2010/main" val="16398347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5E9820-C208-F146-ADBA-6EFCE0EDA0B3}"/>
              </a:ext>
            </a:extLst>
          </p:cNvPr>
          <p:cNvSpPr>
            <a:spLocks noGrp="1"/>
          </p:cNvSpPr>
          <p:nvPr>
            <p:ph type="title"/>
          </p:nvPr>
        </p:nvSpPr>
        <p:spPr/>
        <p:txBody>
          <a:bodyPr/>
          <a:lstStyle/>
          <a:p>
            <a:r>
              <a:rPr lang="fr-FR" dirty="0"/>
              <a:t>L'approche globale de la structuration des organisations : Mintzberg</a:t>
            </a:r>
          </a:p>
        </p:txBody>
      </p:sp>
      <p:sp>
        <p:nvSpPr>
          <p:cNvPr id="3" name="Espace réservé du contenu 2">
            <a:extLst>
              <a:ext uri="{FF2B5EF4-FFF2-40B4-BE49-F238E27FC236}">
                <a16:creationId xmlns:a16="http://schemas.microsoft.com/office/drawing/2014/main" id="{22DEBB0B-D100-E84A-8151-14E72928C6C8}"/>
              </a:ext>
            </a:extLst>
          </p:cNvPr>
          <p:cNvSpPr>
            <a:spLocks noGrp="1"/>
          </p:cNvSpPr>
          <p:nvPr>
            <p:ph idx="1"/>
          </p:nvPr>
        </p:nvSpPr>
        <p:spPr>
          <a:xfrm>
            <a:off x="323850" y="2190750"/>
            <a:ext cx="11544300" cy="3560763"/>
          </a:xfrm>
        </p:spPr>
        <p:txBody>
          <a:bodyPr/>
          <a:lstStyle/>
          <a:p>
            <a:pPr marL="45720" indent="0">
              <a:lnSpc>
                <a:spcPct val="100000"/>
              </a:lnSpc>
              <a:buNone/>
            </a:pPr>
            <a:r>
              <a:rPr lang="fr-FR" sz="2000" dirty="0"/>
              <a:t>Pour étudier les organisations, il faut tenir compte des facteurs de contingence, du système de buts et des relations de pouvoir.</a:t>
            </a:r>
          </a:p>
          <a:p>
            <a:pPr marL="45720" indent="0">
              <a:lnSpc>
                <a:spcPct val="100000"/>
              </a:lnSpc>
              <a:buNone/>
            </a:pPr>
            <a:r>
              <a:rPr lang="fr-FR" sz="2000" dirty="0"/>
              <a:t>Selon Mintzberg, les premières variables à prendre en compte sont relatives à la conception de la structure : </a:t>
            </a:r>
          </a:p>
          <a:p>
            <a:pPr marL="388620" indent="-342900">
              <a:lnSpc>
                <a:spcPct val="100000"/>
              </a:lnSpc>
            </a:pPr>
            <a:r>
              <a:rPr lang="fr-FR" sz="2000" dirty="0"/>
              <a:t>la division du travail</a:t>
            </a:r>
          </a:p>
          <a:p>
            <a:pPr marL="388620" indent="-342900">
              <a:lnSpc>
                <a:spcPct val="100000"/>
              </a:lnSpc>
            </a:pPr>
            <a:r>
              <a:rPr lang="fr-FR" sz="2000" dirty="0"/>
              <a:t>la coordination du travail entre opérateurs et entre les différentes unités.</a:t>
            </a:r>
          </a:p>
          <a:p>
            <a:pPr marL="45720" indent="0">
              <a:lnSpc>
                <a:spcPct val="100000"/>
              </a:lnSpc>
              <a:buNone/>
            </a:pPr>
            <a:r>
              <a:rPr lang="fr-FR" sz="2000" dirty="0"/>
              <a:t>La coordination se fait au moyen de mécanismes formels ou reposant sur les relations interpersonnelles.</a:t>
            </a:r>
          </a:p>
          <a:p>
            <a:pPr marL="45720" indent="0">
              <a:lnSpc>
                <a:spcPct val="100000"/>
              </a:lnSpc>
              <a:buNone/>
            </a:pPr>
            <a:r>
              <a:rPr lang="fr-FR" sz="2000" dirty="0"/>
              <a:t>Viennent ensuite les facteurs contingents, c’est-à-dire qui ne résultent pas d’une influence intentionnelle.</a:t>
            </a:r>
          </a:p>
          <a:p>
            <a:pPr marL="45720" indent="0">
              <a:lnSpc>
                <a:spcPct val="100000"/>
              </a:lnSpc>
              <a:buNone/>
            </a:pPr>
            <a:r>
              <a:rPr lang="fr-FR" sz="2000" dirty="0"/>
              <a:t>Ce sont la taille et l’âge de l’organisation, le marché, l’environnement…</a:t>
            </a:r>
          </a:p>
          <a:p>
            <a:pPr marL="0" indent="0">
              <a:lnSpc>
                <a:spcPct val="100000"/>
              </a:lnSpc>
              <a:buNone/>
            </a:pPr>
            <a:endParaRPr lang="fr-FR" dirty="0"/>
          </a:p>
        </p:txBody>
      </p:sp>
      <p:sp>
        <p:nvSpPr>
          <p:cNvPr id="4" name="Espace réservé de la date 3">
            <a:extLst>
              <a:ext uri="{FF2B5EF4-FFF2-40B4-BE49-F238E27FC236}">
                <a16:creationId xmlns:a16="http://schemas.microsoft.com/office/drawing/2014/main" id="{153643A6-81CF-624D-83BD-5BE103205C1E}"/>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31A8F629-058C-FF41-9DCF-3B539BAAA790}"/>
              </a:ext>
            </a:extLst>
          </p:cNvPr>
          <p:cNvSpPr>
            <a:spLocks noGrp="1"/>
          </p:cNvSpPr>
          <p:nvPr>
            <p:ph type="sldNum" sz="quarter" idx="12"/>
          </p:nvPr>
        </p:nvSpPr>
        <p:spPr/>
        <p:txBody>
          <a:bodyPr/>
          <a:lstStyle/>
          <a:p>
            <a:fld id="{6D1A6996-9A38-354D-9398-FBE9F4077E8B}" type="slidenum">
              <a:rPr lang="fr-FR" smtClean="0"/>
              <a:t>72</a:t>
            </a:fld>
            <a:endParaRPr lang="fr-FR"/>
          </a:p>
        </p:txBody>
      </p:sp>
    </p:spTree>
    <p:extLst>
      <p:ext uri="{BB962C8B-B14F-4D97-AF65-F5344CB8AC3E}">
        <p14:creationId xmlns:p14="http://schemas.microsoft.com/office/powerpoint/2010/main" val="11293305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83FCAC-12DD-5A4C-8541-EDB4BE1140EA}"/>
              </a:ext>
            </a:extLst>
          </p:cNvPr>
          <p:cNvSpPr>
            <a:spLocks noGrp="1"/>
          </p:cNvSpPr>
          <p:nvPr>
            <p:ph type="title"/>
          </p:nvPr>
        </p:nvSpPr>
        <p:spPr>
          <a:xfrm>
            <a:off x="838200" y="179385"/>
            <a:ext cx="10515600" cy="1325563"/>
          </a:xfrm>
        </p:spPr>
        <p:txBody>
          <a:bodyPr/>
          <a:lstStyle/>
          <a:p>
            <a:r>
              <a:rPr lang="fr-FR" dirty="0"/>
              <a:t>L'approche globale de la structuration des organisations : Mintzberg</a:t>
            </a:r>
          </a:p>
        </p:txBody>
      </p:sp>
      <p:sp>
        <p:nvSpPr>
          <p:cNvPr id="3" name="Espace réservé du contenu 2">
            <a:extLst>
              <a:ext uri="{FF2B5EF4-FFF2-40B4-BE49-F238E27FC236}">
                <a16:creationId xmlns:a16="http://schemas.microsoft.com/office/drawing/2014/main" id="{B14271C3-5D75-E245-B0B3-FEE213138306}"/>
              </a:ext>
            </a:extLst>
          </p:cNvPr>
          <p:cNvSpPr>
            <a:spLocks noGrp="1"/>
          </p:cNvSpPr>
          <p:nvPr>
            <p:ph idx="1"/>
          </p:nvPr>
        </p:nvSpPr>
        <p:spPr>
          <a:xfrm>
            <a:off x="838200" y="1614238"/>
            <a:ext cx="10515600" cy="4859341"/>
          </a:xfrm>
        </p:spPr>
        <p:txBody>
          <a:bodyPr>
            <a:normAutofit fontScale="92500"/>
          </a:bodyPr>
          <a:lstStyle/>
          <a:p>
            <a:pPr marL="45720" indent="0">
              <a:lnSpc>
                <a:spcPct val="110000"/>
              </a:lnSpc>
              <a:buNone/>
            </a:pPr>
            <a:r>
              <a:rPr lang="fr-FR" sz="2400" dirty="0"/>
              <a:t>Les buts se séparent en 2 catégories. </a:t>
            </a:r>
          </a:p>
          <a:p>
            <a:pPr marL="514350" indent="-514350">
              <a:lnSpc>
                <a:spcPct val="110000"/>
              </a:lnSpc>
              <a:buFont typeface="+mj-lt"/>
              <a:buAutoNum type="arabicPeriod"/>
            </a:pPr>
            <a:r>
              <a:rPr lang="fr-FR" sz="2400" b="1" dirty="0"/>
              <a:t>Les buts de système </a:t>
            </a:r>
            <a:r>
              <a:rPr lang="fr-FR" sz="2400" dirty="0"/>
              <a:t>sont relatifs à l’organisation elle-même ou à ses membres. </a:t>
            </a:r>
          </a:p>
          <a:p>
            <a:pPr marL="514350" indent="-514350">
              <a:lnSpc>
                <a:spcPct val="110000"/>
              </a:lnSpc>
              <a:buFont typeface="+mj-lt"/>
              <a:buAutoNum type="arabicPeriod"/>
            </a:pPr>
            <a:r>
              <a:rPr lang="fr-FR" sz="2400" b="1" dirty="0"/>
              <a:t>Les buts de mission </a:t>
            </a:r>
            <a:r>
              <a:rPr lang="fr-FR" sz="2400" dirty="0"/>
              <a:t>visent la clientèle ou les produits</a:t>
            </a:r>
          </a:p>
          <a:p>
            <a:pPr marL="45720" indent="0">
              <a:lnSpc>
                <a:spcPct val="110000"/>
              </a:lnSpc>
              <a:buNone/>
            </a:pPr>
            <a:r>
              <a:rPr lang="fr-FR" sz="2400" dirty="0"/>
              <a:t>Si les buts ne provoquent pas de tensions entre les acteurs, ils seront dits </a:t>
            </a:r>
            <a:r>
              <a:rPr lang="fr-FR" sz="2400" b="1" dirty="0"/>
              <a:t>buts</a:t>
            </a:r>
            <a:r>
              <a:rPr lang="fr-FR" sz="2400" dirty="0"/>
              <a:t> </a:t>
            </a:r>
            <a:r>
              <a:rPr lang="fr-FR" sz="2400" b="1" dirty="0"/>
              <a:t>intégrés</a:t>
            </a:r>
            <a:r>
              <a:rPr lang="fr-FR" sz="2400" dirty="0"/>
              <a:t>.</a:t>
            </a:r>
          </a:p>
          <a:p>
            <a:pPr marL="45720" indent="0">
              <a:lnSpc>
                <a:spcPct val="110000"/>
              </a:lnSpc>
              <a:buNone/>
            </a:pPr>
            <a:r>
              <a:rPr lang="fr-FR" sz="2400" dirty="0"/>
              <a:t>Dans le cas contraire on parlera de </a:t>
            </a:r>
            <a:r>
              <a:rPr lang="fr-FR" sz="2400" b="1" dirty="0"/>
              <a:t>buts conflictuels</a:t>
            </a:r>
            <a:r>
              <a:rPr lang="fr-FR" sz="2400" dirty="0"/>
              <a:t>.</a:t>
            </a:r>
          </a:p>
          <a:p>
            <a:pPr marL="45720" indent="0">
              <a:lnSpc>
                <a:spcPct val="110000"/>
              </a:lnSpc>
              <a:buNone/>
            </a:pPr>
            <a:r>
              <a:rPr lang="fr-FR" sz="2400" dirty="0"/>
              <a:t>Enfin, selon qu’il sera possible de déterminer si un but est atteint ou non, il sera considéré comme opérationnel ou non</a:t>
            </a:r>
          </a:p>
          <a:p>
            <a:pPr marL="45720" indent="0">
              <a:lnSpc>
                <a:spcPct val="110000"/>
              </a:lnSpc>
              <a:buNone/>
            </a:pPr>
            <a:r>
              <a:rPr lang="fr-FR" sz="2400" dirty="0"/>
              <a:t>Le pouvoir peut être détenu par des acteurs externes (les propriétaires de l’entreprise qui ne la gèrent pas eux-mêmes, le conseil d’admin.) ou par des acteurs internes de l’entreprise</a:t>
            </a:r>
          </a:p>
          <a:p>
            <a:pPr>
              <a:lnSpc>
                <a:spcPct val="110000"/>
              </a:lnSpc>
            </a:pPr>
            <a:endParaRPr lang="fr-FR" dirty="0"/>
          </a:p>
        </p:txBody>
      </p:sp>
      <p:sp>
        <p:nvSpPr>
          <p:cNvPr id="4" name="Espace réservé de la date 3">
            <a:extLst>
              <a:ext uri="{FF2B5EF4-FFF2-40B4-BE49-F238E27FC236}">
                <a16:creationId xmlns:a16="http://schemas.microsoft.com/office/drawing/2014/main" id="{97F29BB3-66AA-C243-916E-FA58199D4F06}"/>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750A0612-AF83-8743-ADDD-510BAF99F1EE}"/>
              </a:ext>
            </a:extLst>
          </p:cNvPr>
          <p:cNvSpPr>
            <a:spLocks noGrp="1"/>
          </p:cNvSpPr>
          <p:nvPr>
            <p:ph type="sldNum" sz="quarter" idx="12"/>
          </p:nvPr>
        </p:nvSpPr>
        <p:spPr/>
        <p:txBody>
          <a:bodyPr/>
          <a:lstStyle/>
          <a:p>
            <a:fld id="{6D1A6996-9A38-354D-9398-FBE9F4077E8B}" type="slidenum">
              <a:rPr lang="fr-FR" smtClean="0"/>
              <a:t>73</a:t>
            </a:fld>
            <a:endParaRPr lang="fr-FR"/>
          </a:p>
        </p:txBody>
      </p:sp>
    </p:spTree>
    <p:extLst>
      <p:ext uri="{BB962C8B-B14F-4D97-AF65-F5344CB8AC3E}">
        <p14:creationId xmlns:p14="http://schemas.microsoft.com/office/powerpoint/2010/main" val="2335724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4F6053-1CEE-074D-B0B9-8C836443C4FB}"/>
              </a:ext>
            </a:extLst>
          </p:cNvPr>
          <p:cNvSpPr>
            <a:spLocks noGrp="1"/>
          </p:cNvSpPr>
          <p:nvPr>
            <p:ph type="title"/>
          </p:nvPr>
        </p:nvSpPr>
        <p:spPr>
          <a:xfrm>
            <a:off x="838200" y="282437"/>
            <a:ext cx="10515600" cy="645087"/>
          </a:xfrm>
        </p:spPr>
        <p:txBody>
          <a:bodyPr>
            <a:normAutofit fontScale="90000"/>
          </a:bodyPr>
          <a:lstStyle/>
          <a:p>
            <a:br>
              <a:rPr lang="fr-FR" sz="4900" dirty="0"/>
            </a:br>
            <a:r>
              <a:rPr lang="fr-FR" sz="4900" dirty="0"/>
              <a:t>L’approche de HENRY MINTZBERG</a:t>
            </a:r>
            <a:br>
              <a:rPr lang="fr-FR" dirty="0"/>
            </a:br>
            <a:endParaRPr lang="fr-FR" dirty="0"/>
          </a:p>
        </p:txBody>
      </p:sp>
      <p:sp>
        <p:nvSpPr>
          <p:cNvPr id="3" name="Espace réservé du contenu 2">
            <a:extLst>
              <a:ext uri="{FF2B5EF4-FFF2-40B4-BE49-F238E27FC236}">
                <a16:creationId xmlns:a16="http://schemas.microsoft.com/office/drawing/2014/main" id="{7F7CD03D-05C0-FA42-AB17-1AFC4F0E3BB2}"/>
              </a:ext>
            </a:extLst>
          </p:cNvPr>
          <p:cNvSpPr>
            <a:spLocks noGrp="1"/>
          </p:cNvSpPr>
          <p:nvPr>
            <p:ph idx="1"/>
          </p:nvPr>
        </p:nvSpPr>
        <p:spPr>
          <a:xfrm>
            <a:off x="838200" y="922949"/>
            <a:ext cx="10515600" cy="718283"/>
          </a:xfrm>
        </p:spPr>
        <p:txBody>
          <a:bodyPr>
            <a:normAutofit/>
          </a:bodyPr>
          <a:lstStyle/>
          <a:p>
            <a:pPr marL="0" indent="0">
              <a:buNone/>
            </a:pPr>
            <a:r>
              <a:rPr lang="fr-FR" sz="2000" dirty="0"/>
              <a:t>L'école de Mintzberg présente une approche globale de l’organisation qui est analysée en fonction des relations entre 5 de ses composantes et de leur poids respectif dans la structure: </a:t>
            </a:r>
          </a:p>
        </p:txBody>
      </p:sp>
      <p:sp>
        <p:nvSpPr>
          <p:cNvPr id="4" name="Espace réservé de la date 3">
            <a:extLst>
              <a:ext uri="{FF2B5EF4-FFF2-40B4-BE49-F238E27FC236}">
                <a16:creationId xmlns:a16="http://schemas.microsoft.com/office/drawing/2014/main" id="{D58DB06C-1FB6-8C49-B9C3-59CBAFCB93EF}"/>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33657833-65B8-A741-9C4C-3E29AFD003A3}"/>
              </a:ext>
            </a:extLst>
          </p:cNvPr>
          <p:cNvSpPr>
            <a:spLocks noGrp="1"/>
          </p:cNvSpPr>
          <p:nvPr>
            <p:ph type="sldNum" sz="quarter" idx="12"/>
          </p:nvPr>
        </p:nvSpPr>
        <p:spPr/>
        <p:txBody>
          <a:bodyPr/>
          <a:lstStyle/>
          <a:p>
            <a:fld id="{6D1A6996-9A38-354D-9398-FBE9F4077E8B}" type="slidenum">
              <a:rPr lang="fr-FR" smtClean="0"/>
              <a:t>74</a:t>
            </a:fld>
            <a:endParaRPr lang="fr-FR"/>
          </a:p>
        </p:txBody>
      </p:sp>
      <p:grpSp>
        <p:nvGrpSpPr>
          <p:cNvPr id="7" name="Groupe 6">
            <a:extLst>
              <a:ext uri="{FF2B5EF4-FFF2-40B4-BE49-F238E27FC236}">
                <a16:creationId xmlns:a16="http://schemas.microsoft.com/office/drawing/2014/main" id="{DFEC342E-F130-E541-8B13-342FE9BE87EB}"/>
              </a:ext>
            </a:extLst>
          </p:cNvPr>
          <p:cNvGrpSpPr/>
          <p:nvPr/>
        </p:nvGrpSpPr>
        <p:grpSpPr>
          <a:xfrm>
            <a:off x="961291" y="1773553"/>
            <a:ext cx="10233654" cy="4734722"/>
            <a:chOff x="539263" y="1750107"/>
            <a:chExt cx="10233654" cy="4734722"/>
          </a:xfrm>
        </p:grpSpPr>
        <p:pic>
          <p:nvPicPr>
            <p:cNvPr id="8" name="Image 2">
              <a:extLst>
                <a:ext uri="{FF2B5EF4-FFF2-40B4-BE49-F238E27FC236}">
                  <a16:creationId xmlns:a16="http://schemas.microsoft.com/office/drawing/2014/main" id="{78311EA1-CEF7-354E-BCF1-6B661E87AE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38835" y="2350272"/>
              <a:ext cx="4208584" cy="4134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a:extLst>
                <a:ext uri="{FF2B5EF4-FFF2-40B4-BE49-F238E27FC236}">
                  <a16:creationId xmlns:a16="http://schemas.microsoft.com/office/drawing/2014/main" id="{0BBD23B4-961C-5742-A277-76C0F28F39DE}"/>
                </a:ext>
              </a:extLst>
            </p:cNvPr>
            <p:cNvSpPr txBox="1"/>
            <p:nvPr/>
          </p:nvSpPr>
          <p:spPr>
            <a:xfrm>
              <a:off x="1570893" y="2250831"/>
              <a:ext cx="1756220" cy="830997"/>
            </a:xfrm>
            <a:prstGeom prst="rect">
              <a:avLst/>
            </a:prstGeom>
            <a:noFill/>
            <a:ln w="28575">
              <a:solidFill>
                <a:schemeClr val="tx1"/>
              </a:solidFill>
            </a:ln>
          </p:spPr>
          <p:txBody>
            <a:bodyPr wrap="square" rtlCol="0">
              <a:spAutoFit/>
            </a:bodyPr>
            <a:lstStyle/>
            <a:p>
              <a:r>
                <a:rPr lang="fr-FR" sz="1200" dirty="0"/>
                <a:t>La ligne hiérarchique relie le sommet stratégique au centre opérationnel</a:t>
              </a:r>
            </a:p>
          </p:txBody>
        </p:sp>
        <p:cxnSp>
          <p:nvCxnSpPr>
            <p:cNvPr id="10" name="Connecteur droit avec flèche 9">
              <a:extLst>
                <a:ext uri="{FF2B5EF4-FFF2-40B4-BE49-F238E27FC236}">
                  <a16:creationId xmlns:a16="http://schemas.microsoft.com/office/drawing/2014/main" id="{721C997D-232B-C649-A635-255A42CE97D3}"/>
                </a:ext>
              </a:extLst>
            </p:cNvPr>
            <p:cNvCxnSpPr/>
            <p:nvPr/>
          </p:nvCxnSpPr>
          <p:spPr>
            <a:xfrm>
              <a:off x="3338835" y="2368064"/>
              <a:ext cx="2124119" cy="16881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89881C50-BA4E-8144-8394-E36E930AFA4E}"/>
                </a:ext>
              </a:extLst>
            </p:cNvPr>
            <p:cNvSpPr txBox="1"/>
            <p:nvPr/>
          </p:nvSpPr>
          <p:spPr>
            <a:xfrm>
              <a:off x="539263" y="3284576"/>
              <a:ext cx="2110154" cy="1200329"/>
            </a:xfrm>
            <a:prstGeom prst="rect">
              <a:avLst/>
            </a:prstGeom>
            <a:noFill/>
            <a:ln w="28575">
              <a:solidFill>
                <a:schemeClr val="tx1"/>
              </a:solidFill>
            </a:ln>
          </p:spPr>
          <p:txBody>
            <a:bodyPr wrap="square" rtlCol="0">
              <a:spAutoFit/>
            </a:bodyPr>
            <a:lstStyle/>
            <a:p>
              <a:r>
                <a:rPr lang="fr-FR" sz="1200" dirty="0"/>
                <a:t>La technostructure sert l’organisation en agissant sur le travail des autres.</a:t>
              </a:r>
            </a:p>
            <a:p>
              <a:r>
                <a:rPr lang="fr-FR" sz="1200" dirty="0"/>
                <a:t>On y trouve les moteurs de la standardisation c’est-à-dire les mécanisme de la coordination.</a:t>
              </a:r>
            </a:p>
          </p:txBody>
        </p:sp>
        <p:cxnSp>
          <p:nvCxnSpPr>
            <p:cNvPr id="12" name="Connecteur droit avec flèche 11">
              <a:extLst>
                <a:ext uri="{FF2B5EF4-FFF2-40B4-BE49-F238E27FC236}">
                  <a16:creationId xmlns:a16="http://schemas.microsoft.com/office/drawing/2014/main" id="{4E44EC76-1B39-674F-B861-85F58BA3C042}"/>
                </a:ext>
              </a:extLst>
            </p:cNvPr>
            <p:cNvCxnSpPr>
              <a:cxnSpLocks/>
            </p:cNvCxnSpPr>
            <p:nvPr/>
          </p:nvCxnSpPr>
          <p:spPr>
            <a:xfrm>
              <a:off x="2672863" y="3885512"/>
              <a:ext cx="125436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CB03F59E-5120-D34D-BA07-672AEAEFCDD2}"/>
                </a:ext>
              </a:extLst>
            </p:cNvPr>
            <p:cNvSpPr txBox="1"/>
            <p:nvPr/>
          </p:nvSpPr>
          <p:spPr>
            <a:xfrm>
              <a:off x="7068430" y="1750107"/>
              <a:ext cx="2110154" cy="830997"/>
            </a:xfrm>
            <a:prstGeom prst="rect">
              <a:avLst/>
            </a:prstGeom>
            <a:noFill/>
            <a:ln w="28575">
              <a:solidFill>
                <a:schemeClr val="tx1"/>
              </a:solidFill>
            </a:ln>
          </p:spPr>
          <p:txBody>
            <a:bodyPr wrap="square" rtlCol="0">
              <a:spAutoFit/>
            </a:bodyPr>
            <a:lstStyle/>
            <a:p>
              <a:r>
                <a:rPr lang="fr-FR" sz="1200" dirty="0"/>
                <a:t>Le sommet stratégique doit faire en sorte que l’organisation remplisse sa mission de façon efficace.</a:t>
              </a:r>
            </a:p>
          </p:txBody>
        </p:sp>
        <p:cxnSp>
          <p:nvCxnSpPr>
            <p:cNvPr id="14" name="Connecteur droit avec flèche 13">
              <a:extLst>
                <a:ext uri="{FF2B5EF4-FFF2-40B4-BE49-F238E27FC236}">
                  <a16:creationId xmlns:a16="http://schemas.microsoft.com/office/drawing/2014/main" id="{21311DBA-8490-3B46-828D-778F10F67883}"/>
                </a:ext>
              </a:extLst>
            </p:cNvPr>
            <p:cNvCxnSpPr>
              <a:cxnSpLocks/>
              <a:stCxn id="13" idx="1"/>
            </p:cNvCxnSpPr>
            <p:nvPr/>
          </p:nvCxnSpPr>
          <p:spPr>
            <a:xfrm flipH="1">
              <a:off x="6096000" y="2165606"/>
              <a:ext cx="972430" cy="41549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5A10C764-E0AE-3B46-9D92-5319FC85B470}"/>
                </a:ext>
              </a:extLst>
            </p:cNvPr>
            <p:cNvSpPr txBox="1"/>
            <p:nvPr/>
          </p:nvSpPr>
          <p:spPr>
            <a:xfrm>
              <a:off x="8229009" y="3449950"/>
              <a:ext cx="2110154" cy="830997"/>
            </a:xfrm>
            <a:prstGeom prst="rect">
              <a:avLst/>
            </a:prstGeom>
            <a:noFill/>
            <a:ln w="28575">
              <a:solidFill>
                <a:schemeClr val="tx1"/>
              </a:solidFill>
            </a:ln>
          </p:spPr>
          <p:txBody>
            <a:bodyPr wrap="square" rtlCol="0">
              <a:spAutoFit/>
            </a:bodyPr>
            <a:lstStyle/>
            <a:p>
              <a:r>
                <a:rPr lang="fr-FR" sz="1200" dirty="0"/>
                <a:t>Les fonctions support logistique servent de support indirect aux missions de base de l’organisation.</a:t>
              </a:r>
            </a:p>
          </p:txBody>
        </p:sp>
        <p:cxnSp>
          <p:nvCxnSpPr>
            <p:cNvPr id="16" name="Connecteur droit avec flèche 15">
              <a:extLst>
                <a:ext uri="{FF2B5EF4-FFF2-40B4-BE49-F238E27FC236}">
                  <a16:creationId xmlns:a16="http://schemas.microsoft.com/office/drawing/2014/main" id="{F0A2F836-CF2A-824F-A8F8-5A80878A446F}"/>
                </a:ext>
              </a:extLst>
            </p:cNvPr>
            <p:cNvCxnSpPr>
              <a:cxnSpLocks/>
            </p:cNvCxnSpPr>
            <p:nvPr/>
          </p:nvCxnSpPr>
          <p:spPr>
            <a:xfrm flipH="1">
              <a:off x="7068430" y="3819680"/>
              <a:ext cx="1160579" cy="2247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EC6692BF-FD55-F943-961C-F6AAA5531ABF}"/>
                </a:ext>
              </a:extLst>
            </p:cNvPr>
            <p:cNvSpPr txBox="1"/>
            <p:nvPr/>
          </p:nvSpPr>
          <p:spPr>
            <a:xfrm>
              <a:off x="8662763" y="5121314"/>
              <a:ext cx="2110154" cy="1200329"/>
            </a:xfrm>
            <a:prstGeom prst="rect">
              <a:avLst/>
            </a:prstGeom>
            <a:noFill/>
            <a:ln w="28575">
              <a:solidFill>
                <a:schemeClr val="tx1"/>
              </a:solidFill>
            </a:ln>
          </p:spPr>
          <p:txBody>
            <a:bodyPr wrap="square" rtlCol="0">
              <a:spAutoFit/>
            </a:bodyPr>
            <a:lstStyle/>
            <a:p>
              <a:r>
                <a:rPr lang="fr-FR" sz="1200" dirty="0"/>
                <a:t>Le centre opérationnel est composé des membres de l’organisation dont le travail est directement lié à la production des biens et des services.</a:t>
              </a:r>
            </a:p>
          </p:txBody>
        </p:sp>
        <p:cxnSp>
          <p:nvCxnSpPr>
            <p:cNvPr id="18" name="Connecteur droit avec flèche 17">
              <a:extLst>
                <a:ext uri="{FF2B5EF4-FFF2-40B4-BE49-F238E27FC236}">
                  <a16:creationId xmlns:a16="http://schemas.microsoft.com/office/drawing/2014/main" id="{E6E12754-DE68-AE46-9F05-756886C6FDCD}"/>
                </a:ext>
              </a:extLst>
            </p:cNvPr>
            <p:cNvCxnSpPr>
              <a:cxnSpLocks/>
            </p:cNvCxnSpPr>
            <p:nvPr/>
          </p:nvCxnSpPr>
          <p:spPr>
            <a:xfrm flipH="1">
              <a:off x="7523973" y="5718818"/>
              <a:ext cx="111534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387203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175BF4-A14B-FB40-A1D7-092D4B1C6207}"/>
              </a:ext>
            </a:extLst>
          </p:cNvPr>
          <p:cNvSpPr>
            <a:spLocks noGrp="1"/>
          </p:cNvSpPr>
          <p:nvPr>
            <p:ph type="title"/>
          </p:nvPr>
        </p:nvSpPr>
        <p:spPr>
          <a:xfrm>
            <a:off x="838200" y="-117475"/>
            <a:ext cx="10515600" cy="1325563"/>
          </a:xfrm>
        </p:spPr>
        <p:txBody>
          <a:bodyPr/>
          <a:lstStyle/>
          <a:p>
            <a:r>
              <a:rPr lang="fr-FR" dirty="0"/>
              <a:t>La configuration selon Mintzberg</a:t>
            </a:r>
          </a:p>
        </p:txBody>
      </p:sp>
      <p:graphicFrame>
        <p:nvGraphicFramePr>
          <p:cNvPr id="6" name="Espace réservé du contenu 5">
            <a:extLst>
              <a:ext uri="{FF2B5EF4-FFF2-40B4-BE49-F238E27FC236}">
                <a16:creationId xmlns:a16="http://schemas.microsoft.com/office/drawing/2014/main" id="{93BAAF7D-70A6-274C-8DD2-2E81897C9E7C}"/>
              </a:ext>
            </a:extLst>
          </p:cNvPr>
          <p:cNvGraphicFramePr>
            <a:graphicFrameLocks noGrp="1"/>
          </p:cNvGraphicFramePr>
          <p:nvPr>
            <p:ph idx="1"/>
            <p:extLst>
              <p:ext uri="{D42A27DB-BD31-4B8C-83A1-F6EECF244321}">
                <p14:modId xmlns:p14="http://schemas.microsoft.com/office/powerpoint/2010/main" val="3253480789"/>
              </p:ext>
            </p:extLst>
          </p:nvPr>
        </p:nvGraphicFramePr>
        <p:xfrm>
          <a:off x="546100" y="1139824"/>
          <a:ext cx="10998200" cy="5032374"/>
        </p:xfrm>
        <a:graphic>
          <a:graphicData uri="http://schemas.openxmlformats.org/drawingml/2006/table">
            <a:tbl>
              <a:tblPr firstRow="1" bandRow="1">
                <a:tableStyleId>{5C22544A-7EE6-4342-B048-85BDC9FD1C3A}</a:tableStyleId>
              </a:tblPr>
              <a:tblGrid>
                <a:gridCol w="2749550">
                  <a:extLst>
                    <a:ext uri="{9D8B030D-6E8A-4147-A177-3AD203B41FA5}">
                      <a16:colId xmlns:a16="http://schemas.microsoft.com/office/drawing/2014/main" val="2617256529"/>
                    </a:ext>
                  </a:extLst>
                </a:gridCol>
                <a:gridCol w="2749550">
                  <a:extLst>
                    <a:ext uri="{9D8B030D-6E8A-4147-A177-3AD203B41FA5}">
                      <a16:colId xmlns:a16="http://schemas.microsoft.com/office/drawing/2014/main" val="1416289639"/>
                    </a:ext>
                  </a:extLst>
                </a:gridCol>
                <a:gridCol w="2749550">
                  <a:extLst>
                    <a:ext uri="{9D8B030D-6E8A-4147-A177-3AD203B41FA5}">
                      <a16:colId xmlns:a16="http://schemas.microsoft.com/office/drawing/2014/main" val="2247678143"/>
                    </a:ext>
                  </a:extLst>
                </a:gridCol>
                <a:gridCol w="2749550">
                  <a:extLst>
                    <a:ext uri="{9D8B030D-6E8A-4147-A177-3AD203B41FA5}">
                      <a16:colId xmlns:a16="http://schemas.microsoft.com/office/drawing/2014/main" val="1260782422"/>
                    </a:ext>
                  </a:extLst>
                </a:gridCol>
              </a:tblGrid>
              <a:tr h="677435">
                <a:tc>
                  <a:txBody>
                    <a:bodyPr/>
                    <a:lstStyle/>
                    <a:p>
                      <a:r>
                        <a:rPr lang="fr-FR" dirty="0">
                          <a:solidFill>
                            <a:schemeClr val="tx1"/>
                          </a:solidFill>
                        </a:rPr>
                        <a:t>5 types de configuration</a:t>
                      </a:r>
                    </a:p>
                  </a:txBody>
                  <a:tcPr marL="90000">
                    <a:solidFill>
                      <a:srgbClr val="FFFF00"/>
                    </a:solidFill>
                  </a:tcPr>
                </a:tc>
                <a:tc>
                  <a:txBody>
                    <a:bodyPr/>
                    <a:lstStyle/>
                    <a:p>
                      <a:r>
                        <a:rPr lang="fr-FR" dirty="0">
                          <a:solidFill>
                            <a:schemeClr val="tx1"/>
                          </a:solidFill>
                        </a:rPr>
                        <a:t>Fondé sur 5 types de coordination dominantes</a:t>
                      </a:r>
                    </a:p>
                  </a:txBody>
                  <a:tcPr marL="90000">
                    <a:solidFill>
                      <a:srgbClr val="FFFF00"/>
                    </a:solidFill>
                  </a:tcPr>
                </a:tc>
                <a:tc>
                  <a:txBody>
                    <a:bodyPr/>
                    <a:lstStyle/>
                    <a:p>
                      <a:r>
                        <a:rPr lang="fr-FR" dirty="0">
                          <a:solidFill>
                            <a:schemeClr val="tx1"/>
                          </a:solidFill>
                        </a:rPr>
                        <a:t>Qui désignent 5 parties clés de l’organisation</a:t>
                      </a:r>
                    </a:p>
                  </a:txBody>
                  <a:tcPr marL="90000">
                    <a:solidFill>
                      <a:srgbClr val="FFFF00"/>
                    </a:solidFill>
                  </a:tcPr>
                </a:tc>
                <a:tc>
                  <a:txBody>
                    <a:bodyPr/>
                    <a:lstStyle/>
                    <a:p>
                      <a:r>
                        <a:rPr lang="fr-FR" dirty="0">
                          <a:solidFill>
                            <a:schemeClr val="tx1"/>
                          </a:solidFill>
                        </a:rPr>
                        <a:t>…Et permettent plus ou moins la coordination</a:t>
                      </a:r>
                    </a:p>
                  </a:txBody>
                  <a:tcPr marL="90000">
                    <a:solidFill>
                      <a:srgbClr val="FFFF00"/>
                    </a:solidFill>
                  </a:tcPr>
                </a:tc>
                <a:extLst>
                  <a:ext uri="{0D108BD9-81ED-4DB2-BD59-A6C34878D82A}">
                    <a16:rowId xmlns:a16="http://schemas.microsoft.com/office/drawing/2014/main" val="3683668212"/>
                  </a:ext>
                </a:extLst>
              </a:tr>
              <a:tr h="612917">
                <a:tc>
                  <a:txBody>
                    <a:bodyPr/>
                    <a:lstStyle/>
                    <a:p>
                      <a:r>
                        <a:rPr lang="fr-FR" sz="1600" dirty="0"/>
                        <a:t>Structure simple (en « râteau: PME)</a:t>
                      </a:r>
                    </a:p>
                  </a:txBody>
                  <a:tcPr marL="90000">
                    <a:solidFill>
                      <a:schemeClr val="bg1"/>
                    </a:solidFill>
                  </a:tcPr>
                </a:tc>
                <a:tc>
                  <a:txBody>
                    <a:bodyPr/>
                    <a:lstStyle/>
                    <a:p>
                      <a:r>
                        <a:rPr lang="fr-FR" sz="1600" dirty="0"/>
                        <a:t>Supervision directe</a:t>
                      </a:r>
                    </a:p>
                  </a:txBody>
                  <a:tcPr marL="90000">
                    <a:solidFill>
                      <a:schemeClr val="bg1"/>
                    </a:solidFill>
                  </a:tcPr>
                </a:tc>
                <a:tc>
                  <a:txBody>
                    <a:bodyPr/>
                    <a:lstStyle/>
                    <a:p>
                      <a:r>
                        <a:rPr lang="fr-FR" sz="1600" dirty="0"/>
                        <a:t>Sommet stratégique</a:t>
                      </a:r>
                    </a:p>
                  </a:txBody>
                  <a:tcPr marL="90000">
                    <a:solidFill>
                      <a:schemeClr val="bg1"/>
                    </a:solidFill>
                  </a:tcPr>
                </a:tc>
                <a:tc>
                  <a:txBody>
                    <a:bodyPr/>
                    <a:lstStyle/>
                    <a:p>
                      <a:r>
                        <a:rPr lang="fr-FR" sz="1600" dirty="0"/>
                        <a:t>Centralisation complète</a:t>
                      </a:r>
                    </a:p>
                  </a:txBody>
                  <a:tcPr marL="90000">
                    <a:solidFill>
                      <a:schemeClr val="bg1"/>
                    </a:solidFill>
                  </a:tcPr>
                </a:tc>
                <a:extLst>
                  <a:ext uri="{0D108BD9-81ED-4DB2-BD59-A6C34878D82A}">
                    <a16:rowId xmlns:a16="http://schemas.microsoft.com/office/drawing/2014/main" val="62731610"/>
                  </a:ext>
                </a:extLst>
              </a:tr>
              <a:tr h="1129058">
                <a:tc>
                  <a:txBody>
                    <a:bodyPr/>
                    <a:lstStyle/>
                    <a:p>
                      <a:r>
                        <a:rPr lang="fr-FR" sz="1600" dirty="0"/>
                        <a:t>Bureaucratie mécaniste (Administration)</a:t>
                      </a:r>
                    </a:p>
                  </a:txBody>
                  <a:tcPr marL="90000"/>
                </a:tc>
                <a:tc>
                  <a:txBody>
                    <a:bodyPr/>
                    <a:lstStyle/>
                    <a:p>
                      <a:r>
                        <a:rPr lang="fr-FR" sz="1600" dirty="0"/>
                        <a:t>Standardisation des processus</a:t>
                      </a:r>
                    </a:p>
                  </a:txBody>
                  <a:tcPr marL="90000"/>
                </a:tc>
                <a:tc>
                  <a:txBody>
                    <a:bodyPr/>
                    <a:lstStyle/>
                    <a:p>
                      <a:r>
                        <a:rPr lang="fr-FR" sz="1600" dirty="0"/>
                        <a:t>La « technostructure » des fonctionnels, qui définissent les normes (Plan, ordonnancement, méthodes…)</a:t>
                      </a:r>
                    </a:p>
                  </a:txBody>
                  <a:tcPr marL="90000"/>
                </a:tc>
                <a:tc>
                  <a:txBody>
                    <a:bodyPr/>
                    <a:lstStyle/>
                    <a:p>
                      <a:r>
                        <a:rPr lang="fr-FR" sz="1600" dirty="0"/>
                        <a:t>Peu de décentralisation (elle n’est pas nécessaire)</a:t>
                      </a:r>
                    </a:p>
                  </a:txBody>
                  <a:tcPr marL="90000"/>
                </a:tc>
                <a:extLst>
                  <a:ext uri="{0D108BD9-81ED-4DB2-BD59-A6C34878D82A}">
                    <a16:rowId xmlns:a16="http://schemas.microsoft.com/office/drawing/2014/main" val="4176220681"/>
                  </a:ext>
                </a:extLst>
              </a:tr>
              <a:tr h="870988">
                <a:tc>
                  <a:txBody>
                    <a:bodyPr/>
                    <a:lstStyle/>
                    <a:p>
                      <a:r>
                        <a:rPr lang="fr-FR" sz="1600" dirty="0"/>
                        <a:t>Bureaucratie professionnelle (Hôpitaux, Universités)</a:t>
                      </a:r>
                    </a:p>
                  </a:txBody>
                  <a:tcPr marL="90000">
                    <a:noFill/>
                  </a:tcPr>
                </a:tc>
                <a:tc>
                  <a:txBody>
                    <a:bodyPr/>
                    <a:lstStyle/>
                    <a:p>
                      <a:r>
                        <a:rPr lang="fr-FR" sz="1600" dirty="0"/>
                        <a:t>Standardisation des qualifications</a:t>
                      </a:r>
                    </a:p>
                  </a:txBody>
                  <a:tcPr marL="90000">
                    <a:noFill/>
                  </a:tcPr>
                </a:tc>
                <a:tc>
                  <a:txBody>
                    <a:bodyPr/>
                    <a:lstStyle/>
                    <a:p>
                      <a:r>
                        <a:rPr lang="fr-FR" sz="1600" dirty="0"/>
                        <a:t>Les opérationnel sont les experts(classement &gt; cas &gt; procédé de travail)</a:t>
                      </a:r>
                    </a:p>
                  </a:txBody>
                  <a:tcPr marL="90000">
                    <a:noFill/>
                  </a:tcPr>
                </a:tc>
                <a:tc>
                  <a:txBody>
                    <a:bodyPr/>
                    <a:lstStyle/>
                    <a:p>
                      <a:r>
                        <a:rPr lang="fr-FR" sz="1600" dirty="0"/>
                        <a:t>Décentralisation forte (boites noires)</a:t>
                      </a:r>
                    </a:p>
                  </a:txBody>
                  <a:tcPr marL="90000">
                    <a:noFill/>
                  </a:tcPr>
                </a:tc>
                <a:extLst>
                  <a:ext uri="{0D108BD9-81ED-4DB2-BD59-A6C34878D82A}">
                    <a16:rowId xmlns:a16="http://schemas.microsoft.com/office/drawing/2014/main" val="3728209624"/>
                  </a:ext>
                </a:extLst>
              </a:tr>
              <a:tr h="870988">
                <a:tc>
                  <a:txBody>
                    <a:bodyPr/>
                    <a:lstStyle/>
                    <a:p>
                      <a:r>
                        <a:rPr lang="fr-FR" sz="1600" dirty="0"/>
                        <a:t>Structure divisionnelle (Grand groupes): Gouvernance de l’entreprise</a:t>
                      </a:r>
                    </a:p>
                  </a:txBody>
                  <a:tcPr marL="90000"/>
                </a:tc>
                <a:tc>
                  <a:txBody>
                    <a:bodyPr/>
                    <a:lstStyle/>
                    <a:p>
                      <a:r>
                        <a:rPr lang="fr-FR" sz="1600" dirty="0"/>
                        <a:t>Standardisation des résultats</a:t>
                      </a:r>
                    </a:p>
                  </a:txBody>
                  <a:tcPr marL="90000"/>
                </a:tc>
                <a:tc>
                  <a:txBody>
                    <a:bodyPr/>
                    <a:lstStyle/>
                    <a:p>
                      <a:r>
                        <a:rPr lang="fr-FR" sz="1600" dirty="0"/>
                        <a:t>L’encadrement (ligne hiérarchique)</a:t>
                      </a:r>
                    </a:p>
                  </a:txBody>
                  <a:tcPr marL="90000"/>
                </a:tc>
                <a:tc>
                  <a:txBody>
                    <a:bodyPr/>
                    <a:lstStyle/>
                    <a:p>
                      <a:r>
                        <a:rPr lang="fr-FR" sz="1600" dirty="0"/>
                        <a:t>Décentralisation verticale encadrée</a:t>
                      </a:r>
                    </a:p>
                    <a:p>
                      <a:r>
                        <a:rPr lang="fr-FR" sz="1600" dirty="0" err="1"/>
                        <a:t>Déconcentralisation</a:t>
                      </a:r>
                      <a:r>
                        <a:rPr lang="fr-FR" sz="1600" dirty="0"/>
                        <a:t>.</a:t>
                      </a:r>
                    </a:p>
                  </a:txBody>
                  <a:tcPr marL="90000"/>
                </a:tc>
                <a:extLst>
                  <a:ext uri="{0D108BD9-81ED-4DB2-BD59-A6C34878D82A}">
                    <a16:rowId xmlns:a16="http://schemas.microsoft.com/office/drawing/2014/main" val="2782154776"/>
                  </a:ext>
                </a:extLst>
              </a:tr>
              <a:tr h="870988">
                <a:tc>
                  <a:txBody>
                    <a:bodyPr/>
                    <a:lstStyle/>
                    <a:p>
                      <a:r>
                        <a:rPr lang="fr-FR" sz="1600" dirty="0" err="1"/>
                        <a:t>Adochcratie</a:t>
                      </a:r>
                      <a:r>
                        <a:rPr lang="fr-FR" sz="1600" dirty="0"/>
                        <a:t> (NASA, conseil, pub..)</a:t>
                      </a:r>
                    </a:p>
                  </a:txBody>
                  <a:tcPr marL="90000">
                    <a:noFill/>
                  </a:tcPr>
                </a:tc>
                <a:tc>
                  <a:txBody>
                    <a:bodyPr/>
                    <a:lstStyle/>
                    <a:p>
                      <a:r>
                        <a:rPr lang="fr-FR" sz="1600" dirty="0"/>
                        <a:t>Ajustement mutuel</a:t>
                      </a:r>
                    </a:p>
                  </a:txBody>
                  <a:tcPr marL="90000">
                    <a:noFill/>
                  </a:tcPr>
                </a:tc>
                <a:tc>
                  <a:txBody>
                    <a:bodyPr/>
                    <a:lstStyle/>
                    <a:p>
                      <a:r>
                        <a:rPr lang="fr-FR" sz="1600" dirty="0"/>
                        <a:t>Les fonctionnels des supports logistiques (DRH, R&amp;D, Achats…)</a:t>
                      </a:r>
                    </a:p>
                  </a:txBody>
                  <a:tcPr marL="90000">
                    <a:noFill/>
                  </a:tcPr>
                </a:tc>
                <a:tc>
                  <a:txBody>
                    <a:bodyPr/>
                    <a:lstStyle/>
                    <a:p>
                      <a:r>
                        <a:rPr lang="fr-FR" sz="1600" dirty="0"/>
                        <a:t>Décentralisation par projet</a:t>
                      </a:r>
                    </a:p>
                  </a:txBody>
                  <a:tcPr marL="90000">
                    <a:noFill/>
                  </a:tcPr>
                </a:tc>
                <a:extLst>
                  <a:ext uri="{0D108BD9-81ED-4DB2-BD59-A6C34878D82A}">
                    <a16:rowId xmlns:a16="http://schemas.microsoft.com/office/drawing/2014/main" val="1492704849"/>
                  </a:ext>
                </a:extLst>
              </a:tr>
            </a:tbl>
          </a:graphicData>
        </a:graphic>
      </p:graphicFrame>
      <p:sp>
        <p:nvSpPr>
          <p:cNvPr id="4" name="Espace réservé de la date 3">
            <a:extLst>
              <a:ext uri="{FF2B5EF4-FFF2-40B4-BE49-F238E27FC236}">
                <a16:creationId xmlns:a16="http://schemas.microsoft.com/office/drawing/2014/main" id="{74252DB1-E52E-A946-878E-1D714A2D3275}"/>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F73D71A2-8984-1742-8FAC-5AD059F0B155}"/>
              </a:ext>
            </a:extLst>
          </p:cNvPr>
          <p:cNvSpPr>
            <a:spLocks noGrp="1"/>
          </p:cNvSpPr>
          <p:nvPr>
            <p:ph type="sldNum" sz="quarter" idx="12"/>
          </p:nvPr>
        </p:nvSpPr>
        <p:spPr/>
        <p:txBody>
          <a:bodyPr/>
          <a:lstStyle/>
          <a:p>
            <a:fld id="{6D1A6996-9A38-354D-9398-FBE9F4077E8B}" type="slidenum">
              <a:rPr lang="fr-FR" smtClean="0"/>
              <a:t>75</a:t>
            </a:fld>
            <a:endParaRPr lang="fr-FR"/>
          </a:p>
        </p:txBody>
      </p:sp>
    </p:spTree>
    <p:extLst>
      <p:ext uri="{BB962C8B-B14F-4D97-AF65-F5344CB8AC3E}">
        <p14:creationId xmlns:p14="http://schemas.microsoft.com/office/powerpoint/2010/main" val="14036431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A86945-1E89-AE44-9BA7-922AA0AD797E}"/>
              </a:ext>
            </a:extLst>
          </p:cNvPr>
          <p:cNvSpPr>
            <a:spLocks noGrp="1"/>
          </p:cNvSpPr>
          <p:nvPr>
            <p:ph type="title"/>
          </p:nvPr>
        </p:nvSpPr>
        <p:spPr/>
        <p:txBody>
          <a:bodyPr>
            <a:normAutofit/>
          </a:bodyPr>
          <a:lstStyle/>
          <a:p>
            <a:r>
              <a:rPr lang="fr-FR" dirty="0"/>
              <a:t>Synthèse de l’approche d’HENRY MINTZBERG</a:t>
            </a:r>
            <a:br>
              <a:rPr lang="fr-FR" dirty="0"/>
            </a:br>
            <a:endParaRPr lang="fr-FR" dirty="0"/>
          </a:p>
        </p:txBody>
      </p:sp>
      <p:sp>
        <p:nvSpPr>
          <p:cNvPr id="3" name="Espace réservé du contenu 2">
            <a:extLst>
              <a:ext uri="{FF2B5EF4-FFF2-40B4-BE49-F238E27FC236}">
                <a16:creationId xmlns:a16="http://schemas.microsoft.com/office/drawing/2014/main" id="{F5E2CF13-3BF8-FB47-90F5-513DE63BA890}"/>
              </a:ext>
            </a:extLst>
          </p:cNvPr>
          <p:cNvSpPr>
            <a:spLocks noGrp="1"/>
          </p:cNvSpPr>
          <p:nvPr>
            <p:ph idx="1"/>
          </p:nvPr>
        </p:nvSpPr>
        <p:spPr>
          <a:xfrm>
            <a:off x="800100" y="1253330"/>
            <a:ext cx="11176000" cy="5103019"/>
          </a:xfrm>
        </p:spPr>
        <p:txBody>
          <a:bodyPr>
            <a:normAutofit fontScale="70000" lnSpcReduction="20000"/>
          </a:bodyPr>
          <a:lstStyle/>
          <a:p>
            <a:pPr marL="0" indent="0">
              <a:lnSpc>
                <a:spcPct val="110000"/>
              </a:lnSpc>
              <a:buNone/>
            </a:pPr>
            <a:r>
              <a:rPr lang="fr-FR" dirty="0"/>
              <a:t>Il y a </a:t>
            </a:r>
            <a:r>
              <a:rPr lang="fr-FR" b="1" dirty="0"/>
              <a:t>5 mécanismes de base </a:t>
            </a:r>
            <a:r>
              <a:rPr lang="fr-FR" dirty="0"/>
              <a:t>par lesquels les organisations coordonnent leur travail :</a:t>
            </a:r>
            <a:br>
              <a:rPr lang="fr-FR" dirty="0"/>
            </a:br>
            <a:br>
              <a:rPr lang="fr-FR" dirty="0"/>
            </a:br>
            <a:r>
              <a:rPr lang="fr-FR" b="1" dirty="0"/>
              <a:t>1. L’ajustement mutuel </a:t>
            </a:r>
            <a:r>
              <a:rPr lang="fr-FR" dirty="0"/>
              <a:t>dans lequel la coordination du travail est effectuée</a:t>
            </a:r>
            <a:br>
              <a:rPr lang="fr-FR" dirty="0"/>
            </a:br>
            <a:r>
              <a:rPr lang="fr-FR" dirty="0"/>
              <a:t>par simple communication informelle.</a:t>
            </a:r>
          </a:p>
          <a:p>
            <a:pPr marL="0" indent="0">
              <a:lnSpc>
                <a:spcPct val="110000"/>
              </a:lnSpc>
              <a:buNone/>
            </a:pPr>
            <a:br>
              <a:rPr lang="fr-FR" dirty="0"/>
            </a:br>
            <a:r>
              <a:rPr lang="fr-FR" b="1" dirty="0"/>
              <a:t>2. La supervision directe : </a:t>
            </a:r>
            <a:r>
              <a:rPr lang="fr-FR" dirty="0"/>
              <a:t>c’est un mécanisme de coordination dans lequel</a:t>
            </a:r>
            <a:br>
              <a:rPr lang="fr-FR" dirty="0"/>
            </a:br>
            <a:r>
              <a:rPr lang="fr-FR" dirty="0"/>
              <a:t>une personne est investie de la responsabilité du travail de plusieurs autres.</a:t>
            </a:r>
          </a:p>
          <a:p>
            <a:pPr marL="0" indent="0">
              <a:lnSpc>
                <a:spcPct val="110000"/>
              </a:lnSpc>
              <a:buNone/>
            </a:pPr>
            <a:br>
              <a:rPr lang="fr-FR" dirty="0"/>
            </a:br>
            <a:r>
              <a:rPr lang="fr-FR" b="1" dirty="0"/>
              <a:t>3. La standardisation des procédés de travail</a:t>
            </a:r>
            <a:r>
              <a:rPr lang="fr-FR" dirty="0"/>
              <a:t>. Ce mécanisme assure la</a:t>
            </a:r>
            <a:br>
              <a:rPr lang="fr-FR" dirty="0"/>
            </a:br>
            <a:r>
              <a:rPr lang="fr-FR" dirty="0"/>
              <a:t>coordination en spécifiant le contenu du travail à accomplir (descriptifs de tâches , des modes opératoire)</a:t>
            </a:r>
          </a:p>
          <a:p>
            <a:pPr marL="0" indent="0">
              <a:lnSpc>
                <a:spcPct val="110000"/>
              </a:lnSpc>
              <a:buNone/>
            </a:pPr>
            <a:br>
              <a:rPr lang="fr-FR" dirty="0"/>
            </a:br>
            <a:r>
              <a:rPr lang="fr-FR" b="1" dirty="0"/>
              <a:t>4. La standardisation des résultats </a:t>
            </a:r>
            <a:r>
              <a:rPr lang="fr-FR" dirty="0"/>
              <a:t>: elle assure la coordination en précisant le résultat à atteindre (spécification des dimensions du produit à fabriquer).</a:t>
            </a:r>
          </a:p>
          <a:p>
            <a:pPr marL="0" indent="0">
              <a:lnSpc>
                <a:spcPct val="110000"/>
              </a:lnSpc>
              <a:buNone/>
            </a:pPr>
            <a:br>
              <a:rPr lang="fr-FR" dirty="0"/>
            </a:br>
            <a:r>
              <a:rPr lang="fr-FR" b="1" dirty="0"/>
              <a:t>5. La standardisation des qualifications; </a:t>
            </a:r>
            <a:r>
              <a:rPr lang="fr-FR" dirty="0"/>
              <a:t>elle assure la coordination en précisant la formation, les compétences que doit avoir celui qui occupe le poste.</a:t>
            </a:r>
          </a:p>
        </p:txBody>
      </p:sp>
      <p:sp>
        <p:nvSpPr>
          <p:cNvPr id="4" name="Espace réservé de la date 3">
            <a:extLst>
              <a:ext uri="{FF2B5EF4-FFF2-40B4-BE49-F238E27FC236}">
                <a16:creationId xmlns:a16="http://schemas.microsoft.com/office/drawing/2014/main" id="{83D6EA90-0F51-AF42-9479-4C3DF18FCC9D}"/>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A31AE051-4E09-EB4C-A04D-4E5CC632917A}"/>
              </a:ext>
            </a:extLst>
          </p:cNvPr>
          <p:cNvSpPr>
            <a:spLocks noGrp="1"/>
          </p:cNvSpPr>
          <p:nvPr>
            <p:ph type="sldNum" sz="quarter" idx="12"/>
          </p:nvPr>
        </p:nvSpPr>
        <p:spPr/>
        <p:txBody>
          <a:bodyPr/>
          <a:lstStyle/>
          <a:p>
            <a:fld id="{6D1A6996-9A38-354D-9398-FBE9F4077E8B}" type="slidenum">
              <a:rPr lang="fr-FR" smtClean="0"/>
              <a:t>76</a:t>
            </a:fld>
            <a:endParaRPr lang="fr-FR"/>
          </a:p>
        </p:txBody>
      </p:sp>
    </p:spTree>
    <p:extLst>
      <p:ext uri="{BB962C8B-B14F-4D97-AF65-F5344CB8AC3E}">
        <p14:creationId xmlns:p14="http://schemas.microsoft.com/office/powerpoint/2010/main" val="14260072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re 1">
            <a:extLst>
              <a:ext uri="{FF2B5EF4-FFF2-40B4-BE49-F238E27FC236}">
                <a16:creationId xmlns:a16="http://schemas.microsoft.com/office/drawing/2014/main" id="{E177528E-C661-7841-B195-907181FCF815}"/>
              </a:ext>
            </a:extLst>
          </p:cNvPr>
          <p:cNvSpPr>
            <a:spLocks noGrp="1" noChangeArrowheads="1"/>
          </p:cNvSpPr>
          <p:nvPr>
            <p:ph type="title"/>
          </p:nvPr>
        </p:nvSpPr>
        <p:spPr>
          <a:xfrm>
            <a:off x="838200" y="2103437"/>
            <a:ext cx="10515600" cy="1325563"/>
          </a:xfrm>
        </p:spPr>
        <p:txBody>
          <a:bodyPr/>
          <a:lstStyle/>
          <a:p>
            <a:pPr algn="ctr"/>
            <a:r>
              <a:rPr lang="fr-FR" altLang="fr-FR" b="1" dirty="0">
                <a:ea typeface="ＭＳ Ｐゴシック" panose="020B0600070205080204" pitchFamily="34" charset="-128"/>
              </a:rPr>
              <a:t>LES STRUCTURES D’ORGANISATION</a:t>
            </a:r>
            <a:br>
              <a:rPr lang="fr-FR" altLang="fr-FR" b="1" dirty="0">
                <a:ea typeface="ＭＳ Ｐゴシック" panose="020B0600070205080204" pitchFamily="34" charset="-128"/>
              </a:rPr>
            </a:br>
            <a:endParaRPr lang="fr-FR" altLang="fr-FR" b="1" dirty="0">
              <a:ea typeface="ＭＳ Ｐゴシック" panose="020B0600070205080204" pitchFamily="34" charset="-128"/>
            </a:endParaRPr>
          </a:p>
        </p:txBody>
      </p:sp>
      <p:sp>
        <p:nvSpPr>
          <p:cNvPr id="72706" name="Espace réservé du contenu 2">
            <a:extLst>
              <a:ext uri="{FF2B5EF4-FFF2-40B4-BE49-F238E27FC236}">
                <a16:creationId xmlns:a16="http://schemas.microsoft.com/office/drawing/2014/main" id="{21B29366-65DE-1649-89D7-93242FBAE982}"/>
              </a:ext>
            </a:extLst>
          </p:cNvPr>
          <p:cNvSpPr>
            <a:spLocks noGrp="1" noChangeArrowheads="1"/>
          </p:cNvSpPr>
          <p:nvPr>
            <p:ph idx="1"/>
          </p:nvPr>
        </p:nvSpPr>
        <p:spPr/>
        <p:txBody>
          <a:bodyPr/>
          <a:lstStyle/>
          <a:p>
            <a:pPr>
              <a:defRPr/>
            </a:pPr>
            <a:endParaRPr lang="fr-FR" altLang="fr-FR" dirty="0">
              <a:ea typeface="ＭＳ Ｐゴシック" panose="020B0600070205080204" pitchFamily="34" charset="-128"/>
            </a:endParaRPr>
          </a:p>
          <a:p>
            <a:pPr>
              <a:defRPr/>
            </a:pPr>
            <a:endParaRPr lang="fr-FR" altLang="fr-FR" dirty="0">
              <a:ea typeface="ＭＳ Ｐゴシック" panose="020B0600070205080204" pitchFamily="34" charset="-128"/>
            </a:endParaRPr>
          </a:p>
          <a:p>
            <a:pPr>
              <a:defRPr/>
            </a:pPr>
            <a:endParaRPr lang="fr-FR" altLang="fr-FR"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F20E26B0-F851-714F-91AC-6B75F3A66389}"/>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EB34D139-1F1A-0046-9A1D-8330305E95CB}"/>
              </a:ext>
            </a:extLst>
          </p:cNvPr>
          <p:cNvSpPr>
            <a:spLocks noGrp="1"/>
          </p:cNvSpPr>
          <p:nvPr>
            <p:ph type="sldNum" sz="quarter" idx="12"/>
          </p:nvPr>
        </p:nvSpPr>
        <p:spPr/>
        <p:txBody>
          <a:bodyPr/>
          <a:lstStyle/>
          <a:p>
            <a:fld id="{6D1A6996-9A38-354D-9398-FBE9F4077E8B}" type="slidenum">
              <a:rPr lang="fr-FR" smtClean="0"/>
              <a:t>77</a:t>
            </a:fld>
            <a:endParaRPr lang="fr-FR"/>
          </a:p>
        </p:txBody>
      </p:sp>
    </p:spTree>
    <p:extLst>
      <p:ext uri="{BB962C8B-B14F-4D97-AF65-F5344CB8AC3E}">
        <p14:creationId xmlns:p14="http://schemas.microsoft.com/office/powerpoint/2010/main" val="32373310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673118ED-C539-5942-940F-3F79562BE852}"/>
              </a:ext>
            </a:extLst>
          </p:cNvPr>
          <p:cNvSpPr>
            <a:spLocks noGrp="1" noChangeArrowheads="1"/>
          </p:cNvSpPr>
          <p:nvPr>
            <p:ph type="title"/>
          </p:nvPr>
        </p:nvSpPr>
        <p:spPr>
          <a:xfrm>
            <a:off x="2057400" y="125413"/>
            <a:ext cx="8229600" cy="1143000"/>
          </a:xfrm>
        </p:spPr>
        <p:txBody>
          <a:bodyPr/>
          <a:lstStyle/>
          <a:p>
            <a:r>
              <a:rPr lang="fr-FR" altLang="fr-FR" sz="3200" b="1" dirty="0">
                <a:ea typeface="ＭＳ Ｐゴシック" panose="020B0600070205080204" pitchFamily="34" charset="-128"/>
              </a:rPr>
              <a:t>LES STRUCTURES DE L’</a:t>
            </a:r>
            <a:r>
              <a:rPr lang="fr-FR" altLang="ja-JP" sz="3200" b="1" dirty="0">
                <a:ea typeface="ＭＳ Ｐゴシック" panose="020B0600070205080204" pitchFamily="34" charset="-128"/>
              </a:rPr>
              <a:t>ORGANISATION</a:t>
            </a:r>
            <a:endParaRPr lang="fr-FR" altLang="fr-FR" sz="3200" b="1" dirty="0">
              <a:ea typeface="ＭＳ Ｐゴシック" panose="020B0600070205080204" pitchFamily="34" charset="-128"/>
            </a:endParaRPr>
          </a:p>
        </p:txBody>
      </p:sp>
      <p:sp>
        <p:nvSpPr>
          <p:cNvPr id="332803" name="Rectangle 3">
            <a:extLst>
              <a:ext uri="{FF2B5EF4-FFF2-40B4-BE49-F238E27FC236}">
                <a16:creationId xmlns:a16="http://schemas.microsoft.com/office/drawing/2014/main" id="{7132F207-8A30-EC41-A642-AEAA1CE8E756}"/>
              </a:ext>
            </a:extLst>
          </p:cNvPr>
          <p:cNvSpPr>
            <a:spLocks noChangeArrowheads="1"/>
          </p:cNvSpPr>
          <p:nvPr/>
        </p:nvSpPr>
        <p:spPr bwMode="auto">
          <a:xfrm>
            <a:off x="4395788" y="5322888"/>
            <a:ext cx="3429000" cy="914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buFontTx/>
              <a:buNone/>
            </a:pPr>
            <a:r>
              <a:rPr lang="fr-FR" altLang="fr-FR" sz="2400">
                <a:solidFill>
                  <a:srgbClr val="000000"/>
                </a:solidFill>
              </a:rPr>
              <a:t>STRUCTURE</a:t>
            </a:r>
          </a:p>
          <a:p>
            <a:pPr eaLnBrk="1" hangingPunct="1">
              <a:buFontTx/>
              <a:buNone/>
            </a:pPr>
            <a:r>
              <a:rPr lang="fr-FR" altLang="fr-FR" sz="2400">
                <a:solidFill>
                  <a:srgbClr val="000000"/>
                </a:solidFill>
              </a:rPr>
              <a:t>TECHNOCRATIQUE</a:t>
            </a:r>
          </a:p>
        </p:txBody>
      </p:sp>
      <p:sp>
        <p:nvSpPr>
          <p:cNvPr id="332804" name="Rectangle 4">
            <a:extLst>
              <a:ext uri="{FF2B5EF4-FFF2-40B4-BE49-F238E27FC236}">
                <a16:creationId xmlns:a16="http://schemas.microsoft.com/office/drawing/2014/main" id="{8ED680FA-D4CD-1F4E-B8B9-65294444B35C}"/>
              </a:ext>
            </a:extLst>
          </p:cNvPr>
          <p:cNvSpPr>
            <a:spLocks noChangeArrowheads="1"/>
          </p:cNvSpPr>
          <p:nvPr/>
        </p:nvSpPr>
        <p:spPr bwMode="auto">
          <a:xfrm>
            <a:off x="4395788" y="4027488"/>
            <a:ext cx="3124200" cy="914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buFontTx/>
              <a:buNone/>
            </a:pPr>
            <a:r>
              <a:rPr lang="fr-FR" altLang="fr-FR" sz="2400">
                <a:solidFill>
                  <a:srgbClr val="000000"/>
                </a:solidFill>
              </a:rPr>
              <a:t>STRUCTURE</a:t>
            </a:r>
          </a:p>
          <a:p>
            <a:pPr eaLnBrk="1" hangingPunct="1">
              <a:buFontTx/>
              <a:buNone/>
            </a:pPr>
            <a:r>
              <a:rPr lang="fr-FR" altLang="fr-FR" sz="2400">
                <a:solidFill>
                  <a:srgbClr val="000000"/>
                </a:solidFill>
              </a:rPr>
              <a:t>COOPERATIVE</a:t>
            </a:r>
          </a:p>
        </p:txBody>
      </p:sp>
      <p:sp>
        <p:nvSpPr>
          <p:cNvPr id="332805" name="Rectangle 5">
            <a:extLst>
              <a:ext uri="{FF2B5EF4-FFF2-40B4-BE49-F238E27FC236}">
                <a16:creationId xmlns:a16="http://schemas.microsoft.com/office/drawing/2014/main" id="{273734A4-89F6-B046-80E9-3342A613E6E9}"/>
              </a:ext>
            </a:extLst>
          </p:cNvPr>
          <p:cNvSpPr>
            <a:spLocks noChangeArrowheads="1"/>
          </p:cNvSpPr>
          <p:nvPr/>
        </p:nvSpPr>
        <p:spPr bwMode="auto">
          <a:xfrm>
            <a:off x="4395788" y="2732088"/>
            <a:ext cx="3429000" cy="914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buFontTx/>
              <a:buNone/>
            </a:pPr>
            <a:r>
              <a:rPr lang="fr-FR" altLang="fr-FR" sz="2400">
                <a:solidFill>
                  <a:srgbClr val="000000"/>
                </a:solidFill>
              </a:rPr>
              <a:t>STRUCTURE</a:t>
            </a:r>
          </a:p>
          <a:p>
            <a:pPr eaLnBrk="1" hangingPunct="1">
              <a:buFontTx/>
              <a:buNone/>
            </a:pPr>
            <a:r>
              <a:rPr lang="fr-FR" altLang="fr-FR" sz="2400">
                <a:solidFill>
                  <a:srgbClr val="000000"/>
                </a:solidFill>
              </a:rPr>
              <a:t>BUREAUCRATIQUE</a:t>
            </a:r>
          </a:p>
        </p:txBody>
      </p:sp>
      <p:sp>
        <p:nvSpPr>
          <p:cNvPr id="332806" name="AutoShape 6">
            <a:extLst>
              <a:ext uri="{FF2B5EF4-FFF2-40B4-BE49-F238E27FC236}">
                <a16:creationId xmlns:a16="http://schemas.microsoft.com/office/drawing/2014/main" id="{5C7D247A-C01F-E94E-A9F1-FBACC3956014}"/>
              </a:ext>
            </a:extLst>
          </p:cNvPr>
          <p:cNvSpPr>
            <a:spLocks noChangeArrowheads="1"/>
          </p:cNvSpPr>
          <p:nvPr/>
        </p:nvSpPr>
        <p:spPr bwMode="auto">
          <a:xfrm>
            <a:off x="3100388" y="1741489"/>
            <a:ext cx="976312" cy="48577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bg2"/>
            </a:solidFill>
            <a:miter lim="800000"/>
            <a:headEnd/>
            <a:tailEnd/>
          </a:ln>
        </p:spPr>
        <p:txBody>
          <a:bodyPr wrap="none" anchor="ctr"/>
          <a:lstStyle/>
          <a:p>
            <a:endParaRPr lang="fr-FR"/>
          </a:p>
        </p:txBody>
      </p:sp>
      <p:sp>
        <p:nvSpPr>
          <p:cNvPr id="332807" name="AutoShape 7">
            <a:extLst>
              <a:ext uri="{FF2B5EF4-FFF2-40B4-BE49-F238E27FC236}">
                <a16:creationId xmlns:a16="http://schemas.microsoft.com/office/drawing/2014/main" id="{B37EFC44-EE1F-0143-AF78-8F3E7ACDB992}"/>
              </a:ext>
            </a:extLst>
          </p:cNvPr>
          <p:cNvSpPr>
            <a:spLocks noChangeArrowheads="1"/>
          </p:cNvSpPr>
          <p:nvPr/>
        </p:nvSpPr>
        <p:spPr bwMode="auto">
          <a:xfrm>
            <a:off x="3100388" y="2932114"/>
            <a:ext cx="976312" cy="48577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bg2"/>
            </a:solidFill>
            <a:miter lim="800000"/>
            <a:headEnd/>
            <a:tailEnd/>
          </a:ln>
        </p:spPr>
        <p:txBody>
          <a:bodyPr wrap="none" anchor="ctr"/>
          <a:lstStyle/>
          <a:p>
            <a:endParaRPr lang="fr-FR"/>
          </a:p>
        </p:txBody>
      </p:sp>
      <p:sp>
        <p:nvSpPr>
          <p:cNvPr id="332808" name="AutoShape 8">
            <a:extLst>
              <a:ext uri="{FF2B5EF4-FFF2-40B4-BE49-F238E27FC236}">
                <a16:creationId xmlns:a16="http://schemas.microsoft.com/office/drawing/2014/main" id="{A81218DA-976D-CD4A-9331-C5D3B4054756}"/>
              </a:ext>
            </a:extLst>
          </p:cNvPr>
          <p:cNvSpPr>
            <a:spLocks noChangeArrowheads="1"/>
          </p:cNvSpPr>
          <p:nvPr/>
        </p:nvSpPr>
        <p:spPr bwMode="auto">
          <a:xfrm>
            <a:off x="3100388" y="4227514"/>
            <a:ext cx="976312" cy="48577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bg2"/>
            </a:solidFill>
            <a:miter lim="800000"/>
            <a:headEnd/>
            <a:tailEnd/>
          </a:ln>
        </p:spPr>
        <p:txBody>
          <a:bodyPr wrap="none" anchor="ctr"/>
          <a:lstStyle/>
          <a:p>
            <a:endParaRPr lang="fr-FR"/>
          </a:p>
        </p:txBody>
      </p:sp>
      <p:sp>
        <p:nvSpPr>
          <p:cNvPr id="332809" name="AutoShape 9">
            <a:extLst>
              <a:ext uri="{FF2B5EF4-FFF2-40B4-BE49-F238E27FC236}">
                <a16:creationId xmlns:a16="http://schemas.microsoft.com/office/drawing/2014/main" id="{BB0390F7-6BE0-484A-BA16-0619E93FDCBB}"/>
              </a:ext>
            </a:extLst>
          </p:cNvPr>
          <p:cNvSpPr>
            <a:spLocks noChangeArrowheads="1"/>
          </p:cNvSpPr>
          <p:nvPr/>
        </p:nvSpPr>
        <p:spPr bwMode="auto">
          <a:xfrm>
            <a:off x="3100388" y="5599114"/>
            <a:ext cx="976312" cy="48577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bg2"/>
            </a:solidFill>
            <a:miter lim="800000"/>
            <a:headEnd/>
            <a:tailEnd/>
          </a:ln>
        </p:spPr>
        <p:txBody>
          <a:bodyPr wrap="none" anchor="ctr"/>
          <a:lstStyle/>
          <a:p>
            <a:endParaRPr lang="fr-FR"/>
          </a:p>
        </p:txBody>
      </p:sp>
      <p:sp>
        <p:nvSpPr>
          <p:cNvPr id="332810" name="Rectangle 10">
            <a:extLst>
              <a:ext uri="{FF2B5EF4-FFF2-40B4-BE49-F238E27FC236}">
                <a16:creationId xmlns:a16="http://schemas.microsoft.com/office/drawing/2014/main" id="{E8236303-C6EF-AB4B-8E43-FDDFAA124B99}"/>
              </a:ext>
            </a:extLst>
          </p:cNvPr>
          <p:cNvSpPr>
            <a:spLocks noChangeArrowheads="1"/>
          </p:cNvSpPr>
          <p:nvPr/>
        </p:nvSpPr>
        <p:spPr bwMode="auto">
          <a:xfrm>
            <a:off x="4395788" y="1512888"/>
            <a:ext cx="3124200" cy="914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buFontTx/>
              <a:buNone/>
            </a:pPr>
            <a:r>
              <a:rPr lang="fr-FR" altLang="fr-FR" sz="2400">
                <a:solidFill>
                  <a:srgbClr val="000000"/>
                </a:solidFill>
              </a:rPr>
              <a:t>STRUCTURE</a:t>
            </a:r>
          </a:p>
          <a:p>
            <a:pPr eaLnBrk="1" hangingPunct="1">
              <a:buFontTx/>
              <a:buNone/>
            </a:pPr>
            <a:r>
              <a:rPr lang="fr-FR" altLang="fr-FR" sz="2400">
                <a:solidFill>
                  <a:srgbClr val="000000"/>
                </a:solidFill>
              </a:rPr>
              <a:t>CHARISMATIQUE</a:t>
            </a:r>
          </a:p>
        </p:txBody>
      </p:sp>
      <p:sp>
        <p:nvSpPr>
          <p:cNvPr id="2" name="Espace réservé de la date 1">
            <a:extLst>
              <a:ext uri="{FF2B5EF4-FFF2-40B4-BE49-F238E27FC236}">
                <a16:creationId xmlns:a16="http://schemas.microsoft.com/office/drawing/2014/main" id="{AD2E8274-1492-E64B-8057-E47D6999EB66}"/>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4664E4D1-1AC7-1B48-993D-9A2D76F45207}"/>
              </a:ext>
            </a:extLst>
          </p:cNvPr>
          <p:cNvSpPr>
            <a:spLocks noGrp="1"/>
          </p:cNvSpPr>
          <p:nvPr>
            <p:ph type="sldNum" sz="quarter" idx="12"/>
          </p:nvPr>
        </p:nvSpPr>
        <p:spPr/>
        <p:txBody>
          <a:bodyPr/>
          <a:lstStyle/>
          <a:p>
            <a:fld id="{6D1A6996-9A38-354D-9398-FBE9F4077E8B}" type="slidenum">
              <a:rPr lang="fr-FR" smtClean="0"/>
              <a:t>78</a:t>
            </a:fld>
            <a:endParaRPr lang="fr-FR"/>
          </a:p>
        </p:txBody>
      </p:sp>
    </p:spTree>
    <p:extLst>
      <p:ext uri="{BB962C8B-B14F-4D97-AF65-F5344CB8AC3E}">
        <p14:creationId xmlns:p14="http://schemas.microsoft.com/office/powerpoint/2010/main" val="1256084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32806"/>
                                        </p:tgtEl>
                                        <p:attrNameLst>
                                          <p:attrName>style.visibility</p:attrName>
                                        </p:attrNameLst>
                                      </p:cBhvr>
                                      <p:to>
                                        <p:strVal val="visible"/>
                                      </p:to>
                                    </p:set>
                                    <p:anim calcmode="lin" valueType="num">
                                      <p:cBhvr additive="base">
                                        <p:cTn id="7" dur="500" fill="hold"/>
                                        <p:tgtEl>
                                          <p:spTgt spid="332806"/>
                                        </p:tgtEl>
                                        <p:attrNameLst>
                                          <p:attrName>ppt_x</p:attrName>
                                        </p:attrNameLst>
                                      </p:cBhvr>
                                      <p:tavLst>
                                        <p:tav tm="0">
                                          <p:val>
                                            <p:strVal val="0-#ppt_w/2"/>
                                          </p:val>
                                        </p:tav>
                                        <p:tav tm="100000">
                                          <p:val>
                                            <p:strVal val="#ppt_x"/>
                                          </p:val>
                                        </p:tav>
                                      </p:tavLst>
                                    </p:anim>
                                    <p:anim calcmode="lin" valueType="num">
                                      <p:cBhvr additive="base">
                                        <p:cTn id="8" dur="500" fill="hold"/>
                                        <p:tgtEl>
                                          <p:spTgt spid="33280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2810"/>
                                        </p:tgtEl>
                                        <p:attrNameLst>
                                          <p:attrName>style.visibility</p:attrName>
                                        </p:attrNameLst>
                                      </p:cBhvr>
                                      <p:to>
                                        <p:strVal val="visible"/>
                                      </p:to>
                                    </p:set>
                                    <p:anim calcmode="lin" valueType="num">
                                      <p:cBhvr additive="base">
                                        <p:cTn id="13" dur="500" fill="hold"/>
                                        <p:tgtEl>
                                          <p:spTgt spid="332810"/>
                                        </p:tgtEl>
                                        <p:attrNameLst>
                                          <p:attrName>ppt_x</p:attrName>
                                        </p:attrNameLst>
                                      </p:cBhvr>
                                      <p:tavLst>
                                        <p:tav tm="0">
                                          <p:val>
                                            <p:strVal val="0-#ppt_w/2"/>
                                          </p:val>
                                        </p:tav>
                                        <p:tav tm="100000">
                                          <p:val>
                                            <p:strVal val="#ppt_x"/>
                                          </p:val>
                                        </p:tav>
                                      </p:tavLst>
                                    </p:anim>
                                    <p:anim calcmode="lin" valueType="num">
                                      <p:cBhvr additive="base">
                                        <p:cTn id="14" dur="500" fill="hold"/>
                                        <p:tgtEl>
                                          <p:spTgt spid="33281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32807"/>
                                        </p:tgtEl>
                                        <p:attrNameLst>
                                          <p:attrName>style.visibility</p:attrName>
                                        </p:attrNameLst>
                                      </p:cBhvr>
                                      <p:to>
                                        <p:strVal val="visible"/>
                                      </p:to>
                                    </p:set>
                                    <p:anim calcmode="lin" valueType="num">
                                      <p:cBhvr additive="base">
                                        <p:cTn id="19" dur="500" fill="hold"/>
                                        <p:tgtEl>
                                          <p:spTgt spid="332807"/>
                                        </p:tgtEl>
                                        <p:attrNameLst>
                                          <p:attrName>ppt_x</p:attrName>
                                        </p:attrNameLst>
                                      </p:cBhvr>
                                      <p:tavLst>
                                        <p:tav tm="0">
                                          <p:val>
                                            <p:strVal val="0-#ppt_w/2"/>
                                          </p:val>
                                        </p:tav>
                                        <p:tav tm="100000">
                                          <p:val>
                                            <p:strVal val="#ppt_x"/>
                                          </p:val>
                                        </p:tav>
                                      </p:tavLst>
                                    </p:anim>
                                    <p:anim calcmode="lin" valueType="num">
                                      <p:cBhvr additive="base">
                                        <p:cTn id="20" dur="500" fill="hold"/>
                                        <p:tgtEl>
                                          <p:spTgt spid="33280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32805"/>
                                        </p:tgtEl>
                                        <p:attrNameLst>
                                          <p:attrName>style.visibility</p:attrName>
                                        </p:attrNameLst>
                                      </p:cBhvr>
                                      <p:to>
                                        <p:strVal val="visible"/>
                                      </p:to>
                                    </p:set>
                                    <p:anim calcmode="lin" valueType="num">
                                      <p:cBhvr additive="base">
                                        <p:cTn id="25" dur="500" fill="hold"/>
                                        <p:tgtEl>
                                          <p:spTgt spid="332805"/>
                                        </p:tgtEl>
                                        <p:attrNameLst>
                                          <p:attrName>ppt_x</p:attrName>
                                        </p:attrNameLst>
                                      </p:cBhvr>
                                      <p:tavLst>
                                        <p:tav tm="0">
                                          <p:val>
                                            <p:strVal val="0-#ppt_w/2"/>
                                          </p:val>
                                        </p:tav>
                                        <p:tav tm="100000">
                                          <p:val>
                                            <p:strVal val="#ppt_x"/>
                                          </p:val>
                                        </p:tav>
                                      </p:tavLst>
                                    </p:anim>
                                    <p:anim calcmode="lin" valueType="num">
                                      <p:cBhvr additive="base">
                                        <p:cTn id="26" dur="500" fill="hold"/>
                                        <p:tgtEl>
                                          <p:spTgt spid="33280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32808"/>
                                        </p:tgtEl>
                                        <p:attrNameLst>
                                          <p:attrName>style.visibility</p:attrName>
                                        </p:attrNameLst>
                                      </p:cBhvr>
                                      <p:to>
                                        <p:strVal val="visible"/>
                                      </p:to>
                                    </p:set>
                                    <p:anim calcmode="lin" valueType="num">
                                      <p:cBhvr additive="base">
                                        <p:cTn id="31" dur="500" fill="hold"/>
                                        <p:tgtEl>
                                          <p:spTgt spid="332808"/>
                                        </p:tgtEl>
                                        <p:attrNameLst>
                                          <p:attrName>ppt_x</p:attrName>
                                        </p:attrNameLst>
                                      </p:cBhvr>
                                      <p:tavLst>
                                        <p:tav tm="0">
                                          <p:val>
                                            <p:strVal val="0-#ppt_w/2"/>
                                          </p:val>
                                        </p:tav>
                                        <p:tav tm="100000">
                                          <p:val>
                                            <p:strVal val="#ppt_x"/>
                                          </p:val>
                                        </p:tav>
                                      </p:tavLst>
                                    </p:anim>
                                    <p:anim calcmode="lin" valueType="num">
                                      <p:cBhvr additive="base">
                                        <p:cTn id="32" dur="500" fill="hold"/>
                                        <p:tgtEl>
                                          <p:spTgt spid="33280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32804"/>
                                        </p:tgtEl>
                                        <p:attrNameLst>
                                          <p:attrName>style.visibility</p:attrName>
                                        </p:attrNameLst>
                                      </p:cBhvr>
                                      <p:to>
                                        <p:strVal val="visible"/>
                                      </p:to>
                                    </p:set>
                                    <p:anim calcmode="lin" valueType="num">
                                      <p:cBhvr additive="base">
                                        <p:cTn id="37" dur="500" fill="hold"/>
                                        <p:tgtEl>
                                          <p:spTgt spid="332804"/>
                                        </p:tgtEl>
                                        <p:attrNameLst>
                                          <p:attrName>ppt_x</p:attrName>
                                        </p:attrNameLst>
                                      </p:cBhvr>
                                      <p:tavLst>
                                        <p:tav tm="0">
                                          <p:val>
                                            <p:strVal val="0-#ppt_w/2"/>
                                          </p:val>
                                        </p:tav>
                                        <p:tav tm="100000">
                                          <p:val>
                                            <p:strVal val="#ppt_x"/>
                                          </p:val>
                                        </p:tav>
                                      </p:tavLst>
                                    </p:anim>
                                    <p:anim calcmode="lin" valueType="num">
                                      <p:cBhvr additive="base">
                                        <p:cTn id="38" dur="500" fill="hold"/>
                                        <p:tgtEl>
                                          <p:spTgt spid="332804"/>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332809"/>
                                        </p:tgtEl>
                                        <p:attrNameLst>
                                          <p:attrName>style.visibility</p:attrName>
                                        </p:attrNameLst>
                                      </p:cBhvr>
                                      <p:to>
                                        <p:strVal val="visible"/>
                                      </p:to>
                                    </p:set>
                                    <p:anim calcmode="lin" valueType="num">
                                      <p:cBhvr additive="base">
                                        <p:cTn id="43" dur="500" fill="hold"/>
                                        <p:tgtEl>
                                          <p:spTgt spid="332809"/>
                                        </p:tgtEl>
                                        <p:attrNameLst>
                                          <p:attrName>ppt_x</p:attrName>
                                        </p:attrNameLst>
                                      </p:cBhvr>
                                      <p:tavLst>
                                        <p:tav tm="0">
                                          <p:val>
                                            <p:strVal val="0-#ppt_w/2"/>
                                          </p:val>
                                        </p:tav>
                                        <p:tav tm="100000">
                                          <p:val>
                                            <p:strVal val="#ppt_x"/>
                                          </p:val>
                                        </p:tav>
                                      </p:tavLst>
                                    </p:anim>
                                    <p:anim calcmode="lin" valueType="num">
                                      <p:cBhvr additive="base">
                                        <p:cTn id="44" dur="500" fill="hold"/>
                                        <p:tgtEl>
                                          <p:spTgt spid="332809"/>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32803"/>
                                        </p:tgtEl>
                                        <p:attrNameLst>
                                          <p:attrName>style.visibility</p:attrName>
                                        </p:attrNameLst>
                                      </p:cBhvr>
                                      <p:to>
                                        <p:strVal val="visible"/>
                                      </p:to>
                                    </p:set>
                                    <p:anim calcmode="lin" valueType="num">
                                      <p:cBhvr additive="base">
                                        <p:cTn id="49" dur="500" fill="hold"/>
                                        <p:tgtEl>
                                          <p:spTgt spid="332803"/>
                                        </p:tgtEl>
                                        <p:attrNameLst>
                                          <p:attrName>ppt_x</p:attrName>
                                        </p:attrNameLst>
                                      </p:cBhvr>
                                      <p:tavLst>
                                        <p:tav tm="0">
                                          <p:val>
                                            <p:strVal val="0-#ppt_w/2"/>
                                          </p:val>
                                        </p:tav>
                                        <p:tav tm="100000">
                                          <p:val>
                                            <p:strVal val="#ppt_x"/>
                                          </p:val>
                                        </p:tav>
                                      </p:tavLst>
                                    </p:anim>
                                    <p:anim calcmode="lin" valueType="num">
                                      <p:cBhvr additive="base">
                                        <p:cTn id="50" dur="500" fill="hold"/>
                                        <p:tgtEl>
                                          <p:spTgt spid="3328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animBg="1" autoUpdateAnimBg="0"/>
      <p:bldP spid="332804" grpId="0" animBg="1" autoUpdateAnimBg="0"/>
      <p:bldP spid="332805" grpId="0" animBg="1" autoUpdateAnimBg="0"/>
      <p:bldP spid="332810" grpId="0" animBg="1"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FD530BD9-C75A-7F40-B26A-17E86C07D0C7}"/>
              </a:ext>
            </a:extLst>
          </p:cNvPr>
          <p:cNvSpPr>
            <a:spLocks noGrp="1" noChangeArrowheads="1"/>
          </p:cNvSpPr>
          <p:nvPr>
            <p:ph type="title"/>
          </p:nvPr>
        </p:nvSpPr>
        <p:spPr>
          <a:xfrm>
            <a:off x="1828800" y="152400"/>
            <a:ext cx="8229600" cy="1143000"/>
          </a:xfrm>
        </p:spPr>
        <p:txBody>
          <a:bodyPr/>
          <a:lstStyle/>
          <a:p>
            <a:r>
              <a:rPr lang="fr-FR" altLang="fr-FR" sz="1800" b="1" dirty="0">
                <a:solidFill>
                  <a:srgbClr val="000000"/>
                </a:solidFill>
                <a:ea typeface="ＭＳ Ｐゴシック" panose="020B0600070205080204" pitchFamily="34" charset="-128"/>
              </a:rPr>
              <a:t>LES STRUCTURES DE L’</a:t>
            </a:r>
            <a:r>
              <a:rPr lang="fr-FR" altLang="ja-JP" sz="1800" b="1" dirty="0">
                <a:solidFill>
                  <a:srgbClr val="000000"/>
                </a:solidFill>
                <a:ea typeface="ＭＳ Ｐゴシック" panose="020B0600070205080204" pitchFamily="34" charset="-128"/>
              </a:rPr>
              <a:t>ORGANISATION</a:t>
            </a:r>
            <a:br>
              <a:rPr lang="fr-FR" altLang="ja-JP" sz="1800" b="1" dirty="0">
                <a:solidFill>
                  <a:srgbClr val="000000"/>
                </a:solidFill>
                <a:ea typeface="ＭＳ Ｐゴシック" panose="020B0600070205080204" pitchFamily="34" charset="-128"/>
              </a:rPr>
            </a:br>
            <a:r>
              <a:rPr lang="fr-FR" altLang="ja-JP" sz="3200" b="1" dirty="0">
                <a:solidFill>
                  <a:srgbClr val="000000"/>
                </a:solidFill>
                <a:ea typeface="ＭＳ Ｐゴシック" panose="020B0600070205080204" pitchFamily="34" charset="-128"/>
              </a:rPr>
              <a:t> STRUCTURE CHARISMATIQUE</a:t>
            </a:r>
            <a:endParaRPr lang="fr-FR" altLang="fr-FR" sz="3200" b="1" dirty="0">
              <a:solidFill>
                <a:srgbClr val="000000"/>
              </a:solidFill>
              <a:ea typeface="ＭＳ Ｐゴシック" panose="020B0600070205080204" pitchFamily="34" charset="-128"/>
            </a:endParaRPr>
          </a:p>
        </p:txBody>
      </p:sp>
      <p:sp>
        <p:nvSpPr>
          <p:cNvPr id="333827" name="Text Box 3">
            <a:extLst>
              <a:ext uri="{FF2B5EF4-FFF2-40B4-BE49-F238E27FC236}">
                <a16:creationId xmlns:a16="http://schemas.microsoft.com/office/drawing/2014/main" id="{280B35FF-9323-5942-A379-83DEA8E64C9F}"/>
              </a:ext>
            </a:extLst>
          </p:cNvPr>
          <p:cNvSpPr txBox="1">
            <a:spLocks noChangeArrowheads="1"/>
          </p:cNvSpPr>
          <p:nvPr/>
        </p:nvSpPr>
        <p:spPr bwMode="auto">
          <a:xfrm>
            <a:off x="2057400" y="1524000"/>
            <a:ext cx="3352800" cy="1320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000">
                <a:solidFill>
                  <a:srgbClr val="000000"/>
                </a:solidFill>
              </a:rPr>
              <a:t>Le système de fonctionnement est lié à la personnalité d</a:t>
            </a:r>
            <a:r>
              <a:rPr lang="ja-JP" altLang="fr-FR" sz="2000">
                <a:solidFill>
                  <a:srgbClr val="000000"/>
                </a:solidFill>
              </a:rPr>
              <a:t>’</a:t>
            </a:r>
            <a:r>
              <a:rPr lang="fr-FR" altLang="ja-JP" sz="2000">
                <a:solidFill>
                  <a:srgbClr val="000000"/>
                </a:solidFill>
              </a:rPr>
              <a:t>un chef charismatique</a:t>
            </a:r>
            <a:endParaRPr lang="fr-FR" altLang="fr-FR" sz="2000">
              <a:solidFill>
                <a:srgbClr val="000000"/>
              </a:solidFill>
            </a:endParaRPr>
          </a:p>
        </p:txBody>
      </p:sp>
      <p:sp>
        <p:nvSpPr>
          <p:cNvPr id="333828" name="Text Box 4">
            <a:extLst>
              <a:ext uri="{FF2B5EF4-FFF2-40B4-BE49-F238E27FC236}">
                <a16:creationId xmlns:a16="http://schemas.microsoft.com/office/drawing/2014/main" id="{DEAF2C17-16F8-0A41-B765-E2B2946BCD65}"/>
              </a:ext>
            </a:extLst>
          </p:cNvPr>
          <p:cNvSpPr txBox="1">
            <a:spLocks noChangeArrowheads="1"/>
          </p:cNvSpPr>
          <p:nvPr/>
        </p:nvSpPr>
        <p:spPr bwMode="auto">
          <a:xfrm>
            <a:off x="2057400" y="3141664"/>
            <a:ext cx="3352800"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000">
                <a:solidFill>
                  <a:srgbClr val="000000"/>
                </a:solidFill>
              </a:rPr>
              <a:t>Lien de dépendance formelle et affectif entre les collaborateurs et leur chef</a:t>
            </a:r>
          </a:p>
        </p:txBody>
      </p:sp>
      <p:sp>
        <p:nvSpPr>
          <p:cNvPr id="333829" name="Text Box 5">
            <a:extLst>
              <a:ext uri="{FF2B5EF4-FFF2-40B4-BE49-F238E27FC236}">
                <a16:creationId xmlns:a16="http://schemas.microsoft.com/office/drawing/2014/main" id="{B1AACA1E-7000-7546-8225-942A8D94F463}"/>
              </a:ext>
            </a:extLst>
          </p:cNvPr>
          <p:cNvSpPr txBox="1">
            <a:spLocks noChangeArrowheads="1"/>
          </p:cNvSpPr>
          <p:nvPr/>
        </p:nvSpPr>
        <p:spPr bwMode="auto">
          <a:xfrm>
            <a:off x="2057400" y="4724401"/>
            <a:ext cx="3352800"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000">
                <a:solidFill>
                  <a:srgbClr val="000000"/>
                </a:solidFill>
              </a:rPr>
              <a:t>Rapport de séduction au chef, compétition informelle entre les membres</a:t>
            </a:r>
          </a:p>
        </p:txBody>
      </p:sp>
      <p:sp>
        <p:nvSpPr>
          <p:cNvPr id="333830" name="Text Box 6">
            <a:extLst>
              <a:ext uri="{FF2B5EF4-FFF2-40B4-BE49-F238E27FC236}">
                <a16:creationId xmlns:a16="http://schemas.microsoft.com/office/drawing/2014/main" id="{87B5AFD2-CF49-EA46-8353-AAC7E1A82FEB}"/>
              </a:ext>
            </a:extLst>
          </p:cNvPr>
          <p:cNvSpPr txBox="1">
            <a:spLocks noChangeArrowheads="1"/>
          </p:cNvSpPr>
          <p:nvPr/>
        </p:nvSpPr>
        <p:spPr bwMode="auto">
          <a:xfrm>
            <a:off x="6781800" y="1524000"/>
            <a:ext cx="3505200" cy="1320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000">
                <a:solidFill>
                  <a:srgbClr val="000000"/>
                </a:solidFill>
              </a:rPr>
              <a:t>Les structures sont  « floues » CHACUN DE FAIRE SON TROU de créer sa place</a:t>
            </a:r>
          </a:p>
        </p:txBody>
      </p:sp>
      <p:sp>
        <p:nvSpPr>
          <p:cNvPr id="333831" name="Text Box 7">
            <a:extLst>
              <a:ext uri="{FF2B5EF4-FFF2-40B4-BE49-F238E27FC236}">
                <a16:creationId xmlns:a16="http://schemas.microsoft.com/office/drawing/2014/main" id="{81C24986-07E2-B748-BB07-D73A073CFBEF}"/>
              </a:ext>
            </a:extLst>
          </p:cNvPr>
          <p:cNvSpPr txBox="1">
            <a:spLocks noChangeArrowheads="1"/>
          </p:cNvSpPr>
          <p:nvPr/>
        </p:nvSpPr>
        <p:spPr bwMode="auto">
          <a:xfrm>
            <a:off x="6781800" y="3352800"/>
            <a:ext cx="2971800" cy="711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000">
                <a:solidFill>
                  <a:srgbClr val="000000"/>
                </a:solidFill>
              </a:rPr>
              <a:t>CENTRALISATION des décisions stratégiques</a:t>
            </a:r>
          </a:p>
        </p:txBody>
      </p:sp>
      <p:sp>
        <p:nvSpPr>
          <p:cNvPr id="333832" name="Text Box 8">
            <a:extLst>
              <a:ext uri="{FF2B5EF4-FFF2-40B4-BE49-F238E27FC236}">
                <a16:creationId xmlns:a16="http://schemas.microsoft.com/office/drawing/2014/main" id="{34562556-EBAA-5A49-A1E0-E801DECDE302}"/>
              </a:ext>
            </a:extLst>
          </p:cNvPr>
          <p:cNvSpPr txBox="1">
            <a:spLocks noChangeArrowheads="1"/>
          </p:cNvSpPr>
          <p:nvPr/>
        </p:nvSpPr>
        <p:spPr bwMode="auto">
          <a:xfrm>
            <a:off x="6781800" y="5029200"/>
            <a:ext cx="2971800" cy="711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000">
                <a:solidFill>
                  <a:srgbClr val="000000"/>
                </a:solidFill>
              </a:rPr>
              <a:t>Délégation NON explicite</a:t>
            </a:r>
          </a:p>
        </p:txBody>
      </p:sp>
      <p:sp>
        <p:nvSpPr>
          <p:cNvPr id="2" name="Espace réservé de la date 1">
            <a:extLst>
              <a:ext uri="{FF2B5EF4-FFF2-40B4-BE49-F238E27FC236}">
                <a16:creationId xmlns:a16="http://schemas.microsoft.com/office/drawing/2014/main" id="{76897ECE-80E4-FC41-8D63-B2F2F21D82BF}"/>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216050D4-5BBB-F64F-989C-B8DBBE7415B7}"/>
              </a:ext>
            </a:extLst>
          </p:cNvPr>
          <p:cNvSpPr>
            <a:spLocks noGrp="1"/>
          </p:cNvSpPr>
          <p:nvPr>
            <p:ph type="sldNum" sz="quarter" idx="12"/>
          </p:nvPr>
        </p:nvSpPr>
        <p:spPr/>
        <p:txBody>
          <a:bodyPr/>
          <a:lstStyle/>
          <a:p>
            <a:fld id="{6D1A6996-9A38-354D-9398-FBE9F4077E8B}" type="slidenum">
              <a:rPr lang="fr-FR" smtClean="0"/>
              <a:t>79</a:t>
            </a:fld>
            <a:endParaRPr lang="fr-FR"/>
          </a:p>
        </p:txBody>
      </p:sp>
    </p:spTree>
    <p:extLst>
      <p:ext uri="{BB962C8B-B14F-4D97-AF65-F5344CB8AC3E}">
        <p14:creationId xmlns:p14="http://schemas.microsoft.com/office/powerpoint/2010/main" val="27842811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3827"/>
                                        </p:tgtEl>
                                        <p:attrNameLst>
                                          <p:attrName>style.visibility</p:attrName>
                                        </p:attrNameLst>
                                      </p:cBhvr>
                                      <p:to>
                                        <p:strVal val="visible"/>
                                      </p:to>
                                    </p:set>
                                    <p:anim calcmode="lin" valueType="num">
                                      <p:cBhvr additive="base">
                                        <p:cTn id="7" dur="500" fill="hold"/>
                                        <p:tgtEl>
                                          <p:spTgt spid="333827"/>
                                        </p:tgtEl>
                                        <p:attrNameLst>
                                          <p:attrName>ppt_x</p:attrName>
                                        </p:attrNameLst>
                                      </p:cBhvr>
                                      <p:tavLst>
                                        <p:tav tm="0">
                                          <p:val>
                                            <p:strVal val="0-#ppt_w/2"/>
                                          </p:val>
                                        </p:tav>
                                        <p:tav tm="100000">
                                          <p:val>
                                            <p:strVal val="#ppt_x"/>
                                          </p:val>
                                        </p:tav>
                                      </p:tavLst>
                                    </p:anim>
                                    <p:anim calcmode="lin" valueType="num">
                                      <p:cBhvr additive="base">
                                        <p:cTn id="8" dur="500" fill="hold"/>
                                        <p:tgtEl>
                                          <p:spTgt spid="33382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3828"/>
                                        </p:tgtEl>
                                        <p:attrNameLst>
                                          <p:attrName>style.visibility</p:attrName>
                                        </p:attrNameLst>
                                      </p:cBhvr>
                                      <p:to>
                                        <p:strVal val="visible"/>
                                      </p:to>
                                    </p:set>
                                    <p:anim calcmode="lin" valueType="num">
                                      <p:cBhvr additive="base">
                                        <p:cTn id="13" dur="500" fill="hold"/>
                                        <p:tgtEl>
                                          <p:spTgt spid="333828"/>
                                        </p:tgtEl>
                                        <p:attrNameLst>
                                          <p:attrName>ppt_x</p:attrName>
                                        </p:attrNameLst>
                                      </p:cBhvr>
                                      <p:tavLst>
                                        <p:tav tm="0">
                                          <p:val>
                                            <p:strVal val="0-#ppt_w/2"/>
                                          </p:val>
                                        </p:tav>
                                        <p:tav tm="100000">
                                          <p:val>
                                            <p:strVal val="#ppt_x"/>
                                          </p:val>
                                        </p:tav>
                                      </p:tavLst>
                                    </p:anim>
                                    <p:anim calcmode="lin" valueType="num">
                                      <p:cBhvr additive="base">
                                        <p:cTn id="14" dur="500" fill="hold"/>
                                        <p:tgtEl>
                                          <p:spTgt spid="33382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3829"/>
                                        </p:tgtEl>
                                        <p:attrNameLst>
                                          <p:attrName>style.visibility</p:attrName>
                                        </p:attrNameLst>
                                      </p:cBhvr>
                                      <p:to>
                                        <p:strVal val="visible"/>
                                      </p:to>
                                    </p:set>
                                    <p:anim calcmode="lin" valueType="num">
                                      <p:cBhvr additive="base">
                                        <p:cTn id="19" dur="500" fill="hold"/>
                                        <p:tgtEl>
                                          <p:spTgt spid="333829"/>
                                        </p:tgtEl>
                                        <p:attrNameLst>
                                          <p:attrName>ppt_x</p:attrName>
                                        </p:attrNameLst>
                                      </p:cBhvr>
                                      <p:tavLst>
                                        <p:tav tm="0">
                                          <p:val>
                                            <p:strVal val="0-#ppt_w/2"/>
                                          </p:val>
                                        </p:tav>
                                        <p:tav tm="100000">
                                          <p:val>
                                            <p:strVal val="#ppt_x"/>
                                          </p:val>
                                        </p:tav>
                                      </p:tavLst>
                                    </p:anim>
                                    <p:anim calcmode="lin" valueType="num">
                                      <p:cBhvr additive="base">
                                        <p:cTn id="20" dur="500" fill="hold"/>
                                        <p:tgtEl>
                                          <p:spTgt spid="33382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33830"/>
                                        </p:tgtEl>
                                        <p:attrNameLst>
                                          <p:attrName>style.visibility</p:attrName>
                                        </p:attrNameLst>
                                      </p:cBhvr>
                                      <p:to>
                                        <p:strVal val="visible"/>
                                      </p:to>
                                    </p:set>
                                    <p:anim calcmode="lin" valueType="num">
                                      <p:cBhvr additive="base">
                                        <p:cTn id="25" dur="500" fill="hold"/>
                                        <p:tgtEl>
                                          <p:spTgt spid="333830"/>
                                        </p:tgtEl>
                                        <p:attrNameLst>
                                          <p:attrName>ppt_x</p:attrName>
                                        </p:attrNameLst>
                                      </p:cBhvr>
                                      <p:tavLst>
                                        <p:tav tm="0">
                                          <p:val>
                                            <p:strVal val="1+#ppt_w/2"/>
                                          </p:val>
                                        </p:tav>
                                        <p:tav tm="100000">
                                          <p:val>
                                            <p:strVal val="#ppt_x"/>
                                          </p:val>
                                        </p:tav>
                                      </p:tavLst>
                                    </p:anim>
                                    <p:anim calcmode="lin" valueType="num">
                                      <p:cBhvr additive="base">
                                        <p:cTn id="26" dur="500" fill="hold"/>
                                        <p:tgtEl>
                                          <p:spTgt spid="33383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33831"/>
                                        </p:tgtEl>
                                        <p:attrNameLst>
                                          <p:attrName>style.visibility</p:attrName>
                                        </p:attrNameLst>
                                      </p:cBhvr>
                                      <p:to>
                                        <p:strVal val="visible"/>
                                      </p:to>
                                    </p:set>
                                    <p:anim calcmode="lin" valueType="num">
                                      <p:cBhvr additive="base">
                                        <p:cTn id="31" dur="500" fill="hold"/>
                                        <p:tgtEl>
                                          <p:spTgt spid="333831"/>
                                        </p:tgtEl>
                                        <p:attrNameLst>
                                          <p:attrName>ppt_x</p:attrName>
                                        </p:attrNameLst>
                                      </p:cBhvr>
                                      <p:tavLst>
                                        <p:tav tm="0">
                                          <p:val>
                                            <p:strVal val="1+#ppt_w/2"/>
                                          </p:val>
                                        </p:tav>
                                        <p:tav tm="100000">
                                          <p:val>
                                            <p:strVal val="#ppt_x"/>
                                          </p:val>
                                        </p:tav>
                                      </p:tavLst>
                                    </p:anim>
                                    <p:anim calcmode="lin" valueType="num">
                                      <p:cBhvr additive="base">
                                        <p:cTn id="32" dur="500" fill="hold"/>
                                        <p:tgtEl>
                                          <p:spTgt spid="33383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33832"/>
                                        </p:tgtEl>
                                        <p:attrNameLst>
                                          <p:attrName>style.visibility</p:attrName>
                                        </p:attrNameLst>
                                      </p:cBhvr>
                                      <p:to>
                                        <p:strVal val="visible"/>
                                      </p:to>
                                    </p:set>
                                    <p:anim calcmode="lin" valueType="num">
                                      <p:cBhvr additive="base">
                                        <p:cTn id="37" dur="500" fill="hold"/>
                                        <p:tgtEl>
                                          <p:spTgt spid="333832"/>
                                        </p:tgtEl>
                                        <p:attrNameLst>
                                          <p:attrName>ppt_x</p:attrName>
                                        </p:attrNameLst>
                                      </p:cBhvr>
                                      <p:tavLst>
                                        <p:tav tm="0">
                                          <p:val>
                                            <p:strVal val="1+#ppt_w/2"/>
                                          </p:val>
                                        </p:tav>
                                        <p:tav tm="100000">
                                          <p:val>
                                            <p:strVal val="#ppt_x"/>
                                          </p:val>
                                        </p:tav>
                                      </p:tavLst>
                                    </p:anim>
                                    <p:anim calcmode="lin" valueType="num">
                                      <p:cBhvr additive="base">
                                        <p:cTn id="38" dur="500" fill="hold"/>
                                        <p:tgtEl>
                                          <p:spTgt spid="3338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7" grpId="0" animBg="1" autoUpdateAnimBg="0"/>
      <p:bldP spid="333828" grpId="0" animBg="1" autoUpdateAnimBg="0"/>
      <p:bldP spid="333829" grpId="0" animBg="1" autoUpdateAnimBg="0"/>
      <p:bldP spid="333830" grpId="0" animBg="1" autoUpdateAnimBg="0"/>
      <p:bldP spid="333831" grpId="0" animBg="1" autoUpdateAnimBg="0"/>
      <p:bldP spid="333832"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re 1">
            <a:extLst>
              <a:ext uri="{FF2B5EF4-FFF2-40B4-BE49-F238E27FC236}">
                <a16:creationId xmlns:a16="http://schemas.microsoft.com/office/drawing/2014/main" id="{39333128-338E-E449-9566-32807C0818C2}"/>
              </a:ext>
            </a:extLst>
          </p:cNvPr>
          <p:cNvSpPr>
            <a:spLocks noGrp="1" noChangeArrowheads="1"/>
          </p:cNvSpPr>
          <p:nvPr>
            <p:ph type="title"/>
          </p:nvPr>
        </p:nvSpPr>
        <p:spPr>
          <a:xfrm>
            <a:off x="1828800" y="2362200"/>
            <a:ext cx="8229600" cy="1143000"/>
          </a:xfrm>
        </p:spPr>
        <p:txBody>
          <a:bodyPr/>
          <a:lstStyle/>
          <a:p>
            <a:pPr algn="ctr" eaLnBrk="1" hangingPunct="1"/>
            <a:r>
              <a:rPr lang="fr-FR" altLang="fr-FR" b="1" dirty="0">
                <a:ea typeface="ＭＳ Ｐゴシック" panose="020B0600070205080204" pitchFamily="34" charset="-128"/>
              </a:rPr>
              <a:t>Définition d’</a:t>
            </a:r>
            <a:r>
              <a:rPr lang="fr-FR" altLang="ja-JP" b="1" dirty="0">
                <a:ea typeface="ＭＳ Ｐゴシック" panose="020B0600070205080204" pitchFamily="34" charset="-128"/>
              </a:rPr>
              <a:t>organisation</a:t>
            </a:r>
            <a:endParaRPr lang="fr-FR" altLang="fr-FR" b="1"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AEFD35D4-E7E2-F544-92C7-CEDD9B27FA87}"/>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55BDD45A-F35E-2347-AF3B-B6B6415E2F66}"/>
              </a:ext>
            </a:extLst>
          </p:cNvPr>
          <p:cNvSpPr>
            <a:spLocks noGrp="1"/>
          </p:cNvSpPr>
          <p:nvPr>
            <p:ph type="sldNum" sz="quarter" idx="12"/>
          </p:nvPr>
        </p:nvSpPr>
        <p:spPr/>
        <p:txBody>
          <a:bodyPr/>
          <a:lstStyle/>
          <a:p>
            <a:fld id="{6D1A6996-9A38-354D-9398-FBE9F4077E8B}" type="slidenum">
              <a:rPr lang="fr-FR" smtClean="0"/>
              <a:t>8</a:t>
            </a:fld>
            <a:endParaRPr lang="fr-FR"/>
          </a:p>
        </p:txBody>
      </p:sp>
    </p:spTree>
    <p:extLst>
      <p:ext uri="{BB962C8B-B14F-4D97-AF65-F5344CB8AC3E}">
        <p14:creationId xmlns:p14="http://schemas.microsoft.com/office/powerpoint/2010/main" val="31528562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4850" name="Text Box 2">
            <a:extLst>
              <a:ext uri="{FF2B5EF4-FFF2-40B4-BE49-F238E27FC236}">
                <a16:creationId xmlns:a16="http://schemas.microsoft.com/office/drawing/2014/main" id="{E2F516B7-5A74-2C4A-AE73-01EF31FC2DA1}"/>
              </a:ext>
            </a:extLst>
          </p:cNvPr>
          <p:cNvSpPr txBox="1">
            <a:spLocks noChangeArrowheads="1"/>
          </p:cNvSpPr>
          <p:nvPr/>
        </p:nvSpPr>
        <p:spPr bwMode="auto">
          <a:xfrm>
            <a:off x="1752600" y="1447800"/>
            <a:ext cx="4343400"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000" dirty="0">
                <a:solidFill>
                  <a:srgbClr val="000000"/>
                </a:solidFill>
              </a:rPr>
              <a:t>L’</a:t>
            </a:r>
            <a:r>
              <a:rPr lang="fr-FR" altLang="ja-JP" sz="2000" dirty="0">
                <a:solidFill>
                  <a:srgbClr val="000000"/>
                </a:solidFill>
              </a:rPr>
              <a:t>idéal est de créer une organisation où chacun a sa place, où les liens hiérarchiques ont des rituels précis</a:t>
            </a:r>
            <a:endParaRPr lang="fr-FR" altLang="fr-FR" sz="2000" dirty="0">
              <a:solidFill>
                <a:srgbClr val="000000"/>
              </a:solidFill>
            </a:endParaRPr>
          </a:p>
        </p:txBody>
      </p:sp>
      <p:sp>
        <p:nvSpPr>
          <p:cNvPr id="334851" name="Text Box 3">
            <a:extLst>
              <a:ext uri="{FF2B5EF4-FFF2-40B4-BE49-F238E27FC236}">
                <a16:creationId xmlns:a16="http://schemas.microsoft.com/office/drawing/2014/main" id="{47E0F7C2-2F81-454F-8EFC-C6BB8F92EC7B}"/>
              </a:ext>
            </a:extLst>
          </p:cNvPr>
          <p:cNvSpPr txBox="1">
            <a:spLocks noChangeArrowheads="1"/>
          </p:cNvSpPr>
          <p:nvPr/>
        </p:nvSpPr>
        <p:spPr bwMode="auto">
          <a:xfrm>
            <a:off x="1752600" y="3276600"/>
            <a:ext cx="4343400" cy="101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000">
                <a:solidFill>
                  <a:srgbClr val="000000"/>
                </a:solidFill>
              </a:rPr>
              <a:t>Création de normes et des règles, procédures (administratives)</a:t>
            </a:r>
          </a:p>
          <a:p>
            <a:pPr eaLnBrk="1" hangingPunct="1">
              <a:spcBef>
                <a:spcPct val="0"/>
              </a:spcBef>
              <a:buFontTx/>
              <a:buNone/>
            </a:pPr>
            <a:r>
              <a:rPr lang="fr-FR" altLang="fr-FR" sz="2000">
                <a:solidFill>
                  <a:srgbClr val="000000"/>
                </a:solidFill>
              </a:rPr>
              <a:t>auxquelles tout le monde obéit</a:t>
            </a:r>
          </a:p>
        </p:txBody>
      </p:sp>
      <p:sp>
        <p:nvSpPr>
          <p:cNvPr id="334852" name="Text Box 4">
            <a:extLst>
              <a:ext uri="{FF2B5EF4-FFF2-40B4-BE49-F238E27FC236}">
                <a16:creationId xmlns:a16="http://schemas.microsoft.com/office/drawing/2014/main" id="{946F2858-966B-D041-B053-18F584D563F3}"/>
              </a:ext>
            </a:extLst>
          </p:cNvPr>
          <p:cNvSpPr txBox="1">
            <a:spLocks noChangeArrowheads="1"/>
          </p:cNvSpPr>
          <p:nvPr/>
        </p:nvSpPr>
        <p:spPr bwMode="auto">
          <a:xfrm>
            <a:off x="1752600" y="4699000"/>
            <a:ext cx="4343400" cy="1320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000">
                <a:solidFill>
                  <a:srgbClr val="000000"/>
                </a:solidFill>
              </a:rPr>
              <a:t>Les fonctions sont définies, les tâches explicites, chacun doit avoir les compétences attendues par le poste</a:t>
            </a:r>
          </a:p>
        </p:txBody>
      </p:sp>
      <p:sp>
        <p:nvSpPr>
          <p:cNvPr id="334853" name="Text Box 5">
            <a:extLst>
              <a:ext uri="{FF2B5EF4-FFF2-40B4-BE49-F238E27FC236}">
                <a16:creationId xmlns:a16="http://schemas.microsoft.com/office/drawing/2014/main" id="{5DE44EB7-D411-2A48-8B44-AB603C2F5810}"/>
              </a:ext>
            </a:extLst>
          </p:cNvPr>
          <p:cNvSpPr txBox="1">
            <a:spLocks noChangeArrowheads="1"/>
          </p:cNvSpPr>
          <p:nvPr/>
        </p:nvSpPr>
        <p:spPr bwMode="auto">
          <a:xfrm>
            <a:off x="6527800" y="1412875"/>
            <a:ext cx="3816350" cy="1625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000" dirty="0">
                <a:solidFill>
                  <a:srgbClr val="000000"/>
                </a:solidFill>
              </a:rPr>
              <a:t>L’</a:t>
            </a:r>
            <a:r>
              <a:rPr lang="fr-FR" altLang="ja-JP" sz="2000" dirty="0">
                <a:solidFill>
                  <a:srgbClr val="000000"/>
                </a:solidFill>
              </a:rPr>
              <a:t>existence de méthode de sélection, d’orientation, de mutation, de promotion donne à chacun des repères sur sa place dans l’entreprise</a:t>
            </a:r>
            <a:endParaRPr lang="fr-FR" altLang="fr-FR" sz="2000" dirty="0">
              <a:solidFill>
                <a:srgbClr val="000000"/>
              </a:solidFill>
            </a:endParaRPr>
          </a:p>
        </p:txBody>
      </p:sp>
      <p:sp>
        <p:nvSpPr>
          <p:cNvPr id="334854" name="Text Box 6">
            <a:extLst>
              <a:ext uri="{FF2B5EF4-FFF2-40B4-BE49-F238E27FC236}">
                <a16:creationId xmlns:a16="http://schemas.microsoft.com/office/drawing/2014/main" id="{C98385E8-1CEC-234D-8189-E024E1B0F435}"/>
              </a:ext>
            </a:extLst>
          </p:cNvPr>
          <p:cNvSpPr txBox="1">
            <a:spLocks noChangeArrowheads="1"/>
          </p:cNvSpPr>
          <p:nvPr/>
        </p:nvSpPr>
        <p:spPr bwMode="auto">
          <a:xfrm>
            <a:off x="6527801" y="3357563"/>
            <a:ext cx="3827463" cy="101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000">
                <a:solidFill>
                  <a:srgbClr val="000000"/>
                </a:solidFill>
              </a:rPr>
              <a:t>Absence de lien affectif entre les personnes et le chef</a:t>
            </a:r>
          </a:p>
          <a:p>
            <a:pPr eaLnBrk="1" hangingPunct="1">
              <a:spcBef>
                <a:spcPct val="0"/>
              </a:spcBef>
              <a:buFontTx/>
              <a:buNone/>
            </a:pPr>
            <a:r>
              <a:rPr lang="fr-FR" altLang="fr-FR" sz="2000">
                <a:solidFill>
                  <a:srgbClr val="000000"/>
                </a:solidFill>
              </a:rPr>
              <a:t> (il y a juste une délégation)</a:t>
            </a:r>
          </a:p>
        </p:txBody>
      </p:sp>
      <p:sp>
        <p:nvSpPr>
          <p:cNvPr id="334855" name="Text Box 7">
            <a:extLst>
              <a:ext uri="{FF2B5EF4-FFF2-40B4-BE49-F238E27FC236}">
                <a16:creationId xmlns:a16="http://schemas.microsoft.com/office/drawing/2014/main" id="{A3FD7815-45AA-B44A-ADBB-2DFA1C4BC699}"/>
              </a:ext>
            </a:extLst>
          </p:cNvPr>
          <p:cNvSpPr txBox="1">
            <a:spLocks noChangeArrowheads="1"/>
          </p:cNvSpPr>
          <p:nvPr/>
        </p:nvSpPr>
        <p:spPr bwMode="auto">
          <a:xfrm>
            <a:off x="6529389" y="4724400"/>
            <a:ext cx="3887787" cy="1320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000" dirty="0">
                <a:solidFill>
                  <a:srgbClr val="000000"/>
                </a:solidFill>
              </a:rPr>
              <a:t>L’</a:t>
            </a:r>
            <a:r>
              <a:rPr lang="fr-FR" altLang="ja-JP" sz="2000" dirty="0">
                <a:solidFill>
                  <a:srgbClr val="000000"/>
                </a:solidFill>
              </a:rPr>
              <a:t>organisation a la tendance à cloisonner, d’où création de corps et accroissement de contrôle par des procédures</a:t>
            </a:r>
            <a:endParaRPr lang="fr-FR" altLang="fr-FR" sz="2000" dirty="0">
              <a:solidFill>
                <a:srgbClr val="000000"/>
              </a:solidFill>
            </a:endParaRPr>
          </a:p>
        </p:txBody>
      </p:sp>
      <p:sp>
        <p:nvSpPr>
          <p:cNvPr id="34823" name="Rectangle 8">
            <a:extLst>
              <a:ext uri="{FF2B5EF4-FFF2-40B4-BE49-F238E27FC236}">
                <a16:creationId xmlns:a16="http://schemas.microsoft.com/office/drawing/2014/main" id="{682560EB-66E1-284A-9AFC-0C2BC971D3A4}"/>
              </a:ext>
            </a:extLst>
          </p:cNvPr>
          <p:cNvSpPr>
            <a:spLocks noGrp="1" noChangeArrowheads="1"/>
          </p:cNvSpPr>
          <p:nvPr>
            <p:ph type="title"/>
          </p:nvPr>
        </p:nvSpPr>
        <p:spPr>
          <a:xfrm>
            <a:off x="1828800" y="152400"/>
            <a:ext cx="8229600" cy="1143000"/>
          </a:xfrm>
          <a:noFill/>
        </p:spPr>
        <p:txBody>
          <a:bodyPr/>
          <a:lstStyle/>
          <a:p>
            <a:r>
              <a:rPr lang="fr-FR" altLang="fr-FR" sz="1800" b="1" dirty="0">
                <a:solidFill>
                  <a:srgbClr val="000000"/>
                </a:solidFill>
                <a:ea typeface="ＭＳ Ｐゴシック" panose="020B0600070205080204" pitchFamily="34" charset="-128"/>
              </a:rPr>
              <a:t>LES STRUCTURES DE L’</a:t>
            </a:r>
            <a:r>
              <a:rPr lang="fr-FR" altLang="ja-JP" sz="1800" b="1" dirty="0">
                <a:solidFill>
                  <a:srgbClr val="000000"/>
                </a:solidFill>
                <a:ea typeface="ＭＳ Ｐゴシック" panose="020B0600070205080204" pitchFamily="34" charset="-128"/>
              </a:rPr>
              <a:t>ORGANISATION</a:t>
            </a:r>
            <a:br>
              <a:rPr lang="fr-FR" altLang="ja-JP" sz="3200" b="1" dirty="0">
                <a:solidFill>
                  <a:srgbClr val="000000"/>
                </a:solidFill>
                <a:ea typeface="ＭＳ Ｐゴシック" panose="020B0600070205080204" pitchFamily="34" charset="-128"/>
              </a:rPr>
            </a:br>
            <a:r>
              <a:rPr lang="fr-FR" altLang="ja-JP" sz="3200" b="1" dirty="0">
                <a:solidFill>
                  <a:srgbClr val="000000"/>
                </a:solidFill>
                <a:ea typeface="ＭＳ Ｐゴシック" panose="020B0600070205080204" pitchFamily="34" charset="-128"/>
              </a:rPr>
              <a:t> STRUCTURE BUREAUCRATIQUE</a:t>
            </a:r>
            <a:endParaRPr lang="fr-FR" altLang="fr-FR" sz="3200" b="1" dirty="0">
              <a:solidFill>
                <a:srgbClr val="000000"/>
              </a:solidFill>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93FD4380-1287-CA40-9F3E-E9F1861F82DE}"/>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14CA8ADE-50B3-144B-BB9B-E7F72A4FA8C6}"/>
              </a:ext>
            </a:extLst>
          </p:cNvPr>
          <p:cNvSpPr>
            <a:spLocks noGrp="1"/>
          </p:cNvSpPr>
          <p:nvPr>
            <p:ph type="sldNum" sz="quarter" idx="12"/>
          </p:nvPr>
        </p:nvSpPr>
        <p:spPr/>
        <p:txBody>
          <a:bodyPr/>
          <a:lstStyle/>
          <a:p>
            <a:fld id="{6D1A6996-9A38-354D-9398-FBE9F4077E8B}" type="slidenum">
              <a:rPr lang="fr-FR" smtClean="0"/>
              <a:t>80</a:t>
            </a:fld>
            <a:endParaRPr lang="fr-FR"/>
          </a:p>
        </p:txBody>
      </p:sp>
    </p:spTree>
    <p:extLst>
      <p:ext uri="{BB962C8B-B14F-4D97-AF65-F5344CB8AC3E}">
        <p14:creationId xmlns:p14="http://schemas.microsoft.com/office/powerpoint/2010/main" val="3443380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4850"/>
                                        </p:tgtEl>
                                        <p:attrNameLst>
                                          <p:attrName>style.visibility</p:attrName>
                                        </p:attrNameLst>
                                      </p:cBhvr>
                                      <p:to>
                                        <p:strVal val="visible"/>
                                      </p:to>
                                    </p:set>
                                    <p:anim calcmode="lin" valueType="num">
                                      <p:cBhvr additive="base">
                                        <p:cTn id="7" dur="500" fill="hold"/>
                                        <p:tgtEl>
                                          <p:spTgt spid="334850"/>
                                        </p:tgtEl>
                                        <p:attrNameLst>
                                          <p:attrName>ppt_x</p:attrName>
                                        </p:attrNameLst>
                                      </p:cBhvr>
                                      <p:tavLst>
                                        <p:tav tm="0">
                                          <p:val>
                                            <p:strVal val="0-#ppt_w/2"/>
                                          </p:val>
                                        </p:tav>
                                        <p:tav tm="100000">
                                          <p:val>
                                            <p:strVal val="#ppt_x"/>
                                          </p:val>
                                        </p:tav>
                                      </p:tavLst>
                                    </p:anim>
                                    <p:anim calcmode="lin" valueType="num">
                                      <p:cBhvr additive="base">
                                        <p:cTn id="8" dur="500" fill="hold"/>
                                        <p:tgtEl>
                                          <p:spTgt spid="3348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4851"/>
                                        </p:tgtEl>
                                        <p:attrNameLst>
                                          <p:attrName>style.visibility</p:attrName>
                                        </p:attrNameLst>
                                      </p:cBhvr>
                                      <p:to>
                                        <p:strVal val="visible"/>
                                      </p:to>
                                    </p:set>
                                    <p:anim calcmode="lin" valueType="num">
                                      <p:cBhvr additive="base">
                                        <p:cTn id="13" dur="500" fill="hold"/>
                                        <p:tgtEl>
                                          <p:spTgt spid="334851"/>
                                        </p:tgtEl>
                                        <p:attrNameLst>
                                          <p:attrName>ppt_x</p:attrName>
                                        </p:attrNameLst>
                                      </p:cBhvr>
                                      <p:tavLst>
                                        <p:tav tm="0">
                                          <p:val>
                                            <p:strVal val="0-#ppt_w/2"/>
                                          </p:val>
                                        </p:tav>
                                        <p:tav tm="100000">
                                          <p:val>
                                            <p:strVal val="#ppt_x"/>
                                          </p:val>
                                        </p:tav>
                                      </p:tavLst>
                                    </p:anim>
                                    <p:anim calcmode="lin" valueType="num">
                                      <p:cBhvr additive="base">
                                        <p:cTn id="14" dur="500" fill="hold"/>
                                        <p:tgtEl>
                                          <p:spTgt spid="33485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4852"/>
                                        </p:tgtEl>
                                        <p:attrNameLst>
                                          <p:attrName>style.visibility</p:attrName>
                                        </p:attrNameLst>
                                      </p:cBhvr>
                                      <p:to>
                                        <p:strVal val="visible"/>
                                      </p:to>
                                    </p:set>
                                    <p:anim calcmode="lin" valueType="num">
                                      <p:cBhvr additive="base">
                                        <p:cTn id="19" dur="500" fill="hold"/>
                                        <p:tgtEl>
                                          <p:spTgt spid="334852"/>
                                        </p:tgtEl>
                                        <p:attrNameLst>
                                          <p:attrName>ppt_x</p:attrName>
                                        </p:attrNameLst>
                                      </p:cBhvr>
                                      <p:tavLst>
                                        <p:tav tm="0">
                                          <p:val>
                                            <p:strVal val="0-#ppt_w/2"/>
                                          </p:val>
                                        </p:tav>
                                        <p:tav tm="100000">
                                          <p:val>
                                            <p:strVal val="#ppt_x"/>
                                          </p:val>
                                        </p:tav>
                                      </p:tavLst>
                                    </p:anim>
                                    <p:anim calcmode="lin" valueType="num">
                                      <p:cBhvr additive="base">
                                        <p:cTn id="20" dur="500" fill="hold"/>
                                        <p:tgtEl>
                                          <p:spTgt spid="33485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34853"/>
                                        </p:tgtEl>
                                        <p:attrNameLst>
                                          <p:attrName>style.visibility</p:attrName>
                                        </p:attrNameLst>
                                      </p:cBhvr>
                                      <p:to>
                                        <p:strVal val="visible"/>
                                      </p:to>
                                    </p:set>
                                    <p:anim calcmode="lin" valueType="num">
                                      <p:cBhvr additive="base">
                                        <p:cTn id="25" dur="500" fill="hold"/>
                                        <p:tgtEl>
                                          <p:spTgt spid="334853"/>
                                        </p:tgtEl>
                                        <p:attrNameLst>
                                          <p:attrName>ppt_x</p:attrName>
                                        </p:attrNameLst>
                                      </p:cBhvr>
                                      <p:tavLst>
                                        <p:tav tm="0">
                                          <p:val>
                                            <p:strVal val="1+#ppt_w/2"/>
                                          </p:val>
                                        </p:tav>
                                        <p:tav tm="100000">
                                          <p:val>
                                            <p:strVal val="#ppt_x"/>
                                          </p:val>
                                        </p:tav>
                                      </p:tavLst>
                                    </p:anim>
                                    <p:anim calcmode="lin" valueType="num">
                                      <p:cBhvr additive="base">
                                        <p:cTn id="26" dur="500" fill="hold"/>
                                        <p:tgtEl>
                                          <p:spTgt spid="33485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34854"/>
                                        </p:tgtEl>
                                        <p:attrNameLst>
                                          <p:attrName>style.visibility</p:attrName>
                                        </p:attrNameLst>
                                      </p:cBhvr>
                                      <p:to>
                                        <p:strVal val="visible"/>
                                      </p:to>
                                    </p:set>
                                    <p:anim calcmode="lin" valueType="num">
                                      <p:cBhvr additive="base">
                                        <p:cTn id="31" dur="500" fill="hold"/>
                                        <p:tgtEl>
                                          <p:spTgt spid="334854"/>
                                        </p:tgtEl>
                                        <p:attrNameLst>
                                          <p:attrName>ppt_x</p:attrName>
                                        </p:attrNameLst>
                                      </p:cBhvr>
                                      <p:tavLst>
                                        <p:tav tm="0">
                                          <p:val>
                                            <p:strVal val="1+#ppt_w/2"/>
                                          </p:val>
                                        </p:tav>
                                        <p:tav tm="100000">
                                          <p:val>
                                            <p:strVal val="#ppt_x"/>
                                          </p:val>
                                        </p:tav>
                                      </p:tavLst>
                                    </p:anim>
                                    <p:anim calcmode="lin" valueType="num">
                                      <p:cBhvr additive="base">
                                        <p:cTn id="32" dur="500" fill="hold"/>
                                        <p:tgtEl>
                                          <p:spTgt spid="33485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34855"/>
                                        </p:tgtEl>
                                        <p:attrNameLst>
                                          <p:attrName>style.visibility</p:attrName>
                                        </p:attrNameLst>
                                      </p:cBhvr>
                                      <p:to>
                                        <p:strVal val="visible"/>
                                      </p:to>
                                    </p:set>
                                    <p:anim calcmode="lin" valueType="num">
                                      <p:cBhvr additive="base">
                                        <p:cTn id="37" dur="500" fill="hold"/>
                                        <p:tgtEl>
                                          <p:spTgt spid="334855"/>
                                        </p:tgtEl>
                                        <p:attrNameLst>
                                          <p:attrName>ppt_x</p:attrName>
                                        </p:attrNameLst>
                                      </p:cBhvr>
                                      <p:tavLst>
                                        <p:tav tm="0">
                                          <p:val>
                                            <p:strVal val="1+#ppt_w/2"/>
                                          </p:val>
                                        </p:tav>
                                        <p:tav tm="100000">
                                          <p:val>
                                            <p:strVal val="#ppt_x"/>
                                          </p:val>
                                        </p:tav>
                                      </p:tavLst>
                                    </p:anim>
                                    <p:anim calcmode="lin" valueType="num">
                                      <p:cBhvr additive="base">
                                        <p:cTn id="38" dur="500" fill="hold"/>
                                        <p:tgtEl>
                                          <p:spTgt spid="3348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0" grpId="0" animBg="1" autoUpdateAnimBg="0"/>
      <p:bldP spid="334851" grpId="0" animBg="1" autoUpdateAnimBg="0"/>
      <p:bldP spid="334852" grpId="0" animBg="1" autoUpdateAnimBg="0"/>
      <p:bldP spid="334853" grpId="0" animBg="1" autoUpdateAnimBg="0"/>
      <p:bldP spid="334854" grpId="0" animBg="1" autoUpdateAnimBg="0"/>
      <p:bldP spid="334855" grpId="0" animBg="1"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5874" name="Text Box 2">
            <a:extLst>
              <a:ext uri="{FF2B5EF4-FFF2-40B4-BE49-F238E27FC236}">
                <a16:creationId xmlns:a16="http://schemas.microsoft.com/office/drawing/2014/main" id="{79E31B11-3346-E349-BD29-FDA5ACA48497}"/>
              </a:ext>
            </a:extLst>
          </p:cNvPr>
          <p:cNvSpPr txBox="1">
            <a:spLocks noChangeArrowheads="1"/>
          </p:cNvSpPr>
          <p:nvPr/>
        </p:nvSpPr>
        <p:spPr bwMode="auto">
          <a:xfrm>
            <a:off x="2214563" y="1447800"/>
            <a:ext cx="3810000" cy="101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000" dirty="0">
                <a:solidFill>
                  <a:srgbClr val="000000"/>
                </a:solidFill>
              </a:rPr>
              <a:t>Valeur donnée à la progression et à la cohésion de l’</a:t>
            </a:r>
            <a:r>
              <a:rPr lang="fr-FR" altLang="ja-JP" sz="2000" dirty="0">
                <a:solidFill>
                  <a:srgbClr val="000000"/>
                </a:solidFill>
              </a:rPr>
              <a:t>organisation</a:t>
            </a:r>
            <a:endParaRPr lang="fr-FR" altLang="fr-FR" sz="2000" dirty="0">
              <a:solidFill>
                <a:srgbClr val="000000"/>
              </a:solidFill>
            </a:endParaRPr>
          </a:p>
        </p:txBody>
      </p:sp>
      <p:sp>
        <p:nvSpPr>
          <p:cNvPr id="335875" name="Text Box 3">
            <a:extLst>
              <a:ext uri="{FF2B5EF4-FFF2-40B4-BE49-F238E27FC236}">
                <a16:creationId xmlns:a16="http://schemas.microsoft.com/office/drawing/2014/main" id="{005EF4C4-3705-354E-9EC7-4B1D1999C089}"/>
              </a:ext>
            </a:extLst>
          </p:cNvPr>
          <p:cNvSpPr txBox="1">
            <a:spLocks noChangeArrowheads="1"/>
          </p:cNvSpPr>
          <p:nvPr/>
        </p:nvSpPr>
        <p:spPr bwMode="auto">
          <a:xfrm>
            <a:off x="2214563" y="2636838"/>
            <a:ext cx="3810000" cy="1320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000" dirty="0">
                <a:solidFill>
                  <a:srgbClr val="000000"/>
                </a:solidFill>
              </a:rPr>
              <a:t>Interdépendance entre les membres de l’</a:t>
            </a:r>
            <a:r>
              <a:rPr lang="fr-FR" altLang="ja-JP" sz="2000" dirty="0">
                <a:solidFill>
                  <a:srgbClr val="000000"/>
                </a:solidFill>
              </a:rPr>
              <a:t>organisation afin d</a:t>
            </a:r>
            <a:r>
              <a:rPr lang="ja-JP" altLang="fr-FR" sz="2000">
                <a:solidFill>
                  <a:srgbClr val="000000"/>
                </a:solidFill>
              </a:rPr>
              <a:t>’</a:t>
            </a:r>
            <a:r>
              <a:rPr lang="fr-FR" altLang="ja-JP" sz="2000" dirty="0">
                <a:solidFill>
                  <a:srgbClr val="000000"/>
                </a:solidFill>
              </a:rPr>
              <a:t>atteindre des objectifs construits ensemble</a:t>
            </a:r>
            <a:endParaRPr lang="fr-FR" altLang="fr-FR" sz="2000" dirty="0">
              <a:solidFill>
                <a:srgbClr val="000000"/>
              </a:solidFill>
            </a:endParaRPr>
          </a:p>
        </p:txBody>
      </p:sp>
      <p:sp>
        <p:nvSpPr>
          <p:cNvPr id="335876" name="Text Box 4">
            <a:extLst>
              <a:ext uri="{FF2B5EF4-FFF2-40B4-BE49-F238E27FC236}">
                <a16:creationId xmlns:a16="http://schemas.microsoft.com/office/drawing/2014/main" id="{819BD4BE-7088-9D43-87B6-A96F2760E958}"/>
              </a:ext>
            </a:extLst>
          </p:cNvPr>
          <p:cNvSpPr txBox="1">
            <a:spLocks noChangeArrowheads="1"/>
          </p:cNvSpPr>
          <p:nvPr/>
        </p:nvSpPr>
        <p:spPr bwMode="auto">
          <a:xfrm>
            <a:off x="2214563" y="4068763"/>
            <a:ext cx="3810000" cy="101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000">
                <a:solidFill>
                  <a:srgbClr val="000000"/>
                </a:solidFill>
              </a:rPr>
              <a:t>Initiative dans la fixation des objectifs et des méthodes et moyens</a:t>
            </a:r>
          </a:p>
        </p:txBody>
      </p:sp>
      <p:sp>
        <p:nvSpPr>
          <p:cNvPr id="335877" name="Text Box 5">
            <a:extLst>
              <a:ext uri="{FF2B5EF4-FFF2-40B4-BE49-F238E27FC236}">
                <a16:creationId xmlns:a16="http://schemas.microsoft.com/office/drawing/2014/main" id="{D9ADEF70-C38E-944F-824B-B811B7DA6990}"/>
              </a:ext>
            </a:extLst>
          </p:cNvPr>
          <p:cNvSpPr txBox="1">
            <a:spLocks noChangeArrowheads="1"/>
          </p:cNvSpPr>
          <p:nvPr/>
        </p:nvSpPr>
        <p:spPr bwMode="auto">
          <a:xfrm>
            <a:off x="6934200" y="1447800"/>
            <a:ext cx="30480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000">
                <a:solidFill>
                  <a:srgbClr val="000000"/>
                </a:solidFill>
              </a:rPr>
              <a:t>Innovation favorisée ainsi que l</a:t>
            </a:r>
            <a:r>
              <a:rPr lang="ja-JP" altLang="fr-FR" sz="2000">
                <a:solidFill>
                  <a:srgbClr val="000000"/>
                </a:solidFill>
              </a:rPr>
              <a:t>’</a:t>
            </a:r>
            <a:r>
              <a:rPr lang="fr-FR" altLang="ja-JP" sz="2000">
                <a:solidFill>
                  <a:srgbClr val="000000"/>
                </a:solidFill>
              </a:rPr>
              <a:t>autocontrôle</a:t>
            </a:r>
            <a:endParaRPr lang="fr-FR" altLang="fr-FR" sz="2000">
              <a:solidFill>
                <a:srgbClr val="000000"/>
              </a:solidFill>
            </a:endParaRPr>
          </a:p>
        </p:txBody>
      </p:sp>
      <p:sp>
        <p:nvSpPr>
          <p:cNvPr id="335878" name="Text Box 6">
            <a:extLst>
              <a:ext uri="{FF2B5EF4-FFF2-40B4-BE49-F238E27FC236}">
                <a16:creationId xmlns:a16="http://schemas.microsoft.com/office/drawing/2014/main" id="{3CF81AC4-6101-E340-A2A0-D49070352012}"/>
              </a:ext>
            </a:extLst>
          </p:cNvPr>
          <p:cNvSpPr txBox="1">
            <a:spLocks noChangeArrowheads="1"/>
          </p:cNvSpPr>
          <p:nvPr/>
        </p:nvSpPr>
        <p:spPr bwMode="auto">
          <a:xfrm>
            <a:off x="6934200" y="2438400"/>
            <a:ext cx="3048000" cy="101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000" dirty="0">
                <a:solidFill>
                  <a:srgbClr val="000000"/>
                </a:solidFill>
              </a:rPr>
              <a:t>Le rôle des chef est de guider l’</a:t>
            </a:r>
            <a:r>
              <a:rPr lang="fr-FR" altLang="ja-JP" sz="2000" dirty="0">
                <a:solidFill>
                  <a:srgbClr val="000000"/>
                </a:solidFill>
              </a:rPr>
              <a:t>organisation avec les collaborateurs</a:t>
            </a:r>
            <a:endParaRPr lang="fr-FR" altLang="fr-FR" sz="2000" dirty="0">
              <a:solidFill>
                <a:srgbClr val="000000"/>
              </a:solidFill>
            </a:endParaRPr>
          </a:p>
        </p:txBody>
      </p:sp>
      <p:sp>
        <p:nvSpPr>
          <p:cNvPr id="335879" name="Text Box 7">
            <a:extLst>
              <a:ext uri="{FF2B5EF4-FFF2-40B4-BE49-F238E27FC236}">
                <a16:creationId xmlns:a16="http://schemas.microsoft.com/office/drawing/2014/main" id="{7DDD5390-F48C-1A40-8840-18688A30C83A}"/>
              </a:ext>
            </a:extLst>
          </p:cNvPr>
          <p:cNvSpPr txBox="1">
            <a:spLocks noChangeArrowheads="1"/>
          </p:cNvSpPr>
          <p:nvPr/>
        </p:nvSpPr>
        <p:spPr bwMode="auto">
          <a:xfrm>
            <a:off x="6934200" y="3886200"/>
            <a:ext cx="3048000" cy="101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000" dirty="0">
                <a:solidFill>
                  <a:srgbClr val="000000"/>
                </a:solidFill>
              </a:rPr>
              <a:t>L’</a:t>
            </a:r>
            <a:r>
              <a:rPr lang="fr-FR" altLang="ja-JP" sz="2000" dirty="0">
                <a:solidFill>
                  <a:srgbClr val="000000"/>
                </a:solidFill>
              </a:rPr>
              <a:t>idéal est de briser la séparation entre la pensée et l’action</a:t>
            </a:r>
            <a:endParaRPr lang="fr-FR" altLang="fr-FR" sz="2000" dirty="0">
              <a:solidFill>
                <a:srgbClr val="000000"/>
              </a:solidFill>
            </a:endParaRPr>
          </a:p>
        </p:txBody>
      </p:sp>
      <p:sp>
        <p:nvSpPr>
          <p:cNvPr id="335880" name="Text Box 8">
            <a:extLst>
              <a:ext uri="{FF2B5EF4-FFF2-40B4-BE49-F238E27FC236}">
                <a16:creationId xmlns:a16="http://schemas.microsoft.com/office/drawing/2014/main" id="{A75BBC72-AFEB-2A49-B67C-113CF136C117}"/>
              </a:ext>
            </a:extLst>
          </p:cNvPr>
          <p:cNvSpPr txBox="1">
            <a:spLocks noChangeArrowheads="1"/>
          </p:cNvSpPr>
          <p:nvPr/>
        </p:nvSpPr>
        <p:spPr bwMode="auto">
          <a:xfrm>
            <a:off x="2290763" y="5221288"/>
            <a:ext cx="3733800" cy="101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000" dirty="0">
                <a:solidFill>
                  <a:srgbClr val="000000"/>
                </a:solidFill>
              </a:rPr>
              <a:t>Traite les conflits en même temps que les besoins d’</a:t>
            </a:r>
            <a:r>
              <a:rPr lang="fr-FR" altLang="ja-JP" sz="2000" dirty="0">
                <a:solidFill>
                  <a:srgbClr val="000000"/>
                </a:solidFill>
              </a:rPr>
              <a:t>adhésion</a:t>
            </a:r>
            <a:endParaRPr lang="fr-FR" altLang="fr-FR" sz="2000" dirty="0">
              <a:solidFill>
                <a:srgbClr val="000000"/>
              </a:solidFill>
            </a:endParaRPr>
          </a:p>
        </p:txBody>
      </p:sp>
      <p:sp>
        <p:nvSpPr>
          <p:cNvPr id="36872" name="Rectangle 9">
            <a:extLst>
              <a:ext uri="{FF2B5EF4-FFF2-40B4-BE49-F238E27FC236}">
                <a16:creationId xmlns:a16="http://schemas.microsoft.com/office/drawing/2014/main" id="{D5E38238-7626-BE4C-8091-9AF9912428A8}"/>
              </a:ext>
            </a:extLst>
          </p:cNvPr>
          <p:cNvSpPr>
            <a:spLocks noGrp="1" noChangeArrowheads="1"/>
          </p:cNvSpPr>
          <p:nvPr>
            <p:ph type="title"/>
          </p:nvPr>
        </p:nvSpPr>
        <p:spPr>
          <a:xfrm>
            <a:off x="1828800" y="152400"/>
            <a:ext cx="8229600" cy="1143000"/>
          </a:xfrm>
          <a:noFill/>
        </p:spPr>
        <p:txBody>
          <a:bodyPr/>
          <a:lstStyle/>
          <a:p>
            <a:r>
              <a:rPr lang="fr-FR" altLang="fr-FR" sz="1800" b="1" dirty="0">
                <a:solidFill>
                  <a:srgbClr val="000000"/>
                </a:solidFill>
                <a:ea typeface="ＭＳ Ｐゴシック" panose="020B0600070205080204" pitchFamily="34" charset="-128"/>
              </a:rPr>
              <a:t>LES STRUCTURES DE L’</a:t>
            </a:r>
            <a:r>
              <a:rPr lang="fr-FR" altLang="ja-JP" sz="1800" b="1" dirty="0">
                <a:solidFill>
                  <a:srgbClr val="000000"/>
                </a:solidFill>
                <a:ea typeface="ＭＳ Ｐゴシック" panose="020B0600070205080204" pitchFamily="34" charset="-128"/>
              </a:rPr>
              <a:t>ORGANISATION</a:t>
            </a:r>
            <a:br>
              <a:rPr lang="fr-FR" altLang="ja-JP" sz="3200" b="1" dirty="0">
                <a:solidFill>
                  <a:srgbClr val="000000"/>
                </a:solidFill>
                <a:ea typeface="ＭＳ Ｐゴシック" panose="020B0600070205080204" pitchFamily="34" charset="-128"/>
              </a:rPr>
            </a:br>
            <a:r>
              <a:rPr lang="fr-FR" altLang="ja-JP" sz="3200" b="1" dirty="0">
                <a:solidFill>
                  <a:srgbClr val="000000"/>
                </a:solidFill>
                <a:ea typeface="ＭＳ Ｐゴシック" panose="020B0600070205080204" pitchFamily="34" charset="-128"/>
              </a:rPr>
              <a:t> STRUCTURE COOPERATIVE</a:t>
            </a:r>
            <a:endParaRPr lang="fr-FR" altLang="fr-FR" sz="3200" b="1" dirty="0">
              <a:solidFill>
                <a:srgbClr val="000000"/>
              </a:solidFill>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6801A27C-FD88-A146-AA6D-6F16F9416F75}"/>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AEAF3317-1D8A-634E-B825-AB554493A8FB}"/>
              </a:ext>
            </a:extLst>
          </p:cNvPr>
          <p:cNvSpPr>
            <a:spLocks noGrp="1"/>
          </p:cNvSpPr>
          <p:nvPr>
            <p:ph type="sldNum" sz="quarter" idx="12"/>
          </p:nvPr>
        </p:nvSpPr>
        <p:spPr/>
        <p:txBody>
          <a:bodyPr/>
          <a:lstStyle/>
          <a:p>
            <a:fld id="{6D1A6996-9A38-354D-9398-FBE9F4077E8B}" type="slidenum">
              <a:rPr lang="fr-FR" smtClean="0"/>
              <a:t>81</a:t>
            </a:fld>
            <a:endParaRPr lang="fr-FR"/>
          </a:p>
        </p:txBody>
      </p:sp>
    </p:spTree>
    <p:extLst>
      <p:ext uri="{BB962C8B-B14F-4D97-AF65-F5344CB8AC3E}">
        <p14:creationId xmlns:p14="http://schemas.microsoft.com/office/powerpoint/2010/main" val="219020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5874"/>
                                        </p:tgtEl>
                                        <p:attrNameLst>
                                          <p:attrName>style.visibility</p:attrName>
                                        </p:attrNameLst>
                                      </p:cBhvr>
                                      <p:to>
                                        <p:strVal val="visible"/>
                                      </p:to>
                                    </p:set>
                                    <p:anim calcmode="lin" valueType="num">
                                      <p:cBhvr additive="base">
                                        <p:cTn id="7" dur="500" fill="hold"/>
                                        <p:tgtEl>
                                          <p:spTgt spid="335874"/>
                                        </p:tgtEl>
                                        <p:attrNameLst>
                                          <p:attrName>ppt_x</p:attrName>
                                        </p:attrNameLst>
                                      </p:cBhvr>
                                      <p:tavLst>
                                        <p:tav tm="0">
                                          <p:val>
                                            <p:strVal val="0-#ppt_w/2"/>
                                          </p:val>
                                        </p:tav>
                                        <p:tav tm="100000">
                                          <p:val>
                                            <p:strVal val="#ppt_x"/>
                                          </p:val>
                                        </p:tav>
                                      </p:tavLst>
                                    </p:anim>
                                    <p:anim calcmode="lin" valueType="num">
                                      <p:cBhvr additive="base">
                                        <p:cTn id="8" dur="500" fill="hold"/>
                                        <p:tgtEl>
                                          <p:spTgt spid="3358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5875"/>
                                        </p:tgtEl>
                                        <p:attrNameLst>
                                          <p:attrName>style.visibility</p:attrName>
                                        </p:attrNameLst>
                                      </p:cBhvr>
                                      <p:to>
                                        <p:strVal val="visible"/>
                                      </p:to>
                                    </p:set>
                                    <p:anim calcmode="lin" valueType="num">
                                      <p:cBhvr additive="base">
                                        <p:cTn id="13" dur="500" fill="hold"/>
                                        <p:tgtEl>
                                          <p:spTgt spid="335875"/>
                                        </p:tgtEl>
                                        <p:attrNameLst>
                                          <p:attrName>ppt_x</p:attrName>
                                        </p:attrNameLst>
                                      </p:cBhvr>
                                      <p:tavLst>
                                        <p:tav tm="0">
                                          <p:val>
                                            <p:strVal val="0-#ppt_w/2"/>
                                          </p:val>
                                        </p:tav>
                                        <p:tav tm="100000">
                                          <p:val>
                                            <p:strVal val="#ppt_x"/>
                                          </p:val>
                                        </p:tav>
                                      </p:tavLst>
                                    </p:anim>
                                    <p:anim calcmode="lin" valueType="num">
                                      <p:cBhvr additive="base">
                                        <p:cTn id="14" dur="500" fill="hold"/>
                                        <p:tgtEl>
                                          <p:spTgt spid="33587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5876"/>
                                        </p:tgtEl>
                                        <p:attrNameLst>
                                          <p:attrName>style.visibility</p:attrName>
                                        </p:attrNameLst>
                                      </p:cBhvr>
                                      <p:to>
                                        <p:strVal val="visible"/>
                                      </p:to>
                                    </p:set>
                                    <p:anim calcmode="lin" valueType="num">
                                      <p:cBhvr additive="base">
                                        <p:cTn id="19" dur="500" fill="hold"/>
                                        <p:tgtEl>
                                          <p:spTgt spid="335876"/>
                                        </p:tgtEl>
                                        <p:attrNameLst>
                                          <p:attrName>ppt_x</p:attrName>
                                        </p:attrNameLst>
                                      </p:cBhvr>
                                      <p:tavLst>
                                        <p:tav tm="0">
                                          <p:val>
                                            <p:strVal val="0-#ppt_w/2"/>
                                          </p:val>
                                        </p:tav>
                                        <p:tav tm="100000">
                                          <p:val>
                                            <p:strVal val="#ppt_x"/>
                                          </p:val>
                                        </p:tav>
                                      </p:tavLst>
                                    </p:anim>
                                    <p:anim calcmode="lin" valueType="num">
                                      <p:cBhvr additive="base">
                                        <p:cTn id="20" dur="500" fill="hold"/>
                                        <p:tgtEl>
                                          <p:spTgt spid="33587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35880"/>
                                        </p:tgtEl>
                                        <p:attrNameLst>
                                          <p:attrName>style.visibility</p:attrName>
                                        </p:attrNameLst>
                                      </p:cBhvr>
                                      <p:to>
                                        <p:strVal val="visible"/>
                                      </p:to>
                                    </p:set>
                                    <p:anim calcmode="lin" valueType="num">
                                      <p:cBhvr additive="base">
                                        <p:cTn id="25" dur="500" fill="hold"/>
                                        <p:tgtEl>
                                          <p:spTgt spid="335880"/>
                                        </p:tgtEl>
                                        <p:attrNameLst>
                                          <p:attrName>ppt_x</p:attrName>
                                        </p:attrNameLst>
                                      </p:cBhvr>
                                      <p:tavLst>
                                        <p:tav tm="0">
                                          <p:val>
                                            <p:strVal val="0-#ppt_w/2"/>
                                          </p:val>
                                        </p:tav>
                                        <p:tav tm="100000">
                                          <p:val>
                                            <p:strVal val="#ppt_x"/>
                                          </p:val>
                                        </p:tav>
                                      </p:tavLst>
                                    </p:anim>
                                    <p:anim calcmode="lin" valueType="num">
                                      <p:cBhvr additive="base">
                                        <p:cTn id="26" dur="500" fill="hold"/>
                                        <p:tgtEl>
                                          <p:spTgt spid="33588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35877"/>
                                        </p:tgtEl>
                                        <p:attrNameLst>
                                          <p:attrName>style.visibility</p:attrName>
                                        </p:attrNameLst>
                                      </p:cBhvr>
                                      <p:to>
                                        <p:strVal val="visible"/>
                                      </p:to>
                                    </p:set>
                                    <p:anim calcmode="lin" valueType="num">
                                      <p:cBhvr additive="base">
                                        <p:cTn id="31" dur="500" fill="hold"/>
                                        <p:tgtEl>
                                          <p:spTgt spid="335877"/>
                                        </p:tgtEl>
                                        <p:attrNameLst>
                                          <p:attrName>ppt_x</p:attrName>
                                        </p:attrNameLst>
                                      </p:cBhvr>
                                      <p:tavLst>
                                        <p:tav tm="0">
                                          <p:val>
                                            <p:strVal val="1+#ppt_w/2"/>
                                          </p:val>
                                        </p:tav>
                                        <p:tav tm="100000">
                                          <p:val>
                                            <p:strVal val="#ppt_x"/>
                                          </p:val>
                                        </p:tav>
                                      </p:tavLst>
                                    </p:anim>
                                    <p:anim calcmode="lin" valueType="num">
                                      <p:cBhvr additive="base">
                                        <p:cTn id="32" dur="500" fill="hold"/>
                                        <p:tgtEl>
                                          <p:spTgt spid="33587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35878"/>
                                        </p:tgtEl>
                                        <p:attrNameLst>
                                          <p:attrName>style.visibility</p:attrName>
                                        </p:attrNameLst>
                                      </p:cBhvr>
                                      <p:to>
                                        <p:strVal val="visible"/>
                                      </p:to>
                                    </p:set>
                                    <p:anim calcmode="lin" valueType="num">
                                      <p:cBhvr additive="base">
                                        <p:cTn id="37" dur="500" fill="hold"/>
                                        <p:tgtEl>
                                          <p:spTgt spid="335878"/>
                                        </p:tgtEl>
                                        <p:attrNameLst>
                                          <p:attrName>ppt_x</p:attrName>
                                        </p:attrNameLst>
                                      </p:cBhvr>
                                      <p:tavLst>
                                        <p:tav tm="0">
                                          <p:val>
                                            <p:strVal val="1+#ppt_w/2"/>
                                          </p:val>
                                        </p:tav>
                                        <p:tav tm="100000">
                                          <p:val>
                                            <p:strVal val="#ppt_x"/>
                                          </p:val>
                                        </p:tav>
                                      </p:tavLst>
                                    </p:anim>
                                    <p:anim calcmode="lin" valueType="num">
                                      <p:cBhvr additive="base">
                                        <p:cTn id="38" dur="500" fill="hold"/>
                                        <p:tgtEl>
                                          <p:spTgt spid="33587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35879"/>
                                        </p:tgtEl>
                                        <p:attrNameLst>
                                          <p:attrName>style.visibility</p:attrName>
                                        </p:attrNameLst>
                                      </p:cBhvr>
                                      <p:to>
                                        <p:strVal val="visible"/>
                                      </p:to>
                                    </p:set>
                                    <p:anim calcmode="lin" valueType="num">
                                      <p:cBhvr additive="base">
                                        <p:cTn id="43" dur="500" fill="hold"/>
                                        <p:tgtEl>
                                          <p:spTgt spid="335879"/>
                                        </p:tgtEl>
                                        <p:attrNameLst>
                                          <p:attrName>ppt_x</p:attrName>
                                        </p:attrNameLst>
                                      </p:cBhvr>
                                      <p:tavLst>
                                        <p:tav tm="0">
                                          <p:val>
                                            <p:strVal val="1+#ppt_w/2"/>
                                          </p:val>
                                        </p:tav>
                                        <p:tav tm="100000">
                                          <p:val>
                                            <p:strVal val="#ppt_x"/>
                                          </p:val>
                                        </p:tav>
                                      </p:tavLst>
                                    </p:anim>
                                    <p:anim calcmode="lin" valueType="num">
                                      <p:cBhvr additive="base">
                                        <p:cTn id="44" dur="500" fill="hold"/>
                                        <p:tgtEl>
                                          <p:spTgt spid="3358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4" grpId="0" animBg="1" autoUpdateAnimBg="0"/>
      <p:bldP spid="335875" grpId="0" animBg="1" autoUpdateAnimBg="0"/>
      <p:bldP spid="335876" grpId="0" animBg="1" autoUpdateAnimBg="0"/>
      <p:bldP spid="335877" grpId="0" animBg="1" autoUpdateAnimBg="0"/>
      <p:bldP spid="335878" grpId="0" animBg="1" autoUpdateAnimBg="0"/>
      <p:bldP spid="335879" grpId="0" animBg="1" autoUpdateAnimBg="0"/>
      <p:bldP spid="335880" grpId="0" animBg="1"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6898" name="Text Box 2">
            <a:extLst>
              <a:ext uri="{FF2B5EF4-FFF2-40B4-BE49-F238E27FC236}">
                <a16:creationId xmlns:a16="http://schemas.microsoft.com/office/drawing/2014/main" id="{9A5FAD8B-1E0C-AE40-99ED-D4C811F42DDF}"/>
              </a:ext>
            </a:extLst>
          </p:cNvPr>
          <p:cNvSpPr txBox="1">
            <a:spLocks noChangeArrowheads="1"/>
          </p:cNvSpPr>
          <p:nvPr/>
        </p:nvSpPr>
        <p:spPr bwMode="auto">
          <a:xfrm>
            <a:off x="1101969" y="1295400"/>
            <a:ext cx="5298831" cy="14747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solidFill>
                  <a:srgbClr val="000000"/>
                </a:solidFill>
              </a:rPr>
              <a:t>Reprend à son compte les 3 articulations des 3 structures:</a:t>
            </a:r>
          </a:p>
          <a:p>
            <a:pPr eaLnBrk="1" hangingPunct="1">
              <a:spcBef>
                <a:spcPct val="0"/>
              </a:spcBef>
              <a:buFontTx/>
              <a:buNone/>
            </a:pPr>
            <a:r>
              <a:rPr lang="fr-FR" altLang="fr-FR" sz="1800">
                <a:solidFill>
                  <a:srgbClr val="000000"/>
                </a:solidFill>
              </a:rPr>
              <a:t>-un pouvoir fort</a:t>
            </a:r>
          </a:p>
          <a:p>
            <a:pPr eaLnBrk="1" hangingPunct="1">
              <a:spcBef>
                <a:spcPct val="0"/>
              </a:spcBef>
              <a:buFontTx/>
              <a:buNone/>
            </a:pPr>
            <a:r>
              <a:rPr lang="fr-FR" altLang="fr-FR" sz="1800">
                <a:solidFill>
                  <a:srgbClr val="000000"/>
                </a:solidFill>
              </a:rPr>
              <a:t>-un fonctionnement rationnel</a:t>
            </a:r>
          </a:p>
          <a:p>
            <a:pPr eaLnBrk="1" hangingPunct="1">
              <a:spcBef>
                <a:spcPct val="0"/>
              </a:spcBef>
              <a:buFontTx/>
              <a:buNone/>
            </a:pPr>
            <a:r>
              <a:rPr lang="fr-FR" altLang="fr-FR" sz="1800">
                <a:solidFill>
                  <a:srgbClr val="000000"/>
                </a:solidFill>
              </a:rPr>
              <a:t>-une participation aux prises de décision</a:t>
            </a:r>
          </a:p>
        </p:txBody>
      </p:sp>
      <p:sp>
        <p:nvSpPr>
          <p:cNvPr id="336899" name="Text Box 3">
            <a:extLst>
              <a:ext uri="{FF2B5EF4-FFF2-40B4-BE49-F238E27FC236}">
                <a16:creationId xmlns:a16="http://schemas.microsoft.com/office/drawing/2014/main" id="{66B4723E-0AB0-8D47-A1C3-346A000605C9}"/>
              </a:ext>
            </a:extLst>
          </p:cNvPr>
          <p:cNvSpPr txBox="1">
            <a:spLocks noChangeArrowheads="1"/>
          </p:cNvSpPr>
          <p:nvPr/>
        </p:nvSpPr>
        <p:spPr bwMode="auto">
          <a:xfrm>
            <a:off x="1101969" y="3171093"/>
            <a:ext cx="5298831" cy="2031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dirty="0">
                <a:solidFill>
                  <a:srgbClr val="000000"/>
                </a:solidFill>
              </a:rPr>
              <a:t>Un  pouvoir fort tirant sa légitimité de l’</a:t>
            </a:r>
            <a:r>
              <a:rPr lang="fr-FR" altLang="ja-JP" sz="1800" dirty="0">
                <a:solidFill>
                  <a:srgbClr val="000000"/>
                </a:solidFill>
              </a:rPr>
              <a:t>expérience du chef et du staff qui l’accompagne.</a:t>
            </a:r>
          </a:p>
          <a:p>
            <a:pPr eaLnBrk="1" hangingPunct="1">
              <a:spcBef>
                <a:spcPct val="0"/>
              </a:spcBef>
              <a:buFontTx/>
              <a:buNone/>
            </a:pPr>
            <a:r>
              <a:rPr lang="fr-FR" altLang="ja-JP" sz="1800" dirty="0">
                <a:solidFill>
                  <a:srgbClr val="000000"/>
                </a:solidFill>
              </a:rPr>
              <a:t>Expertise dans deux domaines: </a:t>
            </a:r>
          </a:p>
          <a:p>
            <a:pPr eaLnBrk="1" hangingPunct="1">
              <a:spcBef>
                <a:spcPct val="0"/>
              </a:spcBef>
              <a:buFontTx/>
              <a:buNone/>
            </a:pPr>
            <a:r>
              <a:rPr lang="fr-FR" altLang="fr-FR" sz="1800" dirty="0">
                <a:solidFill>
                  <a:srgbClr val="000000"/>
                </a:solidFill>
              </a:rPr>
              <a:t>Les domaines de pointe</a:t>
            </a:r>
          </a:p>
          <a:p>
            <a:pPr eaLnBrk="1" hangingPunct="1">
              <a:spcBef>
                <a:spcPct val="0"/>
              </a:spcBef>
              <a:buFontTx/>
              <a:buNone/>
            </a:pPr>
            <a:r>
              <a:rPr lang="fr-FR" altLang="fr-FR" sz="1800" dirty="0">
                <a:solidFill>
                  <a:srgbClr val="000000"/>
                </a:solidFill>
              </a:rPr>
              <a:t>La gestion</a:t>
            </a:r>
          </a:p>
          <a:p>
            <a:pPr eaLnBrk="1" hangingPunct="1">
              <a:spcBef>
                <a:spcPct val="0"/>
              </a:spcBef>
              <a:buFontTx/>
              <a:buNone/>
            </a:pPr>
            <a:r>
              <a:rPr lang="fr-FR" altLang="fr-FR" sz="1800" dirty="0">
                <a:solidFill>
                  <a:srgbClr val="000000"/>
                </a:solidFill>
              </a:rPr>
              <a:t>Le chef soignera son image d’</a:t>
            </a:r>
            <a:r>
              <a:rPr lang="fr-FR" altLang="ja-JP" sz="1800" dirty="0">
                <a:solidFill>
                  <a:srgbClr val="000000"/>
                </a:solidFill>
              </a:rPr>
              <a:t>expert par la proximité avec l’équipe(tutoiement/explications…)</a:t>
            </a:r>
            <a:endParaRPr lang="fr-FR" altLang="fr-FR" sz="1800" dirty="0">
              <a:solidFill>
                <a:srgbClr val="000000"/>
              </a:solidFill>
            </a:endParaRPr>
          </a:p>
        </p:txBody>
      </p:sp>
      <p:sp>
        <p:nvSpPr>
          <p:cNvPr id="336900" name="Text Box 4">
            <a:extLst>
              <a:ext uri="{FF2B5EF4-FFF2-40B4-BE49-F238E27FC236}">
                <a16:creationId xmlns:a16="http://schemas.microsoft.com/office/drawing/2014/main" id="{C766831E-DCFE-F649-9F64-956B5B165149}"/>
              </a:ext>
            </a:extLst>
          </p:cNvPr>
          <p:cNvSpPr txBox="1">
            <a:spLocks noChangeArrowheads="1"/>
          </p:cNvSpPr>
          <p:nvPr/>
        </p:nvSpPr>
        <p:spPr bwMode="auto">
          <a:xfrm>
            <a:off x="6629399" y="1295401"/>
            <a:ext cx="3809999" cy="14773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solidFill>
                  <a:srgbClr val="000000"/>
                </a:solidFill>
              </a:rPr>
              <a:t>Un  fonctionnement rationnel: basé sur une gestion rationnelle, tableau de bord, contrôle de gestion, etc. Seuls les problèmes quantifiables sont mesurés et pilotés.</a:t>
            </a:r>
          </a:p>
        </p:txBody>
      </p:sp>
      <p:sp>
        <p:nvSpPr>
          <p:cNvPr id="336901" name="Text Box 5">
            <a:extLst>
              <a:ext uri="{FF2B5EF4-FFF2-40B4-BE49-F238E27FC236}">
                <a16:creationId xmlns:a16="http://schemas.microsoft.com/office/drawing/2014/main" id="{5747E44A-57ED-E444-85F2-9F0B54C67966}"/>
              </a:ext>
            </a:extLst>
          </p:cNvPr>
          <p:cNvSpPr txBox="1">
            <a:spLocks noChangeArrowheads="1"/>
          </p:cNvSpPr>
          <p:nvPr/>
        </p:nvSpPr>
        <p:spPr bwMode="auto">
          <a:xfrm>
            <a:off x="6629400" y="3171093"/>
            <a:ext cx="3810000" cy="175432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dirty="0">
                <a:solidFill>
                  <a:srgbClr val="000000"/>
                </a:solidFill>
              </a:rPr>
              <a:t>Participation aux  décisions: </a:t>
            </a:r>
          </a:p>
          <a:p>
            <a:pPr eaLnBrk="1" hangingPunct="1">
              <a:spcBef>
                <a:spcPct val="0"/>
              </a:spcBef>
              <a:buFontTx/>
              <a:buNone/>
            </a:pPr>
            <a:r>
              <a:rPr lang="fr-FR" altLang="fr-FR" sz="1800" dirty="0">
                <a:solidFill>
                  <a:srgbClr val="000000"/>
                </a:solidFill>
              </a:rPr>
              <a:t>On recrute des spécialistes en leur laissant des marges d’</a:t>
            </a:r>
            <a:r>
              <a:rPr lang="fr-FR" altLang="ja-JP" sz="1800" dirty="0">
                <a:solidFill>
                  <a:srgbClr val="000000"/>
                </a:solidFill>
              </a:rPr>
              <a:t>autonomie pour choisir les moyens et le méthodes et la possibilité de prendre des décisions minimums.</a:t>
            </a:r>
            <a:endParaRPr lang="fr-FR" altLang="fr-FR" sz="1800" dirty="0">
              <a:solidFill>
                <a:srgbClr val="000000"/>
              </a:solidFill>
            </a:endParaRPr>
          </a:p>
        </p:txBody>
      </p:sp>
      <p:sp>
        <p:nvSpPr>
          <p:cNvPr id="336902" name="Text Box 6">
            <a:extLst>
              <a:ext uri="{FF2B5EF4-FFF2-40B4-BE49-F238E27FC236}">
                <a16:creationId xmlns:a16="http://schemas.microsoft.com/office/drawing/2014/main" id="{E419E614-2FBE-2B41-8F7D-4434D25214E2}"/>
              </a:ext>
            </a:extLst>
          </p:cNvPr>
          <p:cNvSpPr txBox="1">
            <a:spLocks noChangeArrowheads="1"/>
          </p:cNvSpPr>
          <p:nvPr/>
        </p:nvSpPr>
        <p:spPr bwMode="auto">
          <a:xfrm>
            <a:off x="6641123" y="5262700"/>
            <a:ext cx="3809998" cy="92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800" dirty="0">
                <a:solidFill>
                  <a:srgbClr val="000000"/>
                </a:solidFill>
              </a:rPr>
              <a:t>Cette structure favorise la compétition et développe l’</a:t>
            </a:r>
            <a:r>
              <a:rPr lang="fr-FR" altLang="ja-JP" sz="1800" dirty="0">
                <a:solidFill>
                  <a:srgbClr val="000000"/>
                </a:solidFill>
              </a:rPr>
              <a:t>attachement.</a:t>
            </a:r>
            <a:endParaRPr lang="fr-FR" altLang="fr-FR" sz="1800" dirty="0">
              <a:solidFill>
                <a:srgbClr val="000000"/>
              </a:solidFill>
            </a:endParaRPr>
          </a:p>
        </p:txBody>
      </p:sp>
      <p:sp>
        <p:nvSpPr>
          <p:cNvPr id="38918" name="Rectangle 7">
            <a:extLst>
              <a:ext uri="{FF2B5EF4-FFF2-40B4-BE49-F238E27FC236}">
                <a16:creationId xmlns:a16="http://schemas.microsoft.com/office/drawing/2014/main" id="{D52FF71A-289A-7441-AD37-3CC096AB4880}"/>
              </a:ext>
            </a:extLst>
          </p:cNvPr>
          <p:cNvSpPr>
            <a:spLocks noGrp="1" noChangeArrowheads="1"/>
          </p:cNvSpPr>
          <p:nvPr>
            <p:ph type="title"/>
          </p:nvPr>
        </p:nvSpPr>
        <p:spPr>
          <a:xfrm>
            <a:off x="1828800" y="152400"/>
            <a:ext cx="8229600" cy="1143000"/>
          </a:xfrm>
          <a:noFill/>
        </p:spPr>
        <p:txBody>
          <a:bodyPr/>
          <a:lstStyle/>
          <a:p>
            <a:r>
              <a:rPr lang="fr-FR" altLang="fr-FR" sz="1800" b="1" dirty="0">
                <a:solidFill>
                  <a:srgbClr val="000000"/>
                </a:solidFill>
                <a:ea typeface="ＭＳ Ｐゴシック" panose="020B0600070205080204" pitchFamily="34" charset="-128"/>
              </a:rPr>
              <a:t>LES STRUCTURES DE L’</a:t>
            </a:r>
            <a:r>
              <a:rPr lang="fr-FR" altLang="ja-JP" sz="1800" b="1" dirty="0">
                <a:solidFill>
                  <a:srgbClr val="000000"/>
                </a:solidFill>
                <a:ea typeface="ＭＳ Ｐゴシック" panose="020B0600070205080204" pitchFamily="34" charset="-128"/>
              </a:rPr>
              <a:t>ORGANISATION</a:t>
            </a:r>
            <a:br>
              <a:rPr lang="fr-FR" altLang="ja-JP" sz="3200" b="1" dirty="0">
                <a:solidFill>
                  <a:srgbClr val="000000"/>
                </a:solidFill>
                <a:ea typeface="ＭＳ Ｐゴシック" panose="020B0600070205080204" pitchFamily="34" charset="-128"/>
              </a:rPr>
            </a:br>
            <a:r>
              <a:rPr lang="fr-FR" altLang="ja-JP" sz="3200" b="1" dirty="0">
                <a:solidFill>
                  <a:srgbClr val="000000"/>
                </a:solidFill>
                <a:ea typeface="ＭＳ Ｐゴシック" panose="020B0600070205080204" pitchFamily="34" charset="-128"/>
              </a:rPr>
              <a:t> STRUCTURE TECHNOCRATIQUE</a:t>
            </a:r>
            <a:endParaRPr lang="fr-FR" altLang="fr-FR" sz="3200" b="1" dirty="0">
              <a:solidFill>
                <a:srgbClr val="000000"/>
              </a:solidFill>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24A54AAD-38CC-1347-83AA-76D4EFFEA6B8}"/>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329C9254-474B-C743-9604-ECB22E1B2A18}"/>
              </a:ext>
            </a:extLst>
          </p:cNvPr>
          <p:cNvSpPr>
            <a:spLocks noGrp="1"/>
          </p:cNvSpPr>
          <p:nvPr>
            <p:ph type="sldNum" sz="quarter" idx="12"/>
          </p:nvPr>
        </p:nvSpPr>
        <p:spPr/>
        <p:txBody>
          <a:bodyPr/>
          <a:lstStyle/>
          <a:p>
            <a:fld id="{6D1A6996-9A38-354D-9398-FBE9F4077E8B}" type="slidenum">
              <a:rPr lang="fr-FR" smtClean="0"/>
              <a:t>82</a:t>
            </a:fld>
            <a:endParaRPr lang="fr-FR"/>
          </a:p>
        </p:txBody>
      </p:sp>
    </p:spTree>
    <p:extLst>
      <p:ext uri="{BB962C8B-B14F-4D97-AF65-F5344CB8AC3E}">
        <p14:creationId xmlns:p14="http://schemas.microsoft.com/office/powerpoint/2010/main" val="3993995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6898"/>
                                        </p:tgtEl>
                                        <p:attrNameLst>
                                          <p:attrName>style.visibility</p:attrName>
                                        </p:attrNameLst>
                                      </p:cBhvr>
                                      <p:to>
                                        <p:strVal val="visible"/>
                                      </p:to>
                                    </p:set>
                                    <p:anim calcmode="lin" valueType="num">
                                      <p:cBhvr additive="base">
                                        <p:cTn id="7" dur="500" fill="hold"/>
                                        <p:tgtEl>
                                          <p:spTgt spid="336898"/>
                                        </p:tgtEl>
                                        <p:attrNameLst>
                                          <p:attrName>ppt_x</p:attrName>
                                        </p:attrNameLst>
                                      </p:cBhvr>
                                      <p:tavLst>
                                        <p:tav tm="0">
                                          <p:val>
                                            <p:strVal val="0-#ppt_w/2"/>
                                          </p:val>
                                        </p:tav>
                                        <p:tav tm="100000">
                                          <p:val>
                                            <p:strVal val="#ppt_x"/>
                                          </p:val>
                                        </p:tav>
                                      </p:tavLst>
                                    </p:anim>
                                    <p:anim calcmode="lin" valueType="num">
                                      <p:cBhvr additive="base">
                                        <p:cTn id="8" dur="500" fill="hold"/>
                                        <p:tgtEl>
                                          <p:spTgt spid="3368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6899"/>
                                        </p:tgtEl>
                                        <p:attrNameLst>
                                          <p:attrName>style.visibility</p:attrName>
                                        </p:attrNameLst>
                                      </p:cBhvr>
                                      <p:to>
                                        <p:strVal val="visible"/>
                                      </p:to>
                                    </p:set>
                                    <p:anim calcmode="lin" valueType="num">
                                      <p:cBhvr additive="base">
                                        <p:cTn id="13" dur="500" fill="hold"/>
                                        <p:tgtEl>
                                          <p:spTgt spid="336899"/>
                                        </p:tgtEl>
                                        <p:attrNameLst>
                                          <p:attrName>ppt_x</p:attrName>
                                        </p:attrNameLst>
                                      </p:cBhvr>
                                      <p:tavLst>
                                        <p:tav tm="0">
                                          <p:val>
                                            <p:strVal val="0-#ppt_w/2"/>
                                          </p:val>
                                        </p:tav>
                                        <p:tav tm="100000">
                                          <p:val>
                                            <p:strVal val="#ppt_x"/>
                                          </p:val>
                                        </p:tav>
                                      </p:tavLst>
                                    </p:anim>
                                    <p:anim calcmode="lin" valueType="num">
                                      <p:cBhvr additive="base">
                                        <p:cTn id="14" dur="500" fill="hold"/>
                                        <p:tgtEl>
                                          <p:spTgt spid="33689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36900"/>
                                        </p:tgtEl>
                                        <p:attrNameLst>
                                          <p:attrName>style.visibility</p:attrName>
                                        </p:attrNameLst>
                                      </p:cBhvr>
                                      <p:to>
                                        <p:strVal val="visible"/>
                                      </p:to>
                                    </p:set>
                                    <p:anim calcmode="lin" valueType="num">
                                      <p:cBhvr additive="base">
                                        <p:cTn id="19" dur="500" fill="hold"/>
                                        <p:tgtEl>
                                          <p:spTgt spid="336900"/>
                                        </p:tgtEl>
                                        <p:attrNameLst>
                                          <p:attrName>ppt_x</p:attrName>
                                        </p:attrNameLst>
                                      </p:cBhvr>
                                      <p:tavLst>
                                        <p:tav tm="0">
                                          <p:val>
                                            <p:strVal val="1+#ppt_w/2"/>
                                          </p:val>
                                        </p:tav>
                                        <p:tav tm="100000">
                                          <p:val>
                                            <p:strVal val="#ppt_x"/>
                                          </p:val>
                                        </p:tav>
                                      </p:tavLst>
                                    </p:anim>
                                    <p:anim calcmode="lin" valueType="num">
                                      <p:cBhvr additive="base">
                                        <p:cTn id="20" dur="500" fill="hold"/>
                                        <p:tgtEl>
                                          <p:spTgt spid="33690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36901"/>
                                        </p:tgtEl>
                                        <p:attrNameLst>
                                          <p:attrName>style.visibility</p:attrName>
                                        </p:attrNameLst>
                                      </p:cBhvr>
                                      <p:to>
                                        <p:strVal val="visible"/>
                                      </p:to>
                                    </p:set>
                                    <p:anim calcmode="lin" valueType="num">
                                      <p:cBhvr additive="base">
                                        <p:cTn id="25" dur="500" fill="hold"/>
                                        <p:tgtEl>
                                          <p:spTgt spid="336901"/>
                                        </p:tgtEl>
                                        <p:attrNameLst>
                                          <p:attrName>ppt_x</p:attrName>
                                        </p:attrNameLst>
                                      </p:cBhvr>
                                      <p:tavLst>
                                        <p:tav tm="0">
                                          <p:val>
                                            <p:strVal val="1+#ppt_w/2"/>
                                          </p:val>
                                        </p:tav>
                                        <p:tav tm="100000">
                                          <p:val>
                                            <p:strVal val="#ppt_x"/>
                                          </p:val>
                                        </p:tav>
                                      </p:tavLst>
                                    </p:anim>
                                    <p:anim calcmode="lin" valueType="num">
                                      <p:cBhvr additive="base">
                                        <p:cTn id="26" dur="500" fill="hold"/>
                                        <p:tgtEl>
                                          <p:spTgt spid="33690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36902"/>
                                        </p:tgtEl>
                                        <p:attrNameLst>
                                          <p:attrName>style.visibility</p:attrName>
                                        </p:attrNameLst>
                                      </p:cBhvr>
                                      <p:to>
                                        <p:strVal val="visible"/>
                                      </p:to>
                                    </p:set>
                                    <p:anim calcmode="lin" valueType="num">
                                      <p:cBhvr additive="base">
                                        <p:cTn id="31" dur="500" fill="hold"/>
                                        <p:tgtEl>
                                          <p:spTgt spid="336902"/>
                                        </p:tgtEl>
                                        <p:attrNameLst>
                                          <p:attrName>ppt_x</p:attrName>
                                        </p:attrNameLst>
                                      </p:cBhvr>
                                      <p:tavLst>
                                        <p:tav tm="0">
                                          <p:val>
                                            <p:strVal val="1+#ppt_w/2"/>
                                          </p:val>
                                        </p:tav>
                                        <p:tav tm="100000">
                                          <p:val>
                                            <p:strVal val="#ppt_x"/>
                                          </p:val>
                                        </p:tav>
                                      </p:tavLst>
                                    </p:anim>
                                    <p:anim calcmode="lin" valueType="num">
                                      <p:cBhvr additive="base">
                                        <p:cTn id="32" dur="500" fill="hold"/>
                                        <p:tgtEl>
                                          <p:spTgt spid="3369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8" grpId="0" animBg="1" autoUpdateAnimBg="0"/>
      <p:bldP spid="336899" grpId="0" animBg="1" autoUpdateAnimBg="0"/>
      <p:bldP spid="336900" grpId="0" animBg="1" autoUpdateAnimBg="0"/>
      <p:bldP spid="336901" grpId="0" animBg="1" autoUpdateAnimBg="0"/>
      <p:bldP spid="336902" grpId="0" animBg="1"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re 1">
            <a:extLst>
              <a:ext uri="{FF2B5EF4-FFF2-40B4-BE49-F238E27FC236}">
                <a16:creationId xmlns:a16="http://schemas.microsoft.com/office/drawing/2014/main" id="{4A33DE3B-7DD3-AE4C-85B7-424EBC293CB5}"/>
              </a:ext>
            </a:extLst>
          </p:cNvPr>
          <p:cNvSpPr>
            <a:spLocks noGrp="1" noChangeArrowheads="1"/>
          </p:cNvSpPr>
          <p:nvPr>
            <p:ph type="title"/>
          </p:nvPr>
        </p:nvSpPr>
        <p:spPr/>
        <p:txBody>
          <a:bodyPr/>
          <a:lstStyle/>
          <a:p>
            <a:pPr algn="ctr"/>
            <a:r>
              <a:rPr lang="fr-FR" altLang="fr-FR" sz="3600" b="1" dirty="0">
                <a:ea typeface="ＭＳ Ｐゴシック" panose="020B0600070205080204" pitchFamily="34" charset="-128"/>
              </a:rPr>
              <a:t>L'ANALYSE STRATÉGIQUE DES ORGANISATIONS</a:t>
            </a:r>
          </a:p>
        </p:txBody>
      </p:sp>
      <p:sp>
        <p:nvSpPr>
          <p:cNvPr id="40962" name="Espace réservé du contenu 2">
            <a:extLst>
              <a:ext uri="{FF2B5EF4-FFF2-40B4-BE49-F238E27FC236}">
                <a16:creationId xmlns:a16="http://schemas.microsoft.com/office/drawing/2014/main" id="{5ADC7ED7-75EF-8946-98AF-7C1430D38657}"/>
              </a:ext>
            </a:extLst>
          </p:cNvPr>
          <p:cNvSpPr>
            <a:spLocks noGrp="1" noChangeArrowheads="1"/>
          </p:cNvSpPr>
          <p:nvPr>
            <p:ph idx="1"/>
          </p:nvPr>
        </p:nvSpPr>
        <p:spPr>
          <a:xfrm>
            <a:off x="838200" y="1825625"/>
            <a:ext cx="10515600" cy="4129698"/>
          </a:xfrm>
        </p:spPr>
        <p:txBody>
          <a:bodyPr>
            <a:noAutofit/>
          </a:bodyPr>
          <a:lstStyle/>
          <a:p>
            <a:pPr marL="0" indent="0">
              <a:lnSpc>
                <a:spcPct val="150000"/>
              </a:lnSpc>
              <a:buNone/>
            </a:pPr>
            <a:r>
              <a:rPr lang="fr-FR" altLang="fr-FR" sz="2000" dirty="0">
                <a:ea typeface="ＭＳ Ｐゴシック" panose="020B0600070205080204" pitchFamily="34" charset="-128"/>
              </a:rPr>
              <a:t>Le premier réflexe de quiconque souhaite connaître une organisation consiste notamment à se renseigner:</a:t>
            </a:r>
          </a:p>
          <a:p>
            <a:pPr marL="457200" indent="-457200">
              <a:lnSpc>
                <a:spcPct val="150000"/>
              </a:lnSpc>
              <a:buFont typeface="+mj-lt"/>
              <a:buAutoNum type="alphaUcPeriod"/>
            </a:pPr>
            <a:r>
              <a:rPr lang="fr-FR" altLang="fr-FR" sz="2000" dirty="0">
                <a:ea typeface="ＭＳ Ｐゴシック" panose="020B0600070205080204" pitchFamily="34" charset="-128"/>
              </a:rPr>
              <a:t>Sur ses objectifs et à se procurer l'organigramme ainsi que les règles et règlements qui la régissent.</a:t>
            </a:r>
          </a:p>
          <a:p>
            <a:pPr marL="457200" indent="-457200">
              <a:lnSpc>
                <a:spcPct val="150000"/>
              </a:lnSpc>
              <a:buFont typeface="+mj-lt"/>
              <a:buAutoNum type="alphaUcPeriod"/>
            </a:pPr>
            <a:r>
              <a:rPr lang="fr-FR" altLang="fr-FR" sz="2000" dirty="0">
                <a:ea typeface="ＭＳ Ｐゴシック" panose="020B0600070205080204" pitchFamily="34" charset="-128"/>
              </a:rPr>
              <a:t>L'analyse de ces documents fournit une image, formelle mais incomplète. Incomplète car au sein même de l'organisation formelle se développe une autre structure, moins perceptible, créée par les relations et les stratégies (les jeux) des individus qui travaillent dans l'organisation et sur laquelle le consultant ne peut faire l'impasse au risque de voir sa mission échouer.</a:t>
            </a:r>
          </a:p>
        </p:txBody>
      </p:sp>
      <p:sp>
        <p:nvSpPr>
          <p:cNvPr id="2" name="Espace réservé de la date 1">
            <a:extLst>
              <a:ext uri="{FF2B5EF4-FFF2-40B4-BE49-F238E27FC236}">
                <a16:creationId xmlns:a16="http://schemas.microsoft.com/office/drawing/2014/main" id="{C272093B-A130-3343-8F9B-CE6CAF168D8B}"/>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DD98A83A-5D89-E146-A1AF-05B4FB9BD266}"/>
              </a:ext>
            </a:extLst>
          </p:cNvPr>
          <p:cNvSpPr>
            <a:spLocks noGrp="1"/>
          </p:cNvSpPr>
          <p:nvPr>
            <p:ph type="sldNum" sz="quarter" idx="12"/>
          </p:nvPr>
        </p:nvSpPr>
        <p:spPr/>
        <p:txBody>
          <a:bodyPr/>
          <a:lstStyle/>
          <a:p>
            <a:fld id="{6D1A6996-9A38-354D-9398-FBE9F4077E8B}" type="slidenum">
              <a:rPr lang="fr-FR" smtClean="0"/>
              <a:t>83</a:t>
            </a:fld>
            <a:endParaRPr lang="fr-FR"/>
          </a:p>
        </p:txBody>
      </p:sp>
    </p:spTree>
    <p:extLst>
      <p:ext uri="{BB962C8B-B14F-4D97-AF65-F5344CB8AC3E}">
        <p14:creationId xmlns:p14="http://schemas.microsoft.com/office/powerpoint/2010/main" val="28996918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re 1">
            <a:extLst>
              <a:ext uri="{FF2B5EF4-FFF2-40B4-BE49-F238E27FC236}">
                <a16:creationId xmlns:a16="http://schemas.microsoft.com/office/drawing/2014/main" id="{EC7F8CA0-DD49-8B42-8366-572675E896C4}"/>
              </a:ext>
            </a:extLst>
          </p:cNvPr>
          <p:cNvSpPr>
            <a:spLocks noGrp="1" noChangeArrowheads="1"/>
          </p:cNvSpPr>
          <p:nvPr>
            <p:ph type="title"/>
          </p:nvPr>
        </p:nvSpPr>
        <p:spPr>
          <a:xfrm>
            <a:off x="838200" y="136525"/>
            <a:ext cx="10515600" cy="1325563"/>
          </a:xfrm>
        </p:spPr>
        <p:txBody>
          <a:bodyPr/>
          <a:lstStyle/>
          <a:p>
            <a:pPr algn="ctr"/>
            <a:r>
              <a:rPr lang="fr-FR" altLang="fr-FR" sz="3200" b="1" dirty="0">
                <a:ea typeface="ＭＳ Ｐゴシック" panose="020B0600070205080204" pitchFamily="34" charset="-128"/>
              </a:rPr>
              <a:t>L'ANALYSE STRATÉGIQUE DES ORGANISATIONS</a:t>
            </a:r>
          </a:p>
        </p:txBody>
      </p:sp>
      <p:sp>
        <p:nvSpPr>
          <p:cNvPr id="53250" name="Espace réservé du contenu 2">
            <a:extLst>
              <a:ext uri="{FF2B5EF4-FFF2-40B4-BE49-F238E27FC236}">
                <a16:creationId xmlns:a16="http://schemas.microsoft.com/office/drawing/2014/main" id="{2A7C3A60-465A-4A43-8221-E147A36C281E}"/>
              </a:ext>
            </a:extLst>
          </p:cNvPr>
          <p:cNvSpPr>
            <a:spLocks noGrp="1" noChangeArrowheads="1"/>
          </p:cNvSpPr>
          <p:nvPr>
            <p:ph idx="1"/>
          </p:nvPr>
        </p:nvSpPr>
        <p:spPr>
          <a:xfrm>
            <a:off x="574430" y="1214681"/>
            <a:ext cx="11043139" cy="4869595"/>
          </a:xfrm>
        </p:spPr>
        <p:txBody>
          <a:bodyPr>
            <a:noAutofit/>
          </a:bodyPr>
          <a:lstStyle/>
          <a:p>
            <a:pPr marL="0" indent="0">
              <a:lnSpc>
                <a:spcPct val="160000"/>
              </a:lnSpc>
              <a:buNone/>
              <a:defRPr/>
            </a:pPr>
            <a:r>
              <a:rPr lang="fr-FR" altLang="fr-FR" sz="2000" b="1" dirty="0">
                <a:ea typeface="ＭＳ Ｐゴシック" panose="020B0600070205080204" pitchFamily="34" charset="-128"/>
              </a:rPr>
              <a:t>C</a:t>
            </a:r>
            <a:r>
              <a:rPr lang="fr-FR" altLang="fr-FR" sz="2000" dirty="0">
                <a:ea typeface="ＭＳ Ｐゴシック" panose="020B0600070205080204" pitchFamily="34" charset="-128"/>
              </a:rPr>
              <a:t>. En analysant le fonctionnement des organisations au travers du comportement de leurs membres,  l'analyse stratégique place l'individu au cœur de ses préoccupations.</a:t>
            </a:r>
          </a:p>
          <a:p>
            <a:pPr marL="0" indent="0">
              <a:lnSpc>
                <a:spcPct val="160000"/>
              </a:lnSpc>
              <a:buNone/>
              <a:defRPr/>
            </a:pPr>
            <a:r>
              <a:rPr lang="fr-FR" altLang="fr-FR" sz="2000" b="1" dirty="0">
                <a:ea typeface="ＭＳ Ｐゴシック" panose="020B0600070205080204" pitchFamily="34" charset="-128"/>
              </a:rPr>
              <a:t>D. </a:t>
            </a:r>
            <a:r>
              <a:rPr lang="fr-FR" altLang="fr-FR" sz="2000" dirty="0">
                <a:ea typeface="ＭＳ Ｐゴシック" panose="020B0600070205080204" pitchFamily="34" charset="-128"/>
              </a:rPr>
              <a:t>Pour appréhender une structure, quelle que soit sa taille, organisation, service, bureau.....il faut partir des individus et comprendre les stratégies et les interrelations qu'ils développent à l'intérieur du système formel qui les contraint. Tout changement va bouleverser ces stratégies et interrelations.</a:t>
            </a:r>
          </a:p>
          <a:p>
            <a:pPr marL="0" indent="0">
              <a:lnSpc>
                <a:spcPct val="160000"/>
              </a:lnSpc>
              <a:buNone/>
              <a:defRPr/>
            </a:pPr>
            <a:r>
              <a:rPr lang="fr-FR" altLang="fr-FR" sz="2000" b="1" dirty="0">
                <a:ea typeface="ＭＳ Ｐゴシック" panose="020B0600070205080204" pitchFamily="34" charset="-128"/>
              </a:rPr>
              <a:t>E</a:t>
            </a:r>
            <a:r>
              <a:rPr lang="fr-FR" altLang="fr-FR" sz="2000" dirty="0">
                <a:ea typeface="ＭＳ Ｐゴシック" panose="020B0600070205080204" pitchFamily="34" charset="-128"/>
              </a:rPr>
              <a:t>. Comprendre les différentes logiques des acteurs est un préalable nécessaire pour appréhender la structure sur laquelle le consultant va intervenir.</a:t>
            </a:r>
          </a:p>
          <a:p>
            <a:pPr marL="0" indent="0">
              <a:lnSpc>
                <a:spcPct val="160000"/>
              </a:lnSpc>
              <a:buNone/>
              <a:defRPr/>
            </a:pPr>
            <a:r>
              <a:rPr lang="fr-FR" altLang="fr-FR" sz="2000" b="1" dirty="0">
                <a:ea typeface="ＭＳ Ｐゴシック" panose="020B0600070205080204" pitchFamily="34" charset="-128"/>
              </a:rPr>
              <a:t>F. </a:t>
            </a:r>
            <a:r>
              <a:rPr lang="fr-FR" altLang="fr-FR" sz="2000" dirty="0">
                <a:ea typeface="ＭＳ Ｐゴシック" panose="020B0600070205080204" pitchFamily="34" charset="-128"/>
              </a:rPr>
              <a:t>Il va devoir prendre en compte l'ensemble de ses caractéristiques pour transformer la structuration du   système d'acteurs</a:t>
            </a:r>
          </a:p>
        </p:txBody>
      </p:sp>
      <p:sp>
        <p:nvSpPr>
          <p:cNvPr id="2" name="Espace réservé de la date 1">
            <a:extLst>
              <a:ext uri="{FF2B5EF4-FFF2-40B4-BE49-F238E27FC236}">
                <a16:creationId xmlns:a16="http://schemas.microsoft.com/office/drawing/2014/main" id="{1D43F8C5-D5C4-1749-9487-4674848A9D90}"/>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8D175581-C28E-114B-9250-5F4A24E59A01}"/>
              </a:ext>
            </a:extLst>
          </p:cNvPr>
          <p:cNvSpPr>
            <a:spLocks noGrp="1"/>
          </p:cNvSpPr>
          <p:nvPr>
            <p:ph type="sldNum" sz="quarter" idx="12"/>
          </p:nvPr>
        </p:nvSpPr>
        <p:spPr/>
        <p:txBody>
          <a:bodyPr/>
          <a:lstStyle/>
          <a:p>
            <a:fld id="{6D1A6996-9A38-354D-9398-FBE9F4077E8B}" type="slidenum">
              <a:rPr lang="fr-FR" smtClean="0"/>
              <a:t>84</a:t>
            </a:fld>
            <a:endParaRPr lang="fr-FR"/>
          </a:p>
        </p:txBody>
      </p:sp>
    </p:spTree>
    <p:extLst>
      <p:ext uri="{BB962C8B-B14F-4D97-AF65-F5344CB8AC3E}">
        <p14:creationId xmlns:p14="http://schemas.microsoft.com/office/powerpoint/2010/main" val="4797703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re 1">
            <a:extLst>
              <a:ext uri="{FF2B5EF4-FFF2-40B4-BE49-F238E27FC236}">
                <a16:creationId xmlns:a16="http://schemas.microsoft.com/office/drawing/2014/main" id="{7AA7AFF0-C3BF-5146-AB73-AC5C844CBAEF}"/>
              </a:ext>
            </a:extLst>
          </p:cNvPr>
          <p:cNvSpPr>
            <a:spLocks noGrp="1" noChangeArrowheads="1"/>
          </p:cNvSpPr>
          <p:nvPr>
            <p:ph type="title"/>
          </p:nvPr>
        </p:nvSpPr>
        <p:spPr/>
        <p:txBody>
          <a:bodyPr/>
          <a:lstStyle/>
          <a:p>
            <a:pPr algn="ctr"/>
            <a:r>
              <a:rPr lang="fr-FR" altLang="fr-FR" sz="4000" b="1" dirty="0">
                <a:ea typeface="ＭＳ Ｐゴシック" panose="020B0600070205080204" pitchFamily="34" charset="-128"/>
              </a:rPr>
              <a:t>L'ANALYSE STRATÉGIQUE DES ORGANISATIONS</a:t>
            </a:r>
          </a:p>
        </p:txBody>
      </p:sp>
      <p:sp>
        <p:nvSpPr>
          <p:cNvPr id="43010" name="Espace réservé du contenu 2">
            <a:extLst>
              <a:ext uri="{FF2B5EF4-FFF2-40B4-BE49-F238E27FC236}">
                <a16:creationId xmlns:a16="http://schemas.microsoft.com/office/drawing/2014/main" id="{A2BD0303-7F6F-B340-9AF2-90B9952BA89E}"/>
              </a:ext>
            </a:extLst>
          </p:cNvPr>
          <p:cNvSpPr>
            <a:spLocks noGrp="1" noChangeArrowheads="1"/>
          </p:cNvSpPr>
          <p:nvPr>
            <p:ph idx="1"/>
          </p:nvPr>
        </p:nvSpPr>
        <p:spPr/>
        <p:txBody>
          <a:bodyPr/>
          <a:lstStyle/>
          <a:p>
            <a:pPr marL="0" indent="0">
              <a:buNone/>
            </a:pPr>
            <a:r>
              <a:rPr lang="fr-FR" altLang="fr-FR" sz="2000" i="1" dirty="0">
                <a:ea typeface="ＭＳ Ｐゴシック" panose="020B0600070205080204" pitchFamily="34" charset="-128"/>
              </a:rPr>
              <a:t>Les 4 postulats de l'analyse stratégique</a:t>
            </a:r>
          </a:p>
          <a:p>
            <a:pPr marL="0" indent="0">
              <a:buNone/>
            </a:pPr>
            <a:r>
              <a:rPr lang="fr-FR" altLang="fr-FR" sz="2000" dirty="0">
                <a:ea typeface="ＭＳ Ｐゴシック" panose="020B0600070205080204" pitchFamily="34" charset="-128"/>
              </a:rPr>
              <a:t>L'analyse stratégique est sous-tendue par 4 idées essentielles ayant valeur de postulats :</a:t>
            </a:r>
          </a:p>
          <a:p>
            <a:pPr marL="0" indent="0">
              <a:buNone/>
            </a:pPr>
            <a:endParaRPr lang="fr-FR" altLang="fr-FR" sz="2000" dirty="0">
              <a:ea typeface="ＭＳ Ｐゴシック" panose="020B0600070205080204" pitchFamily="34" charset="-128"/>
            </a:endParaRPr>
          </a:p>
          <a:p>
            <a:pPr marL="0" indent="0">
              <a:buFontTx/>
              <a:buAutoNum type="arabicPeriod"/>
            </a:pPr>
            <a:r>
              <a:rPr lang="fr-FR" altLang="fr-FR" sz="2000" dirty="0">
                <a:ea typeface="ＭＳ Ｐゴシック" panose="020B0600070205080204" pitchFamily="34" charset="-128"/>
              </a:rPr>
              <a:t>L'organisation n'est pas un phénomène naturel mais un construit social. L'organisation est un rassemblement artificiel d'individus autour d'objectifs prédéfinis. C'est un artefact.</a:t>
            </a:r>
          </a:p>
          <a:p>
            <a:pPr marL="0" indent="0">
              <a:buFontTx/>
              <a:buAutoNum type="arabicPeriod"/>
            </a:pPr>
            <a:endParaRPr lang="fr-FR" altLang="fr-FR" sz="2000" dirty="0">
              <a:ea typeface="ＭＳ Ｐゴシック" panose="020B0600070205080204" pitchFamily="34" charset="-128"/>
            </a:endParaRPr>
          </a:p>
          <a:p>
            <a:pPr marL="0" indent="0">
              <a:buFontTx/>
              <a:buAutoNum type="arabicPeriod"/>
            </a:pPr>
            <a:r>
              <a:rPr lang="fr-FR" altLang="fr-FR" sz="2000" dirty="0">
                <a:ea typeface="ＭＳ Ｐゴシック" panose="020B0600070205080204" pitchFamily="34" charset="-128"/>
              </a:rPr>
              <a:t>Les individus disposent toujours d'une marge d'autonomie quels que soit leur statut ou leur position, si modestes soient-ils.</a:t>
            </a:r>
          </a:p>
          <a:p>
            <a:pPr marL="0" indent="0">
              <a:buNone/>
            </a:pPr>
            <a:endParaRPr lang="fr-FR" altLang="fr-FR" sz="2000"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6D1492BE-BD24-B948-B81D-67242239A990}"/>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C9422F9A-F517-4E49-A97F-1E336962B84F}"/>
              </a:ext>
            </a:extLst>
          </p:cNvPr>
          <p:cNvSpPr>
            <a:spLocks noGrp="1"/>
          </p:cNvSpPr>
          <p:nvPr>
            <p:ph type="sldNum" sz="quarter" idx="12"/>
          </p:nvPr>
        </p:nvSpPr>
        <p:spPr/>
        <p:txBody>
          <a:bodyPr/>
          <a:lstStyle/>
          <a:p>
            <a:fld id="{6D1A6996-9A38-354D-9398-FBE9F4077E8B}" type="slidenum">
              <a:rPr lang="fr-FR" smtClean="0"/>
              <a:t>85</a:t>
            </a:fld>
            <a:endParaRPr lang="fr-FR"/>
          </a:p>
        </p:txBody>
      </p:sp>
    </p:spTree>
    <p:extLst>
      <p:ext uri="{BB962C8B-B14F-4D97-AF65-F5344CB8AC3E}">
        <p14:creationId xmlns:p14="http://schemas.microsoft.com/office/powerpoint/2010/main" val="30287498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re 1">
            <a:extLst>
              <a:ext uri="{FF2B5EF4-FFF2-40B4-BE49-F238E27FC236}">
                <a16:creationId xmlns:a16="http://schemas.microsoft.com/office/drawing/2014/main" id="{32A8676A-100D-A141-974A-170F837A2E99}"/>
              </a:ext>
            </a:extLst>
          </p:cNvPr>
          <p:cNvSpPr>
            <a:spLocks noGrp="1" noChangeArrowheads="1"/>
          </p:cNvSpPr>
          <p:nvPr>
            <p:ph type="title"/>
          </p:nvPr>
        </p:nvSpPr>
        <p:spPr/>
        <p:txBody>
          <a:bodyPr/>
          <a:lstStyle/>
          <a:p>
            <a:pPr algn="ctr"/>
            <a:r>
              <a:rPr lang="fr-FR" altLang="fr-FR" sz="4000" b="1" dirty="0">
                <a:ea typeface="ＭＳ Ｐゴシック" panose="020B0600070205080204" pitchFamily="34" charset="-128"/>
              </a:rPr>
              <a:t>L'ANALYSE STRATÉGIQUE DES ORGANISATIONS</a:t>
            </a:r>
          </a:p>
        </p:txBody>
      </p:sp>
      <p:sp>
        <p:nvSpPr>
          <p:cNvPr id="44034" name="Espace réservé du contenu 2">
            <a:extLst>
              <a:ext uri="{FF2B5EF4-FFF2-40B4-BE49-F238E27FC236}">
                <a16:creationId xmlns:a16="http://schemas.microsoft.com/office/drawing/2014/main" id="{14780D85-0A8C-C749-A1D1-B2C42C49FB1D}"/>
              </a:ext>
            </a:extLst>
          </p:cNvPr>
          <p:cNvSpPr>
            <a:spLocks noGrp="1" noChangeArrowheads="1"/>
          </p:cNvSpPr>
          <p:nvPr>
            <p:ph idx="1"/>
          </p:nvPr>
        </p:nvSpPr>
        <p:spPr>
          <a:xfrm>
            <a:off x="838200" y="1497378"/>
            <a:ext cx="10515600" cy="4351338"/>
          </a:xfrm>
        </p:spPr>
        <p:txBody>
          <a:bodyPr/>
          <a:lstStyle/>
          <a:p>
            <a:pPr marL="0" indent="0">
              <a:buNone/>
            </a:pPr>
            <a:r>
              <a:rPr lang="fr-FR" altLang="fr-FR" sz="1800" dirty="0">
                <a:ea typeface="ＭＳ Ｐゴシック" panose="020B0600070205080204" pitchFamily="34" charset="-128"/>
              </a:rPr>
              <a:t>Les 4 postulats de l'analyse stratégique</a:t>
            </a:r>
          </a:p>
          <a:p>
            <a:pPr marL="0" indent="0">
              <a:buNone/>
            </a:pPr>
            <a:endParaRPr lang="fr-FR" altLang="fr-FR" sz="1800" dirty="0">
              <a:ea typeface="ＭＳ Ｐゴシック" panose="020B0600070205080204" pitchFamily="34" charset="-128"/>
            </a:endParaRPr>
          </a:p>
          <a:p>
            <a:pPr marL="0" indent="0">
              <a:buFontTx/>
              <a:buAutoNum type="arabicPeriod" startAt="3"/>
            </a:pPr>
            <a:r>
              <a:rPr lang="fr-FR" altLang="fr-FR" sz="2000" dirty="0">
                <a:ea typeface="ＭＳ Ｐゴシック" panose="020B0600070205080204" pitchFamily="34" charset="-128"/>
              </a:rPr>
              <a:t>Les hommes n'acceptent jamais d'être traités comme des moyens au service de buts que les organisateurs fixent à l'organisation. </a:t>
            </a:r>
          </a:p>
          <a:p>
            <a:pPr marL="0" indent="0">
              <a:buNone/>
            </a:pPr>
            <a:r>
              <a:rPr lang="fr-FR" altLang="fr-FR" sz="2000" dirty="0">
                <a:ea typeface="ＭＳ Ｐゴシック" panose="020B0600070205080204" pitchFamily="34" charset="-128"/>
              </a:rPr>
              <a:t>Ils vont utiliser leur marge d'autonomie pour interpréter, en fonction de leurs objectifs propres, qui peuvent différer de ceux de l'organisation, le rôle qui leur est fixé.</a:t>
            </a:r>
          </a:p>
          <a:p>
            <a:pPr marL="0" indent="0">
              <a:buNone/>
            </a:pPr>
            <a:r>
              <a:rPr lang="fr-FR" altLang="fr-FR" sz="2000" dirty="0">
                <a:ea typeface="ＭＳ Ｐゴシック" panose="020B0600070205080204" pitchFamily="34" charset="-128"/>
              </a:rPr>
              <a:t>En ce sens, les membres sont des acteurs, libres de jouer leur rôle, dans un cadre toutefois contraint par les règles organisationnelles. Leurs objectifs sont souvent diffus, parcellaires, imprécis, mouvants. Ils sont réajustés en permanence en fonction notamment des ressources et des contraintes perçues, qui sont elles-mêmes changeantes.</a:t>
            </a:r>
          </a:p>
          <a:p>
            <a:pPr marL="0" indent="0">
              <a:buNone/>
            </a:pPr>
            <a:r>
              <a:rPr lang="fr-FR" altLang="fr-FR" sz="2000" dirty="0">
                <a:ea typeface="ＭＳ Ｐゴシック" panose="020B0600070205080204" pitchFamily="34" charset="-128"/>
              </a:rPr>
              <a:t>Les objectifs constituent donc plus des pistes d'action, des orientations pour l'action.</a:t>
            </a:r>
          </a:p>
          <a:p>
            <a:pPr marL="0" indent="0">
              <a:buFontTx/>
              <a:buAutoNum type="arabicPeriod"/>
            </a:pPr>
            <a:endParaRPr lang="fr-FR" altLang="fr-FR" sz="1800" dirty="0">
              <a:ea typeface="ＭＳ Ｐゴシック" panose="020B0600070205080204" pitchFamily="34" charset="-128"/>
            </a:endParaRPr>
          </a:p>
          <a:p>
            <a:pPr marL="0" indent="0">
              <a:buNone/>
            </a:pPr>
            <a:endParaRPr lang="fr-FR" altLang="fr-FR" sz="1800"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62B55980-89D3-584F-8BC2-0B8F52779656}"/>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401EA4C9-8CCC-8343-A64A-5C6E32FDE03F}"/>
              </a:ext>
            </a:extLst>
          </p:cNvPr>
          <p:cNvSpPr>
            <a:spLocks noGrp="1"/>
          </p:cNvSpPr>
          <p:nvPr>
            <p:ph type="sldNum" sz="quarter" idx="12"/>
          </p:nvPr>
        </p:nvSpPr>
        <p:spPr/>
        <p:txBody>
          <a:bodyPr/>
          <a:lstStyle/>
          <a:p>
            <a:fld id="{6D1A6996-9A38-354D-9398-FBE9F4077E8B}" type="slidenum">
              <a:rPr lang="fr-FR" smtClean="0"/>
              <a:t>86</a:t>
            </a:fld>
            <a:endParaRPr lang="fr-FR"/>
          </a:p>
        </p:txBody>
      </p:sp>
    </p:spTree>
    <p:extLst>
      <p:ext uri="{BB962C8B-B14F-4D97-AF65-F5344CB8AC3E}">
        <p14:creationId xmlns:p14="http://schemas.microsoft.com/office/powerpoint/2010/main" val="15854803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re 1">
            <a:extLst>
              <a:ext uri="{FF2B5EF4-FFF2-40B4-BE49-F238E27FC236}">
                <a16:creationId xmlns:a16="http://schemas.microsoft.com/office/drawing/2014/main" id="{513031C0-F45B-4B49-9BF3-FB8A2E0F7485}"/>
              </a:ext>
            </a:extLst>
          </p:cNvPr>
          <p:cNvSpPr>
            <a:spLocks noGrp="1" noChangeArrowheads="1"/>
          </p:cNvSpPr>
          <p:nvPr>
            <p:ph type="title"/>
          </p:nvPr>
        </p:nvSpPr>
        <p:spPr>
          <a:xfrm>
            <a:off x="838200" y="365125"/>
            <a:ext cx="10744200" cy="1325563"/>
          </a:xfrm>
        </p:spPr>
        <p:txBody>
          <a:bodyPr/>
          <a:lstStyle/>
          <a:p>
            <a:r>
              <a:rPr lang="fr-FR" altLang="fr-FR" b="1" dirty="0">
                <a:ea typeface="ＭＳ Ｐゴシック" panose="020B0600070205080204" pitchFamily="34" charset="-128"/>
              </a:rPr>
              <a:t>L'ANALYSE STRATÉGIQUE DES ORGANISATIONS</a:t>
            </a:r>
          </a:p>
        </p:txBody>
      </p:sp>
      <p:sp>
        <p:nvSpPr>
          <p:cNvPr id="45058" name="Espace réservé du contenu 2">
            <a:extLst>
              <a:ext uri="{FF2B5EF4-FFF2-40B4-BE49-F238E27FC236}">
                <a16:creationId xmlns:a16="http://schemas.microsoft.com/office/drawing/2014/main" id="{D46A836B-879F-384F-8F77-5D934FE7CFF6}"/>
              </a:ext>
            </a:extLst>
          </p:cNvPr>
          <p:cNvSpPr>
            <a:spLocks noGrp="1" noChangeArrowheads="1"/>
          </p:cNvSpPr>
          <p:nvPr>
            <p:ph idx="1"/>
          </p:nvPr>
        </p:nvSpPr>
        <p:spPr/>
        <p:txBody>
          <a:bodyPr/>
          <a:lstStyle/>
          <a:p>
            <a:pPr marL="0" indent="0">
              <a:buNone/>
            </a:pPr>
            <a:r>
              <a:rPr lang="fr-FR" altLang="fr-FR" sz="2000" dirty="0">
                <a:ea typeface="ＭＳ Ｐゴシック" panose="020B0600070205080204" pitchFamily="34" charset="-128"/>
              </a:rPr>
              <a:t>Les 4 postulats de l'analyse stratégique</a:t>
            </a:r>
          </a:p>
          <a:p>
            <a:pPr marL="0" indent="0">
              <a:buNone/>
            </a:pPr>
            <a:endParaRPr lang="fr-FR" altLang="fr-FR" sz="2000" dirty="0">
              <a:ea typeface="ＭＳ Ｐゴシック" panose="020B0600070205080204" pitchFamily="34" charset="-128"/>
            </a:endParaRPr>
          </a:p>
          <a:p>
            <a:pPr marL="0" indent="0">
              <a:buFontTx/>
              <a:buAutoNum type="arabicPeriod" startAt="4"/>
            </a:pPr>
            <a:r>
              <a:rPr lang="fr-FR" altLang="fr-FR" sz="2000" dirty="0">
                <a:ea typeface="ＭＳ Ｐゴシック" panose="020B0600070205080204" pitchFamily="34" charset="-128"/>
              </a:rPr>
              <a:t>Les stratégies mises en œuvre pour satisfaire les objectifs sont toujours rationnelles mais d'une rationalité limitée et contingente. Rationalité « limitée » car les individus sont dans l'incapacité de choisir la solution optimale.</a:t>
            </a:r>
          </a:p>
          <a:p>
            <a:pPr marL="0" indent="0">
              <a:buNone/>
            </a:pPr>
            <a:r>
              <a:rPr lang="fr-FR" altLang="fr-FR" sz="2000" dirty="0">
                <a:ea typeface="ＭＳ Ｐゴシック" panose="020B0600070205080204" pitchFamily="34" charset="-128"/>
              </a:rPr>
              <a:t>En effet, même s'il disposait de l'ensemble des données lui permettant de choisir la meilleure solution, le cerveau humain est dans l'incapacité d'analyser l'ensemble des solutions et leurs conséquences. Aussi les individus s'arrêtent-ils à la solution qui leur semble la moins mauvaise compte tenu des stratégies des autres et des contraintes de l'environnement.</a:t>
            </a:r>
          </a:p>
          <a:p>
            <a:pPr marL="0" indent="0">
              <a:buNone/>
            </a:pPr>
            <a:r>
              <a:rPr lang="fr-FR" altLang="fr-FR" sz="2000" dirty="0">
                <a:ea typeface="ＭＳ Ｐゴシック" panose="020B0600070205080204" pitchFamily="34" charset="-128"/>
              </a:rPr>
              <a:t>Les stratégies, offensives ou défensives, souvent inconscientes, génèrent des comportements peu prévisibles puisque dictés par l'ensemble de ces éléments très fluctuants.</a:t>
            </a:r>
          </a:p>
          <a:p>
            <a:pPr marL="0" indent="0"/>
            <a:endParaRPr lang="fr-FR" altLang="fr-FR" sz="2000"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FF962DCE-C223-174D-B03A-4CB141C8532D}"/>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143B7B4D-8BBC-3A4B-A168-21545115CA43}"/>
              </a:ext>
            </a:extLst>
          </p:cNvPr>
          <p:cNvSpPr>
            <a:spLocks noGrp="1"/>
          </p:cNvSpPr>
          <p:nvPr>
            <p:ph type="sldNum" sz="quarter" idx="12"/>
          </p:nvPr>
        </p:nvSpPr>
        <p:spPr/>
        <p:txBody>
          <a:bodyPr/>
          <a:lstStyle/>
          <a:p>
            <a:fld id="{6D1A6996-9A38-354D-9398-FBE9F4077E8B}" type="slidenum">
              <a:rPr lang="fr-FR" smtClean="0"/>
              <a:t>87</a:t>
            </a:fld>
            <a:endParaRPr lang="fr-FR"/>
          </a:p>
        </p:txBody>
      </p:sp>
    </p:spTree>
    <p:extLst>
      <p:ext uri="{BB962C8B-B14F-4D97-AF65-F5344CB8AC3E}">
        <p14:creationId xmlns:p14="http://schemas.microsoft.com/office/powerpoint/2010/main" val="13684770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re 1">
            <a:extLst>
              <a:ext uri="{FF2B5EF4-FFF2-40B4-BE49-F238E27FC236}">
                <a16:creationId xmlns:a16="http://schemas.microsoft.com/office/drawing/2014/main" id="{356F2A8E-9BFC-684E-9987-9B30001E5C32}"/>
              </a:ext>
            </a:extLst>
          </p:cNvPr>
          <p:cNvSpPr>
            <a:spLocks noGrp="1" noChangeArrowheads="1"/>
          </p:cNvSpPr>
          <p:nvPr>
            <p:ph type="title"/>
          </p:nvPr>
        </p:nvSpPr>
        <p:spPr/>
        <p:txBody>
          <a:bodyPr/>
          <a:lstStyle/>
          <a:p>
            <a:pPr algn="ctr"/>
            <a:r>
              <a:rPr lang="fr-FR" altLang="fr-FR" sz="3600" b="1" dirty="0">
                <a:ea typeface="ＭＳ Ｐゴシック" panose="020B0600070205080204" pitchFamily="34" charset="-128"/>
              </a:rPr>
              <a:t>L'ANALYSE STRATÉGIQUE DES ORGANISATIONS</a:t>
            </a:r>
          </a:p>
        </p:txBody>
      </p:sp>
      <p:sp>
        <p:nvSpPr>
          <p:cNvPr id="46082" name="Espace réservé du contenu 2">
            <a:extLst>
              <a:ext uri="{FF2B5EF4-FFF2-40B4-BE49-F238E27FC236}">
                <a16:creationId xmlns:a16="http://schemas.microsoft.com/office/drawing/2014/main" id="{3950B959-A98C-A34B-889C-E97F1CD965BF}"/>
              </a:ext>
            </a:extLst>
          </p:cNvPr>
          <p:cNvSpPr>
            <a:spLocks noGrp="1" noChangeArrowheads="1"/>
          </p:cNvSpPr>
          <p:nvPr>
            <p:ph idx="1"/>
          </p:nvPr>
        </p:nvSpPr>
        <p:spPr>
          <a:xfrm>
            <a:off x="838200" y="1690688"/>
            <a:ext cx="10345615" cy="3146302"/>
          </a:xfrm>
        </p:spPr>
        <p:txBody>
          <a:bodyPr/>
          <a:lstStyle/>
          <a:p>
            <a:pPr marL="0" indent="0">
              <a:buNone/>
            </a:pPr>
            <a:r>
              <a:rPr lang="fr-FR" altLang="fr-FR" sz="2400" dirty="0">
                <a:ea typeface="ＭＳ Ｐゴシック" panose="020B0600070205080204" pitchFamily="34" charset="-128"/>
              </a:rPr>
              <a:t>Leurs objectifs sont souvent diffus, parcellaires, imprécis, mouvants. Ils sont réajustés en permanence en fonction notamment des ressources et des contraintes perçues, qui sont elles-mêmes changeantes. Les objectifs constituent donc plus des pistes d'action, des orientations pour l'action.</a:t>
            </a:r>
          </a:p>
          <a:p>
            <a:pPr marL="0" indent="0">
              <a:buNone/>
            </a:pPr>
            <a:r>
              <a:rPr lang="fr-FR" altLang="fr-FR" sz="2400" dirty="0">
                <a:ea typeface="ＭＳ Ｐゴシック" panose="020B0600070205080204" pitchFamily="34" charset="-128"/>
              </a:rPr>
              <a:t>Les stratégies mises en œuvre pour satisfaire les objectifs sont toujours rationnelles mais d'une rationalité limitée et contingente.</a:t>
            </a:r>
          </a:p>
          <a:p>
            <a:pPr marL="0" indent="0">
              <a:buNone/>
            </a:pPr>
            <a:r>
              <a:rPr lang="fr-FR" altLang="fr-FR" sz="2400" dirty="0">
                <a:ea typeface="ＭＳ Ｐゴシック" panose="020B0600070205080204" pitchFamily="34" charset="-128"/>
              </a:rPr>
              <a:t>Rationalité « limitée » car les individus sont dans l'incapacité de choisir la solution optimale.</a:t>
            </a:r>
          </a:p>
        </p:txBody>
      </p:sp>
      <p:sp>
        <p:nvSpPr>
          <p:cNvPr id="2" name="Espace réservé de la date 1">
            <a:extLst>
              <a:ext uri="{FF2B5EF4-FFF2-40B4-BE49-F238E27FC236}">
                <a16:creationId xmlns:a16="http://schemas.microsoft.com/office/drawing/2014/main" id="{6836216C-E971-884E-B516-598A48058E29}"/>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ADF81842-C3FD-F44F-8109-6082EC963E14}"/>
              </a:ext>
            </a:extLst>
          </p:cNvPr>
          <p:cNvSpPr>
            <a:spLocks noGrp="1"/>
          </p:cNvSpPr>
          <p:nvPr>
            <p:ph type="sldNum" sz="quarter" idx="12"/>
          </p:nvPr>
        </p:nvSpPr>
        <p:spPr/>
        <p:txBody>
          <a:bodyPr/>
          <a:lstStyle/>
          <a:p>
            <a:fld id="{6D1A6996-9A38-354D-9398-FBE9F4077E8B}" type="slidenum">
              <a:rPr lang="fr-FR" smtClean="0"/>
              <a:t>88</a:t>
            </a:fld>
            <a:endParaRPr lang="fr-FR"/>
          </a:p>
        </p:txBody>
      </p:sp>
    </p:spTree>
    <p:extLst>
      <p:ext uri="{BB962C8B-B14F-4D97-AF65-F5344CB8AC3E}">
        <p14:creationId xmlns:p14="http://schemas.microsoft.com/office/powerpoint/2010/main" val="40702631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re 1">
            <a:extLst>
              <a:ext uri="{FF2B5EF4-FFF2-40B4-BE49-F238E27FC236}">
                <a16:creationId xmlns:a16="http://schemas.microsoft.com/office/drawing/2014/main" id="{8056088B-A3E7-CD4B-96F7-6E123776DDEA}"/>
              </a:ext>
            </a:extLst>
          </p:cNvPr>
          <p:cNvSpPr>
            <a:spLocks noGrp="1" noChangeArrowheads="1"/>
          </p:cNvSpPr>
          <p:nvPr>
            <p:ph type="title"/>
          </p:nvPr>
        </p:nvSpPr>
        <p:spPr/>
        <p:txBody>
          <a:bodyPr/>
          <a:lstStyle/>
          <a:p>
            <a:pPr algn="ctr"/>
            <a:r>
              <a:rPr lang="fr-FR" altLang="fr-FR" sz="3600" b="1" dirty="0">
                <a:ea typeface="ＭＳ Ｐゴシック" panose="020B0600070205080204" pitchFamily="34" charset="-128"/>
              </a:rPr>
              <a:t>L'ANALYSE STRATÉGIQUE DES ORGANISATIONS</a:t>
            </a:r>
          </a:p>
        </p:txBody>
      </p:sp>
      <p:sp>
        <p:nvSpPr>
          <p:cNvPr id="47106" name="Espace réservé du contenu 2">
            <a:extLst>
              <a:ext uri="{FF2B5EF4-FFF2-40B4-BE49-F238E27FC236}">
                <a16:creationId xmlns:a16="http://schemas.microsoft.com/office/drawing/2014/main" id="{C4923EBB-6306-A440-B984-AC2878F9EC1D}"/>
              </a:ext>
            </a:extLst>
          </p:cNvPr>
          <p:cNvSpPr>
            <a:spLocks noGrp="1" noChangeArrowheads="1"/>
          </p:cNvSpPr>
          <p:nvPr>
            <p:ph idx="1"/>
          </p:nvPr>
        </p:nvSpPr>
        <p:spPr>
          <a:xfrm>
            <a:off x="926123" y="2045005"/>
            <a:ext cx="9999785" cy="2767989"/>
          </a:xfrm>
        </p:spPr>
        <p:txBody>
          <a:bodyPr/>
          <a:lstStyle/>
          <a:p>
            <a:pPr marL="0" indent="0">
              <a:buNone/>
            </a:pPr>
            <a:r>
              <a:rPr lang="fr-FR" altLang="fr-FR" sz="2400" dirty="0">
                <a:ea typeface="ＭＳ Ｐゴシック" panose="020B0600070205080204" pitchFamily="34" charset="-128"/>
              </a:rPr>
              <a:t>En effet,  même  s'il disposait de l'ensemble des données lui permettant de   choisir la meilleure solution, le cerveau humain est dans l'incapacité d'analyser l'ensemble des solutions et leurs conséquences.</a:t>
            </a:r>
          </a:p>
          <a:p>
            <a:pPr marL="0" indent="0">
              <a:buNone/>
            </a:pPr>
            <a:r>
              <a:rPr lang="fr-FR" altLang="fr-FR" sz="2400" dirty="0">
                <a:ea typeface="ＭＳ Ｐゴシック" panose="020B0600070205080204" pitchFamily="34" charset="-128"/>
              </a:rPr>
              <a:t>Aussi les individus s'arrêtent-ils à la solution qui leur semble la moins mauvaise compte tenu des stratégies des autres et des contraintes de l'environnement.</a:t>
            </a:r>
          </a:p>
          <a:p>
            <a:pPr marL="0" indent="0">
              <a:buNone/>
            </a:pPr>
            <a:r>
              <a:rPr lang="fr-FR" altLang="fr-FR" sz="2400" dirty="0">
                <a:ea typeface="ＭＳ Ｐゴシック" panose="020B0600070205080204" pitchFamily="34" charset="-128"/>
              </a:rPr>
              <a:t>Les stratégies, offensives ou défensives, souvent inconscientes, génèrent des comportements peu prévisibles puisque dictés par l'ensemble</a:t>
            </a:r>
          </a:p>
        </p:txBody>
      </p:sp>
      <p:sp>
        <p:nvSpPr>
          <p:cNvPr id="2" name="Espace réservé de la date 1">
            <a:extLst>
              <a:ext uri="{FF2B5EF4-FFF2-40B4-BE49-F238E27FC236}">
                <a16:creationId xmlns:a16="http://schemas.microsoft.com/office/drawing/2014/main" id="{FC0CDB2F-613B-3B49-BB52-B90581741EB0}"/>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7565F55C-3C2D-774F-8B0F-B88601992F3A}"/>
              </a:ext>
            </a:extLst>
          </p:cNvPr>
          <p:cNvSpPr>
            <a:spLocks noGrp="1"/>
          </p:cNvSpPr>
          <p:nvPr>
            <p:ph type="sldNum" sz="quarter" idx="12"/>
          </p:nvPr>
        </p:nvSpPr>
        <p:spPr/>
        <p:txBody>
          <a:bodyPr/>
          <a:lstStyle/>
          <a:p>
            <a:fld id="{6D1A6996-9A38-354D-9398-FBE9F4077E8B}" type="slidenum">
              <a:rPr lang="fr-FR" smtClean="0"/>
              <a:t>89</a:t>
            </a:fld>
            <a:endParaRPr lang="fr-FR"/>
          </a:p>
        </p:txBody>
      </p:sp>
    </p:spTree>
    <p:extLst>
      <p:ext uri="{BB962C8B-B14F-4D97-AF65-F5344CB8AC3E}">
        <p14:creationId xmlns:p14="http://schemas.microsoft.com/office/powerpoint/2010/main" val="2519092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re 1">
            <a:extLst>
              <a:ext uri="{FF2B5EF4-FFF2-40B4-BE49-F238E27FC236}">
                <a16:creationId xmlns:a16="http://schemas.microsoft.com/office/drawing/2014/main" id="{6C5AEAFD-35AC-F84E-9A8C-590A84EC3433}"/>
              </a:ext>
            </a:extLst>
          </p:cNvPr>
          <p:cNvSpPr>
            <a:spLocks noGrp="1" noChangeArrowheads="1"/>
          </p:cNvSpPr>
          <p:nvPr>
            <p:ph type="title"/>
          </p:nvPr>
        </p:nvSpPr>
        <p:spPr/>
        <p:txBody>
          <a:bodyPr>
            <a:normAutofit fontScale="90000"/>
          </a:bodyPr>
          <a:lstStyle/>
          <a:p>
            <a:pPr algn="ctr" eaLnBrk="1" hangingPunct="1"/>
            <a:r>
              <a:rPr lang="fr-FR" altLang="fr-FR" sz="4800" b="1" dirty="0">
                <a:ea typeface="ＭＳ Ｐゴシック" panose="020B0600070205080204" pitchFamily="34" charset="-128"/>
              </a:rPr>
              <a:t>Définition d’</a:t>
            </a:r>
            <a:r>
              <a:rPr lang="fr-FR" altLang="ja-JP" sz="4800" b="1" dirty="0">
                <a:ea typeface="ＭＳ Ｐゴシック" panose="020B0600070205080204" pitchFamily="34" charset="-128"/>
              </a:rPr>
              <a:t>organisation</a:t>
            </a:r>
            <a:br>
              <a:rPr lang="fr-FR" altLang="ja-JP" sz="4800" b="1" dirty="0">
                <a:ea typeface="ＭＳ Ｐゴシック" panose="020B0600070205080204" pitchFamily="34" charset="-128"/>
              </a:rPr>
            </a:br>
            <a:endParaRPr lang="fr-FR" altLang="fr-FR" sz="4800" b="1" dirty="0">
              <a:ea typeface="ＭＳ Ｐゴシック" panose="020B0600070205080204" pitchFamily="34" charset="-128"/>
            </a:endParaRPr>
          </a:p>
        </p:txBody>
      </p:sp>
      <p:sp>
        <p:nvSpPr>
          <p:cNvPr id="11266" name="Espace réservé du contenu 2">
            <a:extLst>
              <a:ext uri="{FF2B5EF4-FFF2-40B4-BE49-F238E27FC236}">
                <a16:creationId xmlns:a16="http://schemas.microsoft.com/office/drawing/2014/main" id="{61B0A926-84F9-6940-BF88-D5914E89961D}"/>
              </a:ext>
            </a:extLst>
          </p:cNvPr>
          <p:cNvSpPr>
            <a:spLocks noGrp="1" noChangeArrowheads="1"/>
          </p:cNvSpPr>
          <p:nvPr>
            <p:ph idx="1"/>
          </p:nvPr>
        </p:nvSpPr>
        <p:spPr>
          <a:xfrm>
            <a:off x="508000" y="1423988"/>
            <a:ext cx="10845800" cy="4525962"/>
          </a:xfrm>
        </p:spPr>
        <p:txBody>
          <a:bodyPr/>
          <a:lstStyle/>
          <a:p>
            <a:pPr eaLnBrk="1" hangingPunct="1"/>
            <a:r>
              <a:rPr lang="fr-FR" altLang="fr-FR" dirty="0">
                <a:solidFill>
                  <a:srgbClr val="000000"/>
                </a:solidFill>
                <a:ea typeface="ＭＳ Ｐゴシック" panose="020B0600070205080204" pitchFamily="34" charset="-128"/>
              </a:rPr>
              <a:t>Une organisation est un </a:t>
            </a:r>
            <a:r>
              <a:rPr lang="fr-FR" altLang="fr-FR" b="1" u="sng" dirty="0">
                <a:solidFill>
                  <a:srgbClr val="000000"/>
                </a:solidFill>
                <a:ea typeface="ＭＳ Ｐゴシック" panose="020B0600070205080204" pitchFamily="34" charset="-128"/>
              </a:rPr>
              <a:t>ensemble</a:t>
            </a:r>
            <a:r>
              <a:rPr lang="fr-FR" altLang="fr-FR" dirty="0">
                <a:solidFill>
                  <a:srgbClr val="000000"/>
                </a:solidFill>
                <a:ea typeface="ＭＳ Ｐゴシック" panose="020B0600070205080204" pitchFamily="34" charset="-128"/>
              </a:rPr>
              <a:t> d'individus </a:t>
            </a:r>
            <a:r>
              <a:rPr lang="fr-FR" altLang="fr-FR" b="1" u="sng" dirty="0">
                <a:solidFill>
                  <a:srgbClr val="000000"/>
                </a:solidFill>
                <a:ea typeface="ＭＳ Ｐゴシック" panose="020B0600070205080204" pitchFamily="34" charset="-128"/>
              </a:rPr>
              <a:t>regroupés</a:t>
            </a:r>
            <a:r>
              <a:rPr lang="fr-FR" altLang="fr-FR" dirty="0">
                <a:solidFill>
                  <a:srgbClr val="000000"/>
                </a:solidFill>
                <a:ea typeface="ＭＳ Ｐゴシック" panose="020B0600070205080204" pitchFamily="34" charset="-128"/>
              </a:rPr>
              <a:t> au sein d'une structure </a:t>
            </a:r>
            <a:r>
              <a:rPr lang="fr-FR" altLang="fr-FR" b="1" u="sng" dirty="0">
                <a:solidFill>
                  <a:srgbClr val="000000"/>
                </a:solidFill>
                <a:ea typeface="ＭＳ Ｐゴシック" panose="020B0600070205080204" pitchFamily="34" charset="-128"/>
              </a:rPr>
              <a:t>régulée…</a:t>
            </a:r>
          </a:p>
          <a:p>
            <a:pPr eaLnBrk="1" hangingPunct="1">
              <a:buFontTx/>
              <a:buNone/>
            </a:pPr>
            <a:r>
              <a:rPr lang="fr-FR" altLang="fr-FR" dirty="0">
                <a:solidFill>
                  <a:srgbClr val="000000"/>
                </a:solidFill>
                <a:ea typeface="ＭＳ Ｐゴシック" panose="020B0600070205080204" pitchFamily="34" charset="-128"/>
              </a:rPr>
              <a:t> </a:t>
            </a:r>
          </a:p>
          <a:p>
            <a:pPr eaLnBrk="1" hangingPunct="1"/>
            <a:r>
              <a:rPr lang="fr-FR" altLang="fr-FR" dirty="0">
                <a:solidFill>
                  <a:srgbClr val="000000"/>
                </a:solidFill>
                <a:ea typeface="ＭＳ Ｐゴシック" panose="020B0600070205080204" pitchFamily="34" charset="-128"/>
              </a:rPr>
              <a:t>ayant un </a:t>
            </a:r>
            <a:r>
              <a:rPr lang="fr-FR" altLang="fr-FR" b="1" u="sng" dirty="0">
                <a:solidFill>
                  <a:srgbClr val="000000"/>
                </a:solidFill>
                <a:ea typeface="ＭＳ Ｐゴシック" panose="020B0600070205080204" pitchFamily="34" charset="-128"/>
              </a:rPr>
              <a:t>système de communication</a:t>
            </a:r>
            <a:r>
              <a:rPr lang="fr-FR" altLang="fr-FR" dirty="0">
                <a:solidFill>
                  <a:srgbClr val="000000"/>
                </a:solidFill>
                <a:ea typeface="ＭＳ Ｐゴシック" panose="020B0600070205080204" pitchFamily="34" charset="-128"/>
              </a:rPr>
              <a:t> pour faciliter la </a:t>
            </a:r>
            <a:r>
              <a:rPr lang="fr-FR" altLang="fr-FR" b="1" u="sng" dirty="0">
                <a:solidFill>
                  <a:srgbClr val="000000"/>
                </a:solidFill>
                <a:ea typeface="ＭＳ Ｐゴシック" panose="020B0600070205080204" pitchFamily="34" charset="-128"/>
              </a:rPr>
              <a:t>circulation de l'information…</a:t>
            </a:r>
          </a:p>
          <a:p>
            <a:pPr eaLnBrk="1" hangingPunct="1">
              <a:buFontTx/>
              <a:buNone/>
            </a:pPr>
            <a:endParaRPr lang="fr-FR" altLang="fr-FR" dirty="0">
              <a:solidFill>
                <a:srgbClr val="000000"/>
              </a:solidFill>
              <a:ea typeface="ＭＳ Ｐゴシック" panose="020B0600070205080204" pitchFamily="34" charset="-128"/>
            </a:endParaRPr>
          </a:p>
          <a:p>
            <a:pPr eaLnBrk="1" hangingPunct="1"/>
            <a:r>
              <a:rPr lang="fr-FR" altLang="fr-FR" dirty="0">
                <a:solidFill>
                  <a:srgbClr val="000000"/>
                </a:solidFill>
                <a:ea typeface="ＭＳ Ｐゴシック" panose="020B0600070205080204" pitchFamily="34" charset="-128"/>
              </a:rPr>
              <a:t>dans le but de </a:t>
            </a:r>
            <a:r>
              <a:rPr lang="fr-FR" altLang="fr-FR" b="1" u="sng" dirty="0">
                <a:solidFill>
                  <a:srgbClr val="000000"/>
                </a:solidFill>
                <a:ea typeface="ＭＳ Ｐゴシック" panose="020B0600070205080204" pitchFamily="34" charset="-128"/>
              </a:rPr>
              <a:t>répondre à des besoins </a:t>
            </a:r>
            <a:r>
              <a:rPr lang="fr-FR" altLang="fr-FR" dirty="0">
                <a:solidFill>
                  <a:srgbClr val="000000"/>
                </a:solidFill>
                <a:ea typeface="ＭＳ Ｐゴシック" panose="020B0600070205080204" pitchFamily="34" charset="-128"/>
              </a:rPr>
              <a:t>et </a:t>
            </a:r>
            <a:r>
              <a:rPr lang="fr-FR" altLang="fr-FR" b="1" u="sng" dirty="0">
                <a:solidFill>
                  <a:srgbClr val="000000"/>
                </a:solidFill>
                <a:ea typeface="ＭＳ Ｐゴシック" panose="020B0600070205080204" pitchFamily="34" charset="-128"/>
              </a:rPr>
              <a:t>d'atteindre des objectifs déterminés</a:t>
            </a:r>
            <a:r>
              <a:rPr lang="fr-FR" altLang="fr-FR" dirty="0">
                <a:solidFill>
                  <a:srgbClr val="000000"/>
                </a:solidFill>
                <a:ea typeface="ＭＳ Ｐゴシック" panose="020B0600070205080204" pitchFamily="34" charset="-128"/>
              </a:rPr>
              <a:t>. </a:t>
            </a:r>
          </a:p>
          <a:p>
            <a:pPr eaLnBrk="1" hangingPunct="1"/>
            <a:endParaRPr lang="fr-FR" altLang="fr-FR"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396AD814-0493-A847-8F5D-D6516C8FE614}"/>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42316C2A-6B30-1946-ADC2-2026C470C2A1}"/>
              </a:ext>
            </a:extLst>
          </p:cNvPr>
          <p:cNvSpPr>
            <a:spLocks noGrp="1"/>
          </p:cNvSpPr>
          <p:nvPr>
            <p:ph type="sldNum" sz="quarter" idx="12"/>
          </p:nvPr>
        </p:nvSpPr>
        <p:spPr/>
        <p:txBody>
          <a:bodyPr/>
          <a:lstStyle/>
          <a:p>
            <a:fld id="{6D1A6996-9A38-354D-9398-FBE9F4077E8B}" type="slidenum">
              <a:rPr lang="fr-FR" smtClean="0"/>
              <a:t>9</a:t>
            </a:fld>
            <a:endParaRPr lang="fr-FR"/>
          </a:p>
        </p:txBody>
      </p:sp>
    </p:spTree>
    <p:extLst>
      <p:ext uri="{BB962C8B-B14F-4D97-AF65-F5344CB8AC3E}">
        <p14:creationId xmlns:p14="http://schemas.microsoft.com/office/powerpoint/2010/main" val="26351852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D9DEF3EE-F635-5348-AD7A-DB37A4F0B975}"/>
              </a:ext>
            </a:extLst>
          </p:cNvPr>
          <p:cNvSpPr>
            <a:spLocks noGrp="1" noChangeArrowheads="1"/>
          </p:cNvSpPr>
          <p:nvPr>
            <p:ph type="title"/>
          </p:nvPr>
        </p:nvSpPr>
        <p:spPr>
          <a:xfrm>
            <a:off x="1477108" y="1989139"/>
            <a:ext cx="8682892" cy="1439861"/>
          </a:xfrm>
        </p:spPr>
        <p:txBody>
          <a:bodyPr/>
          <a:lstStyle/>
          <a:p>
            <a:r>
              <a:rPr lang="fr-FR" altLang="fr-FR" sz="4000" b="1" dirty="0">
                <a:ea typeface="ＭＳ Ｐゴシック" panose="020B0600070205080204" pitchFamily="34" charset="-128"/>
              </a:rPr>
              <a:t> La Gouvernance Sociale de l’Entreprise </a:t>
            </a:r>
            <a:br>
              <a:rPr lang="fr-FR" altLang="fr-FR" sz="4000" b="1" dirty="0">
                <a:ea typeface="ＭＳ Ｐゴシック" panose="020B0600070205080204" pitchFamily="34" charset="-128"/>
              </a:rPr>
            </a:br>
            <a:endParaRPr lang="fr-FR" altLang="fr-FR" sz="4000" b="1"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15284533-D0E3-9145-ADDF-3F9F07C98E92}"/>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24E8AE98-9D27-8148-AFEA-D3231D4E3755}"/>
              </a:ext>
            </a:extLst>
          </p:cNvPr>
          <p:cNvSpPr>
            <a:spLocks noGrp="1"/>
          </p:cNvSpPr>
          <p:nvPr>
            <p:ph type="sldNum" sz="quarter" idx="12"/>
          </p:nvPr>
        </p:nvSpPr>
        <p:spPr/>
        <p:txBody>
          <a:bodyPr/>
          <a:lstStyle/>
          <a:p>
            <a:fld id="{6D1A6996-9A38-354D-9398-FBE9F4077E8B}" type="slidenum">
              <a:rPr lang="fr-FR" smtClean="0"/>
              <a:t>90</a:t>
            </a:fld>
            <a:endParaRPr lang="fr-FR"/>
          </a:p>
        </p:txBody>
      </p:sp>
    </p:spTree>
    <p:extLst>
      <p:ext uri="{BB962C8B-B14F-4D97-AF65-F5344CB8AC3E}">
        <p14:creationId xmlns:p14="http://schemas.microsoft.com/office/powerpoint/2010/main" val="4027744474"/>
      </p:ext>
    </p:extLst>
  </p:cSld>
  <p:clrMapOvr>
    <a:masterClrMapping/>
  </p:clrMapOvr>
  <p:transition spd="med">
    <p:dissolv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663836-D529-5F47-87BA-501D481C4306}"/>
              </a:ext>
            </a:extLst>
          </p:cNvPr>
          <p:cNvSpPr>
            <a:spLocks noGrp="1"/>
          </p:cNvSpPr>
          <p:nvPr>
            <p:ph type="title"/>
          </p:nvPr>
        </p:nvSpPr>
        <p:spPr>
          <a:xfrm>
            <a:off x="838200" y="-70812"/>
            <a:ext cx="10515600" cy="1325563"/>
          </a:xfrm>
        </p:spPr>
        <p:txBody>
          <a:bodyPr/>
          <a:lstStyle/>
          <a:p>
            <a:r>
              <a:rPr lang="fr-FR" b="1" dirty="0"/>
              <a:t>La Gouvernance d'entreprise</a:t>
            </a:r>
          </a:p>
        </p:txBody>
      </p:sp>
      <p:sp>
        <p:nvSpPr>
          <p:cNvPr id="3" name="Espace réservé du contenu 2">
            <a:extLst>
              <a:ext uri="{FF2B5EF4-FFF2-40B4-BE49-F238E27FC236}">
                <a16:creationId xmlns:a16="http://schemas.microsoft.com/office/drawing/2014/main" id="{393AE32B-BD49-424F-859A-224905C3C30A}"/>
              </a:ext>
            </a:extLst>
          </p:cNvPr>
          <p:cNvSpPr>
            <a:spLocks noGrp="1"/>
          </p:cNvSpPr>
          <p:nvPr>
            <p:ph idx="1"/>
          </p:nvPr>
        </p:nvSpPr>
        <p:spPr>
          <a:xfrm>
            <a:off x="838200" y="1743559"/>
            <a:ext cx="10515600" cy="3191855"/>
          </a:xfrm>
        </p:spPr>
        <p:txBody>
          <a:bodyPr>
            <a:noAutofit/>
          </a:bodyPr>
          <a:lstStyle/>
          <a:p>
            <a:r>
              <a:rPr lang="fr-FR" sz="2000" dirty="0"/>
              <a:t>La Gouvernance d'entreprise peut se définir comme l'ensemble des règles qui régissent la manière dont les entreprises sont contrôlées et dirigées.</a:t>
            </a:r>
          </a:p>
          <a:p>
            <a:r>
              <a:rPr lang="fr-FR" sz="2000" dirty="0"/>
              <a:t>Il répartit les droits et les obligations des différents intervenants au sein de l'entreprise, tels que les actionnaires ou les dirigeants, et pose les règles et les procédures de prise de décision.</a:t>
            </a:r>
          </a:p>
          <a:p>
            <a:r>
              <a:rPr lang="fr-FR" sz="2000" dirty="0"/>
              <a:t>En France, développé à partir des années 1990 pour contrer l'exercice solitaire du pouvoir par les dirigeants, il introduit une plus grande démocratie dans l'entreprise.</a:t>
            </a:r>
          </a:p>
          <a:p>
            <a:r>
              <a:rPr lang="fr-FR" sz="2000" dirty="0"/>
              <a:t>Son objectif est d’améliorer la performance et la rentabilité des opérations conclues par la société en prenant des décisions de manière concertée, transparente et surtout contrôlée par différents organes de la société.</a:t>
            </a:r>
          </a:p>
          <a:p>
            <a:pPr marL="0" indent="0">
              <a:buNone/>
            </a:pPr>
            <a:endParaRPr lang="fr-FR" sz="2000" dirty="0"/>
          </a:p>
        </p:txBody>
      </p:sp>
      <p:sp>
        <p:nvSpPr>
          <p:cNvPr id="4" name="Espace réservé de la date 3">
            <a:extLst>
              <a:ext uri="{FF2B5EF4-FFF2-40B4-BE49-F238E27FC236}">
                <a16:creationId xmlns:a16="http://schemas.microsoft.com/office/drawing/2014/main" id="{98241137-33E5-1645-A7A1-C8AE80A8D5D0}"/>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83E95D95-CF2B-D74A-A99D-1997745D5366}"/>
              </a:ext>
            </a:extLst>
          </p:cNvPr>
          <p:cNvSpPr>
            <a:spLocks noGrp="1"/>
          </p:cNvSpPr>
          <p:nvPr>
            <p:ph type="sldNum" sz="quarter" idx="12"/>
          </p:nvPr>
        </p:nvSpPr>
        <p:spPr/>
        <p:txBody>
          <a:bodyPr/>
          <a:lstStyle/>
          <a:p>
            <a:fld id="{6D1A6996-9A38-354D-9398-FBE9F4077E8B}" type="slidenum">
              <a:rPr lang="fr-FR" smtClean="0"/>
              <a:t>91</a:t>
            </a:fld>
            <a:endParaRPr lang="fr-FR"/>
          </a:p>
        </p:txBody>
      </p:sp>
    </p:spTree>
    <p:extLst>
      <p:ext uri="{BB962C8B-B14F-4D97-AF65-F5344CB8AC3E}">
        <p14:creationId xmlns:p14="http://schemas.microsoft.com/office/powerpoint/2010/main" val="16108760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663836-D529-5F47-87BA-501D481C4306}"/>
              </a:ext>
            </a:extLst>
          </p:cNvPr>
          <p:cNvSpPr>
            <a:spLocks noGrp="1"/>
          </p:cNvSpPr>
          <p:nvPr>
            <p:ph type="title"/>
          </p:nvPr>
        </p:nvSpPr>
        <p:spPr>
          <a:xfrm>
            <a:off x="838200" y="-70812"/>
            <a:ext cx="10515600" cy="1325563"/>
          </a:xfrm>
        </p:spPr>
        <p:txBody>
          <a:bodyPr/>
          <a:lstStyle/>
          <a:p>
            <a:r>
              <a:rPr lang="fr-FR" b="1" dirty="0"/>
              <a:t>La Gouvernance d'entreprise</a:t>
            </a:r>
          </a:p>
        </p:txBody>
      </p:sp>
      <p:sp>
        <p:nvSpPr>
          <p:cNvPr id="3" name="Espace réservé du contenu 2">
            <a:extLst>
              <a:ext uri="{FF2B5EF4-FFF2-40B4-BE49-F238E27FC236}">
                <a16:creationId xmlns:a16="http://schemas.microsoft.com/office/drawing/2014/main" id="{393AE32B-BD49-424F-859A-224905C3C30A}"/>
              </a:ext>
            </a:extLst>
          </p:cNvPr>
          <p:cNvSpPr>
            <a:spLocks noGrp="1"/>
          </p:cNvSpPr>
          <p:nvPr>
            <p:ph idx="1"/>
          </p:nvPr>
        </p:nvSpPr>
        <p:spPr>
          <a:xfrm>
            <a:off x="838200" y="1497376"/>
            <a:ext cx="10515600" cy="4270378"/>
          </a:xfrm>
        </p:spPr>
        <p:txBody>
          <a:bodyPr>
            <a:noAutofit/>
          </a:bodyPr>
          <a:lstStyle/>
          <a:p>
            <a:r>
              <a:rPr lang="fr-FR" sz="2000" dirty="0"/>
              <a:t>Les règles de gouvernance ne sont pas contenues dans des textes législatifs ou réglementaires, mais seulement dans des codes élaborés par les organes représentatifs des entreprises (MEDEF, AFEP).</a:t>
            </a:r>
          </a:p>
          <a:p>
            <a:r>
              <a:rPr lang="fr-FR" sz="2000" dirty="0"/>
              <a:t>En outre, le fait de se référer à un code de gouvernance n’est à ce jour qu’une faculté, mentionnée à l'article L225-37 du Code de Commerce, pour les sociétés dont les titres financiers sont cotés. </a:t>
            </a:r>
          </a:p>
          <a:p>
            <a:r>
              <a:rPr lang="fr-FR" sz="2000" dirty="0"/>
              <a:t>Cependant les sociétés ne s'y référant pas ont l'obligation d'expliquer pourquoi elles ne le font pas. Quand elles choisissent de se référer à un code, elles ont l'obligation d'expliquer pourquoi elles n'appliquent pas certaines recommandations.</a:t>
            </a:r>
          </a:p>
          <a:p>
            <a:r>
              <a:rPr lang="fr-FR" sz="2000" dirty="0"/>
              <a:t>Il s'agit là de l'adaptation en droit français du principe anglo-saxon "</a:t>
            </a:r>
            <a:r>
              <a:rPr lang="fr-FR" sz="2000" i="1" dirty="0" err="1"/>
              <a:t>comply</a:t>
            </a:r>
            <a:r>
              <a:rPr lang="fr-FR" sz="2000" i="1" dirty="0"/>
              <a:t> or </a:t>
            </a:r>
            <a:r>
              <a:rPr lang="fr-FR" sz="2000" i="1" dirty="0" err="1"/>
              <a:t>explain</a:t>
            </a:r>
            <a:r>
              <a:rPr lang="fr-FR" sz="2000" dirty="0"/>
              <a:t>" (appliquer ou expliquer).</a:t>
            </a:r>
          </a:p>
          <a:p>
            <a:pPr marL="0" indent="0">
              <a:buNone/>
            </a:pPr>
            <a:endParaRPr lang="fr-FR" sz="2000" dirty="0"/>
          </a:p>
        </p:txBody>
      </p:sp>
      <p:sp>
        <p:nvSpPr>
          <p:cNvPr id="4" name="Espace réservé de la date 3">
            <a:extLst>
              <a:ext uri="{FF2B5EF4-FFF2-40B4-BE49-F238E27FC236}">
                <a16:creationId xmlns:a16="http://schemas.microsoft.com/office/drawing/2014/main" id="{98241137-33E5-1645-A7A1-C8AE80A8D5D0}"/>
              </a:ext>
            </a:extLst>
          </p:cNvPr>
          <p:cNvSpPr>
            <a:spLocks noGrp="1"/>
          </p:cNvSpPr>
          <p:nvPr>
            <p:ph type="dt" sz="half" idx="10"/>
          </p:nvPr>
        </p:nvSpPr>
        <p:spPr/>
        <p:txBody>
          <a:bodyPr/>
          <a:lstStyle/>
          <a:p>
            <a:r>
              <a:rPr lang="fr-FR"/>
              <a:t>Cours G.Zara version 2020-2021</a:t>
            </a:r>
          </a:p>
        </p:txBody>
      </p:sp>
      <p:sp>
        <p:nvSpPr>
          <p:cNvPr id="5" name="Espace réservé du numéro de diapositive 4">
            <a:extLst>
              <a:ext uri="{FF2B5EF4-FFF2-40B4-BE49-F238E27FC236}">
                <a16:creationId xmlns:a16="http://schemas.microsoft.com/office/drawing/2014/main" id="{83E95D95-CF2B-D74A-A99D-1997745D5366}"/>
              </a:ext>
            </a:extLst>
          </p:cNvPr>
          <p:cNvSpPr>
            <a:spLocks noGrp="1"/>
          </p:cNvSpPr>
          <p:nvPr>
            <p:ph type="sldNum" sz="quarter" idx="12"/>
          </p:nvPr>
        </p:nvSpPr>
        <p:spPr/>
        <p:txBody>
          <a:bodyPr/>
          <a:lstStyle/>
          <a:p>
            <a:fld id="{6D1A6996-9A38-354D-9398-FBE9F4077E8B}" type="slidenum">
              <a:rPr lang="fr-FR" smtClean="0"/>
              <a:t>92</a:t>
            </a:fld>
            <a:endParaRPr lang="fr-FR"/>
          </a:p>
        </p:txBody>
      </p:sp>
    </p:spTree>
    <p:extLst>
      <p:ext uri="{BB962C8B-B14F-4D97-AF65-F5344CB8AC3E}">
        <p14:creationId xmlns:p14="http://schemas.microsoft.com/office/powerpoint/2010/main" val="20295303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Espace réservé du contenu 2">
            <a:extLst>
              <a:ext uri="{FF2B5EF4-FFF2-40B4-BE49-F238E27FC236}">
                <a16:creationId xmlns:a16="http://schemas.microsoft.com/office/drawing/2014/main" id="{620971FA-6CDD-0146-86A4-86D3F8E9E48C}"/>
              </a:ext>
            </a:extLst>
          </p:cNvPr>
          <p:cNvSpPr>
            <a:spLocks noGrp="1" noChangeArrowheads="1"/>
          </p:cNvSpPr>
          <p:nvPr>
            <p:ph idx="1"/>
          </p:nvPr>
        </p:nvSpPr>
        <p:spPr/>
        <p:txBody>
          <a:bodyPr/>
          <a:lstStyle/>
          <a:p>
            <a:r>
              <a:rPr lang="fr-FR" altLang="fr-FR" sz="2400" dirty="0">
                <a:ea typeface="ＭＳ Ｐゴシック" panose="020B0600070205080204" pitchFamily="34" charset="-128"/>
              </a:rPr>
              <a:t>Le « gouvernement d’</a:t>
            </a:r>
            <a:r>
              <a:rPr lang="fr-FR" altLang="ja-JP" sz="2400" dirty="0">
                <a:ea typeface="ＭＳ Ｐゴシック" panose="020B0600070205080204" pitchFamily="34" charset="-128"/>
              </a:rPr>
              <a:t>entreprise» ou </a:t>
            </a:r>
            <a:r>
              <a:rPr lang="fr-FR" altLang="ja-JP" sz="2400" i="1" dirty="0">
                <a:ea typeface="ＭＳ Ｐゴシック" panose="020B0600070205080204" pitchFamily="34" charset="-128"/>
              </a:rPr>
              <a:t>Gouvernance</a:t>
            </a:r>
            <a:r>
              <a:rPr lang="fr-FR" altLang="ja-JP" sz="2400" dirty="0">
                <a:ea typeface="ＭＳ Ｐゴシック" panose="020B0600070205080204" pitchFamily="34" charset="-128"/>
              </a:rPr>
              <a:t> désigne les structures et les systèmes de contrôle qui définissent les responsabilités des dirigeants opérationnels à égard des parties prenantes.</a:t>
            </a:r>
          </a:p>
          <a:p>
            <a:pPr>
              <a:buFontTx/>
              <a:buNone/>
            </a:pPr>
            <a:r>
              <a:rPr lang="fr-FR" altLang="fr-FR" sz="2400" dirty="0">
                <a:ea typeface="ＭＳ Ｐゴシック" panose="020B0600070205080204" pitchFamily="34" charset="-128"/>
              </a:rPr>
              <a:t> </a:t>
            </a:r>
          </a:p>
          <a:p>
            <a:pPr>
              <a:buFontTx/>
              <a:buNone/>
            </a:pPr>
            <a:r>
              <a:rPr lang="fr-FR" altLang="fr-FR" sz="2400" dirty="0">
                <a:ea typeface="ＭＳ Ｐゴシック" panose="020B0600070205080204" pitchFamily="34" charset="-128"/>
              </a:rPr>
              <a:t>Il y a deux modelés de gouvernance d’</a:t>
            </a:r>
            <a:r>
              <a:rPr lang="fr-FR" altLang="ja-JP" sz="2400" dirty="0">
                <a:ea typeface="ＭＳ Ｐゴシック" panose="020B0600070205080204" pitchFamily="34" charset="-128"/>
              </a:rPr>
              <a:t>entreprise :</a:t>
            </a:r>
          </a:p>
          <a:p>
            <a:r>
              <a:rPr lang="fr-FR" altLang="fr-FR" sz="2400" dirty="0">
                <a:ea typeface="ＭＳ Ｐゴシック" panose="020B0600070205080204" pitchFamily="34" charset="-128"/>
              </a:rPr>
              <a:t>Le modèle centre sur l’</a:t>
            </a:r>
            <a:r>
              <a:rPr lang="fr-FR" altLang="ja-JP" sz="2400" dirty="0">
                <a:ea typeface="ＭＳ Ｐゴシック" panose="020B0600070205080204" pitchFamily="34" charset="-128"/>
              </a:rPr>
              <a:t>actionnaire: </a:t>
            </a:r>
            <a:r>
              <a:rPr lang="fr-FR" altLang="fr-FR" sz="2400" b="1" dirty="0"/>
              <a:t>Le modèle anglo-saxon</a:t>
            </a:r>
          </a:p>
          <a:p>
            <a:pPr marL="0" indent="0">
              <a:buNone/>
            </a:pPr>
            <a:endParaRPr lang="fr-FR" altLang="ja-JP" sz="2400" dirty="0">
              <a:ea typeface="ＭＳ Ｐゴシック" panose="020B0600070205080204" pitchFamily="34" charset="-128"/>
            </a:endParaRPr>
          </a:p>
          <a:p>
            <a:r>
              <a:rPr lang="fr-FR" altLang="fr-FR" sz="2400" dirty="0">
                <a:ea typeface="ＭＳ Ｐゴシック" panose="020B0600070205080204" pitchFamily="34" charset="-128"/>
              </a:rPr>
              <a:t>Le modèle étendu aux parties prenantes : </a:t>
            </a:r>
            <a:r>
              <a:rPr lang="fr-FR" altLang="fr-FR" sz="2400" b="1" dirty="0">
                <a:ea typeface="ＭＳ Ｐゴシック" panose="020B0600070205080204" pitchFamily="34" charset="-128"/>
                <a:cs typeface="Arial" panose="020B0604020202020204" pitchFamily="34" charset="0"/>
              </a:rPr>
              <a:t>Le modèle de gouvernance partenarial</a:t>
            </a:r>
            <a:endParaRPr lang="fr-FR" altLang="fr-FR" sz="2400" dirty="0">
              <a:ea typeface="ＭＳ Ｐゴシック" panose="020B0600070205080204" pitchFamily="34" charset="-128"/>
            </a:endParaRPr>
          </a:p>
          <a:p>
            <a:pPr>
              <a:buFontTx/>
              <a:buNone/>
            </a:pPr>
            <a:endParaRPr lang="fr-FR" altLang="fr-FR" sz="2400"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9E764843-5579-3F4B-B140-8D801B38C3C5}"/>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8C62594C-EA35-6E42-A2D3-25DA25686567}"/>
              </a:ext>
            </a:extLst>
          </p:cNvPr>
          <p:cNvSpPr>
            <a:spLocks noGrp="1"/>
          </p:cNvSpPr>
          <p:nvPr>
            <p:ph type="sldNum" sz="quarter" idx="12"/>
          </p:nvPr>
        </p:nvSpPr>
        <p:spPr/>
        <p:txBody>
          <a:bodyPr/>
          <a:lstStyle/>
          <a:p>
            <a:fld id="{6D1A6996-9A38-354D-9398-FBE9F4077E8B}" type="slidenum">
              <a:rPr lang="fr-FR" smtClean="0"/>
              <a:t>93</a:t>
            </a:fld>
            <a:endParaRPr lang="fr-FR"/>
          </a:p>
        </p:txBody>
      </p:sp>
      <p:sp>
        <p:nvSpPr>
          <p:cNvPr id="8" name="Titre 1">
            <a:extLst>
              <a:ext uri="{FF2B5EF4-FFF2-40B4-BE49-F238E27FC236}">
                <a16:creationId xmlns:a16="http://schemas.microsoft.com/office/drawing/2014/main" id="{AC528D31-A678-5448-8434-363375FAA898}"/>
              </a:ext>
            </a:extLst>
          </p:cNvPr>
          <p:cNvSpPr>
            <a:spLocks noGrp="1"/>
          </p:cNvSpPr>
          <p:nvPr>
            <p:ph type="title"/>
          </p:nvPr>
        </p:nvSpPr>
        <p:spPr>
          <a:xfrm>
            <a:off x="838200" y="-474"/>
            <a:ext cx="10515600" cy="1325563"/>
          </a:xfrm>
        </p:spPr>
        <p:txBody>
          <a:bodyPr/>
          <a:lstStyle/>
          <a:p>
            <a:r>
              <a:rPr lang="fr-FR" b="1" dirty="0"/>
              <a:t>La Gouvernance d'entreprise</a:t>
            </a:r>
          </a:p>
        </p:txBody>
      </p:sp>
    </p:spTree>
    <p:extLst>
      <p:ext uri="{BB962C8B-B14F-4D97-AF65-F5344CB8AC3E}">
        <p14:creationId xmlns:p14="http://schemas.microsoft.com/office/powerpoint/2010/main" val="30844962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a:extLst>
              <a:ext uri="{FF2B5EF4-FFF2-40B4-BE49-F238E27FC236}">
                <a16:creationId xmlns:a16="http://schemas.microsoft.com/office/drawing/2014/main" id="{22BC85D5-6E8B-FD4F-874F-9CB9363558B9}"/>
              </a:ext>
            </a:extLst>
          </p:cNvPr>
          <p:cNvSpPr>
            <a:spLocks noGrp="1" noChangeArrowheads="1"/>
          </p:cNvSpPr>
          <p:nvPr>
            <p:ph type="title"/>
          </p:nvPr>
        </p:nvSpPr>
        <p:spPr>
          <a:xfrm>
            <a:off x="1631951" y="-128663"/>
            <a:ext cx="8893175" cy="1143000"/>
          </a:xfrm>
        </p:spPr>
        <p:txBody>
          <a:bodyPr/>
          <a:lstStyle/>
          <a:p>
            <a:pPr>
              <a:defRPr/>
            </a:pPr>
            <a:r>
              <a:rPr lang="fr-FR" altLang="fr-FR" sz="2800" dirty="0">
                <a:effectLst>
                  <a:outerShdw blurRad="38100" dist="38100" dir="2700000" algn="tl">
                    <a:srgbClr val="C0C0C0"/>
                  </a:outerShdw>
                </a:effectLst>
                <a:ea typeface="ＭＳ Ｐゴシック" panose="020B0600070205080204" pitchFamily="34" charset="-128"/>
              </a:rPr>
              <a:t> </a:t>
            </a:r>
            <a:r>
              <a:rPr lang="fr-FR" sz="2800" dirty="0"/>
              <a:t> </a:t>
            </a:r>
            <a:r>
              <a:rPr lang="fr-FR" sz="2800" b="1" dirty="0"/>
              <a:t>La Gouvernance d'entreprise : Les deux modèles principaux</a:t>
            </a:r>
            <a:endParaRPr lang="fr-FR" altLang="fr-FR" sz="2800" b="1" dirty="0">
              <a:effectLst>
                <a:outerShdw blurRad="38100" dist="38100" dir="2700000" algn="tl">
                  <a:srgbClr val="C0C0C0"/>
                </a:outerShdw>
              </a:effectLst>
              <a:ea typeface="ＭＳ Ｐゴシック" panose="020B0600070205080204" pitchFamily="34" charset="-128"/>
            </a:endParaRPr>
          </a:p>
        </p:txBody>
      </p:sp>
      <p:sp>
        <p:nvSpPr>
          <p:cNvPr id="391171" name="Rectangle 3">
            <a:extLst>
              <a:ext uri="{FF2B5EF4-FFF2-40B4-BE49-F238E27FC236}">
                <a16:creationId xmlns:a16="http://schemas.microsoft.com/office/drawing/2014/main" id="{0D76D021-FE7A-4A48-A6B0-74E227CDDF65}"/>
              </a:ext>
            </a:extLst>
          </p:cNvPr>
          <p:cNvSpPr>
            <a:spLocks noGrp="1" noChangeArrowheads="1"/>
          </p:cNvSpPr>
          <p:nvPr>
            <p:ph type="body" idx="1"/>
          </p:nvPr>
        </p:nvSpPr>
        <p:spPr>
          <a:xfrm>
            <a:off x="5761998" y="1308646"/>
            <a:ext cx="6125203" cy="4610100"/>
          </a:xfrm>
          <a:ln>
            <a:solidFill>
              <a:schemeClr val="tx1"/>
            </a:solidFill>
            <a:miter lim="800000"/>
            <a:headEnd/>
            <a:tailEnd/>
          </a:ln>
        </p:spPr>
        <p:txBody>
          <a:bodyPr>
            <a:normAutofit fontScale="92500"/>
          </a:bodyPr>
          <a:lstStyle/>
          <a:p>
            <a:pPr>
              <a:lnSpc>
                <a:spcPct val="80000"/>
              </a:lnSpc>
              <a:buFontTx/>
              <a:buNone/>
            </a:pPr>
            <a:endParaRPr lang="fr-FR" altLang="fr-FR" sz="1600" b="1" dirty="0">
              <a:ea typeface="ＭＳ Ｐゴシック" panose="020B0600070205080204" pitchFamily="34" charset="-128"/>
            </a:endParaRPr>
          </a:p>
          <a:p>
            <a:pPr>
              <a:lnSpc>
                <a:spcPct val="80000"/>
              </a:lnSpc>
              <a:buFontTx/>
              <a:buNone/>
            </a:pPr>
            <a:r>
              <a:rPr lang="fr-FR" altLang="fr-FR" sz="1900" b="1" dirty="0">
                <a:latin typeface="Arial" panose="020B0604020202020204" pitchFamily="34" charset="0"/>
                <a:ea typeface="ＭＳ Ｐゴシック" panose="020B0600070205080204" pitchFamily="34" charset="-128"/>
                <a:cs typeface="Arial" panose="020B0604020202020204" pitchFamily="34" charset="0"/>
              </a:rPr>
              <a:t>2) Le modèle de gouvernance partenarial</a:t>
            </a:r>
            <a:endParaRPr lang="fr-FR" altLang="fr-FR" sz="1900" dirty="0">
              <a:latin typeface="Arial" panose="020B0604020202020204" pitchFamily="34" charset="0"/>
              <a:ea typeface="ＭＳ Ｐゴシック" panose="020B0600070205080204" pitchFamily="34" charset="-128"/>
              <a:cs typeface="Arial" panose="020B0604020202020204" pitchFamily="34" charset="0"/>
            </a:endParaRPr>
          </a:p>
          <a:p>
            <a:pPr>
              <a:lnSpc>
                <a:spcPct val="80000"/>
              </a:lnSpc>
              <a:buFontTx/>
              <a:buNone/>
            </a:pPr>
            <a:r>
              <a:rPr lang="fr-FR" altLang="fr-FR" sz="1900" dirty="0">
                <a:latin typeface="Arial" panose="020B0604020202020204" pitchFamily="34" charset="0"/>
                <a:ea typeface="ＭＳ Ｐゴシック" panose="020B0600070205080204" pitchFamily="34" charset="-128"/>
                <a:cs typeface="Arial" panose="020B0604020202020204" pitchFamily="34" charset="0"/>
              </a:rPr>
              <a:t>Cette modèle valorise davantage  les relations avec toutes </a:t>
            </a:r>
          </a:p>
          <a:p>
            <a:pPr>
              <a:lnSpc>
                <a:spcPct val="80000"/>
              </a:lnSpc>
              <a:buFontTx/>
              <a:buNone/>
            </a:pPr>
            <a:r>
              <a:rPr lang="fr-FR" altLang="fr-FR" sz="1900" dirty="0">
                <a:latin typeface="Arial" panose="020B0604020202020204" pitchFamily="34" charset="0"/>
                <a:ea typeface="ＭＳ Ｐゴシック" panose="020B0600070205080204" pitchFamily="34" charset="-128"/>
                <a:cs typeface="Arial" panose="020B0604020202020204" pitchFamily="34" charset="0"/>
              </a:rPr>
              <a:t>les parties prenantes et la création de valeur sur le long </a:t>
            </a:r>
          </a:p>
          <a:p>
            <a:pPr>
              <a:lnSpc>
                <a:spcPct val="80000"/>
              </a:lnSpc>
              <a:buFontTx/>
              <a:buNone/>
            </a:pPr>
            <a:r>
              <a:rPr lang="fr-FR" altLang="fr-FR" sz="1900" dirty="0">
                <a:latin typeface="Arial" panose="020B0604020202020204" pitchFamily="34" charset="0"/>
                <a:ea typeface="ＭＳ Ｐゴシック" panose="020B0600070205080204" pitchFamily="34" charset="-128"/>
                <a:cs typeface="Arial" panose="020B0604020202020204" pitchFamily="34" charset="0"/>
              </a:rPr>
              <a:t>terme. </a:t>
            </a:r>
          </a:p>
          <a:p>
            <a:pPr>
              <a:lnSpc>
                <a:spcPct val="80000"/>
              </a:lnSpc>
              <a:buFontTx/>
              <a:buNone/>
            </a:pPr>
            <a:r>
              <a:rPr lang="fr-FR" altLang="fr-FR" sz="1900" dirty="0">
                <a:latin typeface="Arial" panose="020B0604020202020204" pitchFamily="34" charset="0"/>
                <a:ea typeface="ＭＳ Ｐゴシック" panose="020B0600070205080204" pitchFamily="34" charset="-128"/>
                <a:cs typeface="Arial" panose="020B0604020202020204" pitchFamily="34" charset="0"/>
              </a:rPr>
              <a:t>En effet, la maximisation de la performance n’</a:t>
            </a:r>
            <a:r>
              <a:rPr lang="fr-FR" altLang="ja-JP" sz="1900" dirty="0">
                <a:latin typeface="Arial" panose="020B0604020202020204" pitchFamily="34" charset="0"/>
                <a:ea typeface="ＭＳ Ｐゴシック" panose="020B0600070205080204" pitchFamily="34" charset="-128"/>
                <a:cs typeface="Arial" panose="020B0604020202020204" pitchFamily="34" charset="0"/>
              </a:rPr>
              <a:t>est plus le </a:t>
            </a:r>
          </a:p>
          <a:p>
            <a:pPr>
              <a:lnSpc>
                <a:spcPct val="80000"/>
              </a:lnSpc>
              <a:buFontTx/>
              <a:buNone/>
            </a:pPr>
            <a:r>
              <a:rPr lang="fr-FR" altLang="ja-JP" sz="1900" dirty="0">
                <a:latin typeface="Arial" panose="020B0604020202020204" pitchFamily="34" charset="0"/>
                <a:ea typeface="ＭＳ Ｐゴシック" panose="020B0600070205080204" pitchFamily="34" charset="-128"/>
                <a:cs typeface="Arial" panose="020B0604020202020204" pitchFamily="34" charset="0"/>
              </a:rPr>
              <a:t>monopole des </a:t>
            </a:r>
            <a:r>
              <a:rPr lang="fr-FR" altLang="fr-FR" sz="1900" dirty="0">
                <a:latin typeface="Arial" panose="020B0604020202020204" pitchFamily="34" charset="0"/>
                <a:ea typeface="ＭＳ Ｐゴシック" panose="020B0600070205080204" pitchFamily="34" charset="-128"/>
                <a:cs typeface="Arial" panose="020B0604020202020204" pitchFamily="34" charset="0"/>
              </a:rPr>
              <a:t>seuls actionnaires.</a:t>
            </a:r>
          </a:p>
          <a:p>
            <a:pPr>
              <a:lnSpc>
                <a:spcPct val="80000"/>
              </a:lnSpc>
              <a:buFontTx/>
              <a:buNone/>
            </a:pPr>
            <a:r>
              <a:rPr lang="fr-FR" altLang="fr-FR" sz="1900" dirty="0">
                <a:latin typeface="Arial" panose="020B0604020202020204" pitchFamily="34" charset="0"/>
                <a:ea typeface="ＭＳ Ｐゴシック" panose="020B0600070205080204" pitchFamily="34" charset="-128"/>
                <a:cs typeface="Arial" panose="020B0604020202020204" pitchFamily="34" charset="0"/>
              </a:rPr>
              <a:t>La problématique consiste donc à optimiser la </a:t>
            </a:r>
            <a:r>
              <a:rPr lang="fr-FR" altLang="fr-FR" sz="1900" i="1" dirty="0">
                <a:latin typeface="Arial" panose="020B0604020202020204" pitchFamily="34" charset="0"/>
                <a:ea typeface="ＭＳ Ｐゴシック" panose="020B0600070205080204" pitchFamily="34" charset="-128"/>
                <a:cs typeface="Arial" panose="020B0604020202020204" pitchFamily="34" charset="0"/>
              </a:rPr>
              <a:t>valeur </a:t>
            </a:r>
          </a:p>
          <a:p>
            <a:pPr>
              <a:lnSpc>
                <a:spcPct val="80000"/>
              </a:lnSpc>
              <a:buFontTx/>
              <a:buNone/>
            </a:pPr>
            <a:r>
              <a:rPr lang="fr-FR" altLang="fr-FR" sz="1900" i="1" dirty="0">
                <a:latin typeface="Arial" panose="020B0604020202020204" pitchFamily="34" charset="0"/>
                <a:ea typeface="ＭＳ Ｐゴシック" panose="020B0600070205080204" pitchFamily="34" charset="-128"/>
                <a:cs typeface="Arial" panose="020B0604020202020204" pitchFamily="34" charset="0"/>
              </a:rPr>
              <a:t>partenariale</a:t>
            </a:r>
            <a:r>
              <a:rPr lang="fr-FR" altLang="fr-FR" sz="1900" dirty="0">
                <a:latin typeface="Arial" panose="020B0604020202020204" pitchFamily="34" charset="0"/>
                <a:ea typeface="ＭＳ Ｐゴシック" panose="020B0600070205080204" pitchFamily="34" charset="-128"/>
                <a:cs typeface="Arial" panose="020B0604020202020204" pitchFamily="34" charset="0"/>
              </a:rPr>
              <a:t> dans un contexte de divergences de points de </a:t>
            </a:r>
          </a:p>
          <a:p>
            <a:pPr>
              <a:lnSpc>
                <a:spcPct val="80000"/>
              </a:lnSpc>
              <a:buFontTx/>
              <a:buNone/>
            </a:pPr>
            <a:r>
              <a:rPr lang="fr-FR" altLang="fr-FR" sz="1900" dirty="0">
                <a:latin typeface="Arial" panose="020B0604020202020204" pitchFamily="34" charset="0"/>
                <a:ea typeface="ＭＳ Ｐゴシック" panose="020B0600070205080204" pitchFamily="34" charset="-128"/>
                <a:cs typeface="Arial" panose="020B0604020202020204" pitchFamily="34" charset="0"/>
              </a:rPr>
              <a:t>vue donc de conflits d’</a:t>
            </a:r>
            <a:r>
              <a:rPr lang="fr-FR" altLang="ja-JP" sz="1900" dirty="0">
                <a:latin typeface="Arial" panose="020B0604020202020204" pitchFamily="34" charset="0"/>
                <a:ea typeface="ＭＳ Ｐゴシック" panose="020B0600070205080204" pitchFamily="34" charset="-128"/>
                <a:cs typeface="Arial" panose="020B0604020202020204" pitchFamily="34" charset="0"/>
              </a:rPr>
              <a:t>intérêts entre </a:t>
            </a:r>
            <a:r>
              <a:rPr lang="fr-FR" altLang="fr-FR" sz="1900" dirty="0">
                <a:latin typeface="Arial" panose="020B0604020202020204" pitchFamily="34" charset="0"/>
                <a:ea typeface="ＭＳ Ｐゴシック" panose="020B0600070205080204" pitchFamily="34" charset="-128"/>
                <a:cs typeface="Arial" panose="020B0604020202020204" pitchFamily="34" charset="0"/>
              </a:rPr>
              <a:t>les  parties prenantes.</a:t>
            </a:r>
          </a:p>
          <a:p>
            <a:pPr>
              <a:lnSpc>
                <a:spcPct val="80000"/>
              </a:lnSpc>
              <a:buFontTx/>
              <a:buNone/>
            </a:pPr>
            <a:r>
              <a:rPr lang="fr-FR" altLang="fr-FR" sz="1900" dirty="0">
                <a:latin typeface="Arial" panose="020B0604020202020204" pitchFamily="34" charset="0"/>
                <a:ea typeface="ＭＳ Ｐゴシック" panose="020B0600070205080204" pitchFamily="34" charset="-128"/>
                <a:cs typeface="Arial" panose="020B0604020202020204" pitchFamily="34" charset="0"/>
              </a:rPr>
              <a:t>Le système de gouvernance de </a:t>
            </a:r>
            <a:r>
              <a:rPr lang="fr-FR" altLang="ja-JP" sz="1900" dirty="0">
                <a:latin typeface="Arial" panose="020B0604020202020204" pitchFamily="34" charset="0"/>
                <a:ea typeface="ＭＳ Ｐゴシック" panose="020B0600070205080204" pitchFamily="34" charset="-128"/>
                <a:cs typeface="Arial" panose="020B0604020202020204" pitchFamily="34" charset="0"/>
              </a:rPr>
              <a:t>l’entreprise doit être en </a:t>
            </a:r>
          </a:p>
          <a:p>
            <a:pPr>
              <a:lnSpc>
                <a:spcPct val="80000"/>
              </a:lnSpc>
              <a:buFontTx/>
              <a:buNone/>
            </a:pPr>
            <a:r>
              <a:rPr lang="fr-FR" altLang="ja-JP" sz="1900" dirty="0">
                <a:latin typeface="Arial" panose="020B0604020202020204" pitchFamily="34" charset="0"/>
                <a:ea typeface="ＭＳ Ｐゴシック" panose="020B0600070205080204" pitchFamily="34" charset="-128"/>
                <a:cs typeface="Arial" panose="020B0604020202020204" pitchFamily="34" charset="0"/>
              </a:rPr>
              <a:t>mesure  de définir </a:t>
            </a:r>
            <a:r>
              <a:rPr lang="fr-FR" altLang="fr-FR" sz="1900" dirty="0">
                <a:latin typeface="Arial" panose="020B0604020202020204" pitchFamily="34" charset="0"/>
                <a:ea typeface="ＭＳ Ｐゴシック" panose="020B0600070205080204" pitchFamily="34" charset="-128"/>
                <a:cs typeface="Arial" panose="020B0604020202020204" pitchFamily="34" charset="0"/>
              </a:rPr>
              <a:t>des règles permettant d’</a:t>
            </a:r>
            <a:r>
              <a:rPr lang="fr-FR" altLang="ja-JP" sz="1900" dirty="0">
                <a:latin typeface="Arial" panose="020B0604020202020204" pitchFamily="34" charset="0"/>
                <a:ea typeface="ＭＳ Ｐゴシック" panose="020B0600070205080204" pitchFamily="34" charset="-128"/>
                <a:cs typeface="Arial" panose="020B0604020202020204" pitchFamily="34" charset="0"/>
              </a:rPr>
              <a:t>éviter ou de </a:t>
            </a:r>
          </a:p>
          <a:p>
            <a:pPr>
              <a:lnSpc>
                <a:spcPct val="80000"/>
              </a:lnSpc>
              <a:buFontTx/>
              <a:buNone/>
            </a:pPr>
            <a:r>
              <a:rPr lang="fr-FR" altLang="fr-FR" sz="1900" dirty="0">
                <a:latin typeface="Arial" panose="020B0604020202020204" pitchFamily="34" charset="0"/>
                <a:ea typeface="ＭＳ Ｐゴシック" panose="020B0600070205080204" pitchFamily="34" charset="-128"/>
                <a:cs typeface="Arial" panose="020B0604020202020204" pitchFamily="34" charset="0"/>
              </a:rPr>
              <a:t>limiter les conflits </a:t>
            </a:r>
          </a:p>
        </p:txBody>
      </p:sp>
      <p:sp>
        <p:nvSpPr>
          <p:cNvPr id="391172" name="Rectangle 4">
            <a:extLst>
              <a:ext uri="{FF2B5EF4-FFF2-40B4-BE49-F238E27FC236}">
                <a16:creationId xmlns:a16="http://schemas.microsoft.com/office/drawing/2014/main" id="{2AA8BEE2-E660-4947-A0B1-9DB93B6C8F3C}"/>
              </a:ext>
            </a:extLst>
          </p:cNvPr>
          <p:cNvSpPr>
            <a:spLocks noChangeArrowheads="1"/>
          </p:cNvSpPr>
          <p:nvPr/>
        </p:nvSpPr>
        <p:spPr bwMode="auto">
          <a:xfrm>
            <a:off x="191386" y="1310234"/>
            <a:ext cx="5443870" cy="4608512"/>
          </a:xfrm>
          <a:prstGeom prst="rect">
            <a:avLst/>
          </a:prstGeom>
          <a:noFill/>
          <a:ln w="9525">
            <a:solidFill>
              <a:schemeClr val="tx1"/>
            </a:solidFill>
            <a:miter lim="800000"/>
            <a:headEnd/>
            <a:tailEnd/>
          </a:ln>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lnSpc>
                <a:spcPct val="80000"/>
              </a:lnSpc>
              <a:buFontTx/>
              <a:buNone/>
              <a:defRPr/>
            </a:pPr>
            <a:endParaRPr lang="fr-FR" altLang="fr-FR" sz="1800" dirty="0"/>
          </a:p>
          <a:p>
            <a:pPr eaLnBrk="1" hangingPunct="1">
              <a:lnSpc>
                <a:spcPct val="80000"/>
              </a:lnSpc>
              <a:buFontTx/>
              <a:buAutoNum type="arabicParenR"/>
              <a:defRPr/>
            </a:pPr>
            <a:r>
              <a:rPr lang="fr-FR" altLang="fr-FR" sz="1800" b="1" dirty="0"/>
              <a:t>Le modèle anglo-saxon</a:t>
            </a:r>
          </a:p>
          <a:p>
            <a:pPr marL="0" indent="0">
              <a:lnSpc>
                <a:spcPct val="80000"/>
              </a:lnSpc>
              <a:buNone/>
              <a:defRPr/>
            </a:pPr>
            <a:endParaRPr lang="fr-FR" altLang="fr-FR" sz="1800" dirty="0"/>
          </a:p>
          <a:p>
            <a:pPr eaLnBrk="1" hangingPunct="1">
              <a:lnSpc>
                <a:spcPct val="80000"/>
              </a:lnSpc>
              <a:buFontTx/>
              <a:buNone/>
              <a:defRPr/>
            </a:pPr>
            <a:r>
              <a:rPr lang="fr-FR" altLang="fr-FR" sz="1800" dirty="0"/>
              <a:t>On qualifie ce modèle de modèle </a:t>
            </a:r>
            <a:r>
              <a:rPr lang="fr-FR" altLang="ja-JP" sz="1800" dirty="0"/>
              <a:t>«actionnarial», il </a:t>
            </a:r>
          </a:p>
          <a:p>
            <a:pPr eaLnBrk="1" hangingPunct="1">
              <a:lnSpc>
                <a:spcPct val="80000"/>
              </a:lnSpc>
              <a:buFontTx/>
              <a:buNone/>
              <a:defRPr/>
            </a:pPr>
            <a:r>
              <a:rPr lang="fr-FR" altLang="ja-JP" sz="1800" dirty="0"/>
              <a:t>est  celui de l’économie </a:t>
            </a:r>
            <a:r>
              <a:rPr lang="fr-FR" altLang="fr-FR" sz="1800" dirty="0"/>
              <a:t>dominante. Il s’</a:t>
            </a:r>
            <a:r>
              <a:rPr lang="fr-FR" altLang="ja-JP" sz="1800" dirty="0"/>
              <a:t>agit avant </a:t>
            </a:r>
          </a:p>
          <a:p>
            <a:pPr eaLnBrk="1" hangingPunct="1">
              <a:lnSpc>
                <a:spcPct val="80000"/>
              </a:lnSpc>
              <a:buFontTx/>
              <a:buNone/>
              <a:defRPr/>
            </a:pPr>
            <a:r>
              <a:rPr lang="fr-FR" altLang="ja-JP" sz="1800" dirty="0"/>
              <a:t>tout de sécuriser </a:t>
            </a:r>
            <a:r>
              <a:rPr lang="fr-FR" altLang="fr-FR" sz="1800" dirty="0"/>
              <a:t>les investissements des </a:t>
            </a:r>
          </a:p>
          <a:p>
            <a:pPr eaLnBrk="1" hangingPunct="1">
              <a:lnSpc>
                <a:spcPct val="80000"/>
              </a:lnSpc>
              <a:buFontTx/>
              <a:buNone/>
              <a:defRPr/>
            </a:pPr>
            <a:r>
              <a:rPr lang="fr-FR" altLang="fr-FR" sz="1800" dirty="0"/>
              <a:t>actionnaires.</a:t>
            </a:r>
          </a:p>
          <a:p>
            <a:pPr eaLnBrk="1" hangingPunct="1">
              <a:lnSpc>
                <a:spcPct val="80000"/>
              </a:lnSpc>
              <a:buFontTx/>
              <a:buNone/>
              <a:defRPr/>
            </a:pPr>
            <a:r>
              <a:rPr lang="fr-FR" altLang="fr-FR" sz="1800" dirty="0"/>
              <a:t>Dans cette optique l’</a:t>
            </a:r>
            <a:r>
              <a:rPr lang="fr-FR" altLang="ja-JP" sz="1800" dirty="0"/>
              <a:t>entreprise a une valeur </a:t>
            </a:r>
          </a:p>
          <a:p>
            <a:pPr eaLnBrk="1" hangingPunct="1">
              <a:lnSpc>
                <a:spcPct val="80000"/>
              </a:lnSpc>
              <a:buFontTx/>
              <a:buNone/>
              <a:defRPr/>
            </a:pPr>
            <a:r>
              <a:rPr lang="fr-FR" altLang="fr-FR" sz="1800" i="1" dirty="0"/>
              <a:t>actionnariale</a:t>
            </a:r>
            <a:r>
              <a:rPr lang="fr-FR" altLang="fr-FR" sz="1800" dirty="0"/>
              <a:t>  et le rôle des marchés </a:t>
            </a:r>
          </a:p>
          <a:p>
            <a:pPr eaLnBrk="1" hangingPunct="1">
              <a:lnSpc>
                <a:spcPct val="80000"/>
              </a:lnSpc>
              <a:buFontTx/>
              <a:buNone/>
              <a:defRPr/>
            </a:pPr>
            <a:r>
              <a:rPr lang="fr-FR" altLang="fr-FR" sz="1800" dirty="0"/>
              <a:t>financiers consiste à réguler l’</a:t>
            </a:r>
            <a:r>
              <a:rPr lang="fr-FR" altLang="ja-JP" sz="1800" dirty="0"/>
              <a:t>ensemble de </a:t>
            </a:r>
            <a:r>
              <a:rPr lang="fr-FR" altLang="fr-FR" sz="1800" dirty="0"/>
              <a:t>ce </a:t>
            </a:r>
          </a:p>
          <a:p>
            <a:pPr eaLnBrk="1" hangingPunct="1">
              <a:lnSpc>
                <a:spcPct val="80000"/>
              </a:lnSpc>
              <a:buFontTx/>
              <a:buNone/>
              <a:defRPr/>
            </a:pPr>
            <a:r>
              <a:rPr lang="fr-FR" altLang="fr-FR" sz="1800" dirty="0"/>
              <a:t>système.</a:t>
            </a:r>
          </a:p>
          <a:p>
            <a:pPr eaLnBrk="1" hangingPunct="1">
              <a:lnSpc>
                <a:spcPct val="80000"/>
              </a:lnSpc>
              <a:buFontTx/>
              <a:buNone/>
              <a:defRPr/>
            </a:pPr>
            <a:r>
              <a:rPr lang="fr-FR" altLang="fr-FR" sz="1800" dirty="0"/>
              <a:t>Le modèle anglo-saxon  s’</a:t>
            </a:r>
            <a:r>
              <a:rPr lang="fr-FR" altLang="ja-JP" sz="1800" dirty="0"/>
              <a:t>intéresse, au </a:t>
            </a:r>
            <a:r>
              <a:rPr lang="fr-FR" altLang="fr-FR" sz="1800" dirty="0"/>
              <a:t>fond, </a:t>
            </a:r>
          </a:p>
          <a:p>
            <a:pPr eaLnBrk="1" hangingPunct="1">
              <a:lnSpc>
                <a:spcPct val="80000"/>
              </a:lnSpc>
              <a:buFontTx/>
              <a:buNone/>
              <a:defRPr/>
            </a:pPr>
            <a:r>
              <a:rPr lang="fr-FR" altLang="fr-FR" sz="1800" dirty="0"/>
              <a:t>aux divergences d’</a:t>
            </a:r>
            <a:r>
              <a:rPr lang="fr-FR" altLang="ja-JP" sz="1800" dirty="0"/>
              <a:t>intérêts entre </a:t>
            </a:r>
            <a:r>
              <a:rPr lang="fr-FR" altLang="fr-FR" sz="1800" dirty="0"/>
              <a:t>actionnaires et </a:t>
            </a:r>
          </a:p>
          <a:p>
            <a:pPr eaLnBrk="1" hangingPunct="1">
              <a:lnSpc>
                <a:spcPct val="80000"/>
              </a:lnSpc>
              <a:buFontTx/>
              <a:buNone/>
              <a:defRPr/>
            </a:pPr>
            <a:r>
              <a:rPr lang="fr-FR" altLang="fr-FR" sz="1800" dirty="0"/>
              <a:t>dirigeants.</a:t>
            </a:r>
          </a:p>
          <a:p>
            <a:pPr eaLnBrk="1" hangingPunct="1">
              <a:lnSpc>
                <a:spcPct val="80000"/>
              </a:lnSpc>
              <a:buFontTx/>
              <a:buNone/>
              <a:defRPr/>
            </a:pPr>
            <a:r>
              <a:rPr lang="fr-FR" altLang="fr-FR" sz="1800" dirty="0"/>
              <a:t>Il  ne prend pas en compte les intérêts des autres </a:t>
            </a:r>
          </a:p>
          <a:p>
            <a:pPr eaLnBrk="1" hangingPunct="1">
              <a:lnSpc>
                <a:spcPct val="80000"/>
              </a:lnSpc>
              <a:buFontTx/>
              <a:buNone/>
              <a:defRPr/>
            </a:pPr>
            <a:r>
              <a:rPr lang="fr-FR" altLang="fr-FR" sz="1800" dirty="0"/>
              <a:t>parties prenantes (salariés, clients, état, etc.) </a:t>
            </a:r>
          </a:p>
          <a:p>
            <a:pPr eaLnBrk="1" hangingPunct="1">
              <a:lnSpc>
                <a:spcPct val="80000"/>
              </a:lnSpc>
              <a:buFontTx/>
              <a:buNone/>
              <a:defRPr/>
            </a:pPr>
            <a:endParaRPr lang="fr-FR" altLang="fr-FR" sz="1800" dirty="0"/>
          </a:p>
        </p:txBody>
      </p:sp>
      <p:sp>
        <p:nvSpPr>
          <p:cNvPr id="62468" name="Text Box 5">
            <a:extLst>
              <a:ext uri="{FF2B5EF4-FFF2-40B4-BE49-F238E27FC236}">
                <a16:creationId xmlns:a16="http://schemas.microsoft.com/office/drawing/2014/main" id="{1F65C459-246F-2343-981A-5FB4BF384AEE}"/>
              </a:ext>
            </a:extLst>
          </p:cNvPr>
          <p:cNvSpPr txBox="1">
            <a:spLocks noChangeArrowheads="1"/>
          </p:cNvSpPr>
          <p:nvPr/>
        </p:nvSpPr>
        <p:spPr bwMode="auto">
          <a:xfrm>
            <a:off x="1919289" y="599371"/>
            <a:ext cx="83534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400" i="1" dirty="0"/>
              <a:t>Gouvernance est un terme général qui se rapporte à  la manière dont les droits et les responsabilités sont partagées entre les parties prenantes d’</a:t>
            </a:r>
            <a:r>
              <a:rPr lang="fr-FR" altLang="ja-JP" sz="1400" i="1" dirty="0"/>
              <a:t>une entreprise donnée. </a:t>
            </a:r>
            <a:r>
              <a:rPr lang="fr-FR" altLang="ja-JP" sz="1400" dirty="0"/>
              <a:t>:</a:t>
            </a:r>
          </a:p>
          <a:p>
            <a:pPr algn="ctr" eaLnBrk="1" hangingPunct="1">
              <a:spcBef>
                <a:spcPct val="0"/>
              </a:spcBef>
              <a:buFontTx/>
              <a:buNone/>
            </a:pPr>
            <a:endParaRPr lang="fr-FR" altLang="fr-FR" sz="1400" dirty="0"/>
          </a:p>
        </p:txBody>
      </p:sp>
      <p:sp>
        <p:nvSpPr>
          <p:cNvPr id="2" name="Espace réservé de la date 1">
            <a:extLst>
              <a:ext uri="{FF2B5EF4-FFF2-40B4-BE49-F238E27FC236}">
                <a16:creationId xmlns:a16="http://schemas.microsoft.com/office/drawing/2014/main" id="{F3057B55-970E-4143-91B1-8F063EDD9919}"/>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382C8C31-6510-8245-A3AE-6273B0CE17E4}"/>
              </a:ext>
            </a:extLst>
          </p:cNvPr>
          <p:cNvSpPr>
            <a:spLocks noGrp="1"/>
          </p:cNvSpPr>
          <p:nvPr>
            <p:ph type="sldNum" sz="quarter" idx="12"/>
          </p:nvPr>
        </p:nvSpPr>
        <p:spPr/>
        <p:txBody>
          <a:bodyPr/>
          <a:lstStyle/>
          <a:p>
            <a:fld id="{6D1A6996-9A38-354D-9398-FBE9F4077E8B}" type="slidenum">
              <a:rPr lang="fr-FR" smtClean="0"/>
              <a:t>94</a:t>
            </a:fld>
            <a:endParaRPr lang="fr-FR"/>
          </a:p>
        </p:txBody>
      </p:sp>
    </p:spTree>
    <p:extLst>
      <p:ext uri="{BB962C8B-B14F-4D97-AF65-F5344CB8AC3E}">
        <p14:creationId xmlns:p14="http://schemas.microsoft.com/office/powerpoint/2010/main" val="1975048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11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1171">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117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117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117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1171">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1171">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1171">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1171">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1171">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1171">
                                            <p:txEl>
                                              <p:pRg st="9" end="9"/>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91171">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91171">
                                            <p:txEl>
                                              <p:pRg st="11" end="11"/>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9117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1" grpId="0" build="p" animBg="1"/>
      <p:bldP spid="39117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a:extLst>
              <a:ext uri="{FF2B5EF4-FFF2-40B4-BE49-F238E27FC236}">
                <a16:creationId xmlns:a16="http://schemas.microsoft.com/office/drawing/2014/main" id="{A87B95DF-8A90-4446-9CB0-DD41C59E68D7}"/>
              </a:ext>
            </a:extLst>
          </p:cNvPr>
          <p:cNvSpPr>
            <a:spLocks noGrp="1" noChangeArrowheads="1"/>
          </p:cNvSpPr>
          <p:nvPr>
            <p:ph type="title"/>
          </p:nvPr>
        </p:nvSpPr>
        <p:spPr>
          <a:xfrm>
            <a:off x="1031631" y="314692"/>
            <a:ext cx="9952892" cy="576262"/>
          </a:xfrm>
        </p:spPr>
        <p:txBody>
          <a:bodyPr anchor="t">
            <a:noAutofit/>
          </a:bodyPr>
          <a:lstStyle/>
          <a:p>
            <a:pPr>
              <a:defRPr/>
            </a:pPr>
            <a:r>
              <a:rPr lang="fr-FR" altLang="fr-FR" sz="4000" dirty="0">
                <a:effectLst>
                  <a:outerShdw sx="1000" sy="1000" algn="tl">
                    <a:srgbClr val="C0C0C0"/>
                  </a:outerShdw>
                </a:effectLst>
                <a:ea typeface="ＭＳ Ｐゴシック" panose="020B0600070205080204" pitchFamily="34" charset="-128"/>
              </a:rPr>
              <a:t>Les acteurs de la Gouvernance de l’</a:t>
            </a:r>
            <a:r>
              <a:rPr lang="fr-FR" altLang="ja-JP" sz="4000" dirty="0">
                <a:effectLst>
                  <a:outerShdw sx="1000" sy="1000" algn="tl">
                    <a:srgbClr val="C0C0C0"/>
                  </a:outerShdw>
                </a:effectLst>
                <a:ea typeface="ＭＳ Ｐゴシック" panose="020B0600070205080204" pitchFamily="34" charset="-128"/>
              </a:rPr>
              <a:t>Entreprise</a:t>
            </a:r>
            <a:endParaRPr lang="fr-FR" altLang="fr-FR" sz="4000" dirty="0">
              <a:effectLst>
                <a:outerShdw sx="1000" sy="1000" algn="tl">
                  <a:srgbClr val="C0C0C0"/>
                </a:outerShdw>
              </a:effectLst>
              <a:ea typeface="ＭＳ Ｐゴシック" panose="020B0600070205080204" pitchFamily="34" charset="-128"/>
            </a:endParaRPr>
          </a:p>
        </p:txBody>
      </p:sp>
      <p:sp>
        <p:nvSpPr>
          <p:cNvPr id="67586" name="Rectangle 3">
            <a:extLst>
              <a:ext uri="{FF2B5EF4-FFF2-40B4-BE49-F238E27FC236}">
                <a16:creationId xmlns:a16="http://schemas.microsoft.com/office/drawing/2014/main" id="{6D84E189-40D9-2C48-9319-13FAE0699681}"/>
              </a:ext>
            </a:extLst>
          </p:cNvPr>
          <p:cNvSpPr>
            <a:spLocks noGrp="1" noChangeArrowheads="1"/>
          </p:cNvSpPr>
          <p:nvPr>
            <p:ph type="body" idx="1"/>
          </p:nvPr>
        </p:nvSpPr>
        <p:spPr>
          <a:xfrm>
            <a:off x="838201" y="1123950"/>
            <a:ext cx="10908322" cy="4843096"/>
          </a:xfrm>
        </p:spPr>
        <p:txBody>
          <a:bodyPr>
            <a:normAutofit/>
          </a:bodyPr>
          <a:lstStyle/>
          <a:p>
            <a:pPr>
              <a:lnSpc>
                <a:spcPct val="80000"/>
              </a:lnSpc>
              <a:buFontTx/>
              <a:buNone/>
            </a:pPr>
            <a:r>
              <a:rPr lang="fr-FR" altLang="fr-FR" sz="2000" dirty="0">
                <a:ea typeface="ＭＳ Ｐゴシック" panose="020B0600070205080204" pitchFamily="34" charset="-128"/>
              </a:rPr>
              <a:t>L’</a:t>
            </a:r>
            <a:r>
              <a:rPr lang="fr-FR" altLang="ja-JP" sz="2000" dirty="0">
                <a:ea typeface="ＭＳ Ｐゴシック" panose="020B0600070205080204" pitchFamily="34" charset="-128"/>
              </a:rPr>
              <a:t>entreprise agit au sein d’un environnement qui se compose de </a:t>
            </a:r>
            <a:r>
              <a:rPr lang="fr-FR" altLang="fr-FR" sz="2000" dirty="0">
                <a:ea typeface="ＭＳ Ｐゴシック" panose="020B0600070205080204" pitchFamily="34" charset="-128"/>
              </a:rPr>
              <a:t>nombreux acteurs.</a:t>
            </a:r>
          </a:p>
          <a:p>
            <a:pPr>
              <a:lnSpc>
                <a:spcPct val="80000"/>
              </a:lnSpc>
              <a:buFontTx/>
              <a:buNone/>
            </a:pPr>
            <a:endParaRPr lang="fr-FR" altLang="fr-FR" sz="2000" dirty="0">
              <a:ea typeface="ＭＳ Ｐゴシック" panose="020B0600070205080204" pitchFamily="34" charset="-128"/>
            </a:endParaRPr>
          </a:p>
          <a:p>
            <a:pPr>
              <a:lnSpc>
                <a:spcPct val="80000"/>
              </a:lnSpc>
              <a:buFontTx/>
              <a:buNone/>
            </a:pPr>
            <a:r>
              <a:rPr lang="fr-FR" altLang="fr-FR" sz="2000" dirty="0">
                <a:ea typeface="ＭＳ Ｐゴシック" panose="020B0600070205080204" pitchFamily="34" charset="-128"/>
              </a:rPr>
              <a:t>On qualifie ces acteurs de</a:t>
            </a:r>
            <a:r>
              <a:rPr lang="fr-FR" altLang="fr-FR" sz="2000" b="1" dirty="0">
                <a:ea typeface="ＭＳ Ｐゴシック" panose="020B0600070205080204" pitchFamily="34" charset="-128"/>
              </a:rPr>
              <a:t> « </a:t>
            </a:r>
            <a:r>
              <a:rPr lang="fr-FR" altLang="ja-JP" sz="2000" b="1" dirty="0">
                <a:ea typeface="ＭＳ Ｐゴシック" panose="020B0600070205080204" pitchFamily="34" charset="-128"/>
              </a:rPr>
              <a:t>parties prenantes de l’entreprise » </a:t>
            </a:r>
            <a:r>
              <a:rPr lang="fr-FR" altLang="fr-FR" sz="2000" b="1" dirty="0">
                <a:ea typeface="ＭＳ Ｐゴシック" panose="020B0600070205080204" pitchFamily="34" charset="-128"/>
              </a:rPr>
              <a:t>(</a:t>
            </a:r>
            <a:r>
              <a:rPr lang="fr-FR" altLang="fr-FR" sz="2000" b="1" dirty="0" err="1">
                <a:ea typeface="ＭＳ Ｐゴシック" panose="020B0600070205080204" pitchFamily="34" charset="-128"/>
              </a:rPr>
              <a:t>stakeholders</a:t>
            </a:r>
            <a:r>
              <a:rPr lang="fr-FR" altLang="fr-FR" sz="2000" b="1" dirty="0">
                <a:ea typeface="ＭＳ Ｐゴシック" panose="020B0600070205080204" pitchFamily="34" charset="-128"/>
              </a:rPr>
              <a:t> en anglais).</a:t>
            </a:r>
            <a:br>
              <a:rPr lang="fr-FR" altLang="fr-FR" sz="2000" b="1" dirty="0">
                <a:ea typeface="ＭＳ Ｐゴシック" panose="020B0600070205080204" pitchFamily="34" charset="-128"/>
              </a:rPr>
            </a:br>
            <a:endParaRPr lang="fr-FR" altLang="fr-FR" sz="2000" b="1" dirty="0">
              <a:ea typeface="ＭＳ Ｐゴシック" panose="020B0600070205080204" pitchFamily="34" charset="-128"/>
            </a:endParaRPr>
          </a:p>
          <a:p>
            <a:pPr>
              <a:lnSpc>
                <a:spcPct val="80000"/>
              </a:lnSpc>
              <a:buFontTx/>
              <a:buNone/>
            </a:pPr>
            <a:r>
              <a:rPr lang="fr-FR" altLang="fr-FR" sz="2000" dirty="0">
                <a:ea typeface="ＭＳ Ｐゴシック" panose="020B0600070205080204" pitchFamily="34" charset="-128"/>
              </a:rPr>
              <a:t>La conception traditionnelle, selon laquelle  l’</a:t>
            </a:r>
            <a:r>
              <a:rPr lang="fr-FR" altLang="ja-JP" sz="2000" dirty="0">
                <a:ea typeface="ＭＳ Ｐゴシック" panose="020B0600070205080204" pitchFamily="34" charset="-128"/>
              </a:rPr>
              <a:t>entreprise n’a de compte à </a:t>
            </a:r>
            <a:r>
              <a:rPr lang="fr-FR" altLang="fr-FR" sz="2000" dirty="0">
                <a:ea typeface="ＭＳ Ｐゴシック" panose="020B0600070205080204" pitchFamily="34" charset="-128"/>
              </a:rPr>
              <a:t>rendre qu’</a:t>
            </a:r>
            <a:r>
              <a:rPr lang="fr-FR" altLang="ja-JP" sz="2000" dirty="0">
                <a:ea typeface="ＭＳ Ｐゴシック" panose="020B0600070205080204" pitchFamily="34" charset="-128"/>
              </a:rPr>
              <a:t>à ses actionnaires, </a:t>
            </a:r>
          </a:p>
          <a:p>
            <a:pPr>
              <a:lnSpc>
                <a:spcPct val="80000"/>
              </a:lnSpc>
              <a:buFontTx/>
              <a:buNone/>
            </a:pPr>
            <a:r>
              <a:rPr lang="fr-FR" altLang="ja-JP" sz="2000" dirty="0">
                <a:ea typeface="ＭＳ Ｐゴシック" panose="020B0600070205080204" pitchFamily="34" charset="-128"/>
              </a:rPr>
              <a:t>est aujourd’hui totalement dépassée. </a:t>
            </a:r>
          </a:p>
          <a:p>
            <a:pPr>
              <a:lnSpc>
                <a:spcPct val="80000"/>
              </a:lnSpc>
              <a:buFontTx/>
              <a:buNone/>
            </a:pPr>
            <a:endParaRPr lang="fr-FR" altLang="fr-FR" sz="2000" dirty="0">
              <a:ea typeface="ＭＳ Ｐゴシック" panose="020B0600070205080204" pitchFamily="34" charset="-128"/>
            </a:endParaRPr>
          </a:p>
          <a:p>
            <a:pPr>
              <a:lnSpc>
                <a:spcPct val="80000"/>
              </a:lnSpc>
              <a:buFontTx/>
              <a:buNone/>
            </a:pPr>
            <a:r>
              <a:rPr lang="fr-FR" altLang="fr-FR" sz="2000" dirty="0">
                <a:ea typeface="ＭＳ Ｐゴシック" panose="020B0600070205080204" pitchFamily="34" charset="-128"/>
              </a:rPr>
              <a:t>La nécessité d’</a:t>
            </a:r>
            <a:r>
              <a:rPr lang="fr-FR" altLang="ja-JP" sz="2000" dirty="0">
                <a:ea typeface="ＭＳ Ｐゴシック" panose="020B0600070205080204" pitchFamily="34" charset="-128"/>
              </a:rPr>
              <a:t>une gouvernance de l’entreprise intégrant toutes les </a:t>
            </a:r>
            <a:r>
              <a:rPr lang="fr-FR" altLang="fr-FR" sz="2000" dirty="0">
                <a:ea typeface="ＭＳ Ｐゴシック" panose="020B0600070205080204" pitchFamily="34" charset="-128"/>
              </a:rPr>
              <a:t>parties prenantes se fait de plus en </a:t>
            </a:r>
          </a:p>
          <a:p>
            <a:pPr>
              <a:lnSpc>
                <a:spcPct val="80000"/>
              </a:lnSpc>
              <a:buFontTx/>
              <a:buNone/>
            </a:pPr>
            <a:r>
              <a:rPr lang="fr-FR" altLang="fr-FR" sz="2000" dirty="0">
                <a:ea typeface="ＭＳ Ｐゴシック" panose="020B0600070205080204" pitchFamily="34" charset="-128"/>
              </a:rPr>
              <a:t>plus sentir.</a:t>
            </a:r>
          </a:p>
          <a:p>
            <a:pPr>
              <a:lnSpc>
                <a:spcPct val="80000"/>
              </a:lnSpc>
              <a:buFontTx/>
              <a:buNone/>
            </a:pPr>
            <a:endParaRPr lang="fr-FR" altLang="fr-FR" sz="2000" dirty="0">
              <a:ea typeface="ＭＳ Ｐゴシック" panose="020B0600070205080204" pitchFamily="34" charset="-128"/>
            </a:endParaRPr>
          </a:p>
          <a:p>
            <a:pPr>
              <a:lnSpc>
                <a:spcPct val="80000"/>
              </a:lnSpc>
              <a:buFontTx/>
              <a:buNone/>
            </a:pPr>
            <a:r>
              <a:rPr lang="fr-FR" altLang="fr-FR" sz="2000" dirty="0">
                <a:ea typeface="ＭＳ Ｐゴシック" panose="020B0600070205080204" pitchFamily="34" charset="-128"/>
              </a:rPr>
              <a:t>Le développement de la </a:t>
            </a:r>
            <a:r>
              <a:rPr lang="fr-FR" altLang="fr-FR" sz="2000" b="1" i="1" dirty="0">
                <a:ea typeface="ＭＳ Ｐゴシック" panose="020B0600070205080204" pitchFamily="34" charset="-128"/>
              </a:rPr>
              <a:t>responsabilité sociétale</a:t>
            </a:r>
            <a:r>
              <a:rPr lang="fr-FR" altLang="fr-FR" sz="2000" dirty="0">
                <a:ea typeface="ＭＳ Ｐゴシック" panose="020B0600070205080204" pitchFamily="34" charset="-128"/>
              </a:rPr>
              <a:t> de l’</a:t>
            </a:r>
            <a:r>
              <a:rPr lang="fr-FR" altLang="ja-JP" sz="2000" dirty="0">
                <a:ea typeface="ＭＳ Ｐゴシック" panose="020B0600070205080204" pitchFamily="34" charset="-128"/>
              </a:rPr>
              <a:t>entreprise a permis </a:t>
            </a:r>
            <a:r>
              <a:rPr lang="fr-FR" altLang="fr-FR" sz="2000" dirty="0">
                <a:ea typeface="ＭＳ Ｐゴシック" panose="020B0600070205080204" pitchFamily="34" charset="-128"/>
              </a:rPr>
              <a:t>de considérer que l’</a:t>
            </a:r>
            <a:r>
              <a:rPr lang="fr-FR" altLang="ja-JP" sz="2000" dirty="0">
                <a:ea typeface="ＭＳ Ｐゴシック" panose="020B0600070205080204" pitchFamily="34" charset="-128"/>
              </a:rPr>
              <a:t>entreprise </a:t>
            </a:r>
          </a:p>
          <a:p>
            <a:pPr>
              <a:lnSpc>
                <a:spcPct val="80000"/>
              </a:lnSpc>
              <a:buFontTx/>
              <a:buNone/>
            </a:pPr>
            <a:r>
              <a:rPr lang="fr-FR" altLang="ja-JP" sz="2000" dirty="0">
                <a:ea typeface="ＭＳ Ｐゴシック" panose="020B0600070205080204" pitchFamily="34" charset="-128"/>
              </a:rPr>
              <a:t>doit aussi  écouter et rendre des comptes à </a:t>
            </a:r>
            <a:r>
              <a:rPr lang="fr-FR" altLang="fr-FR" sz="2000" dirty="0">
                <a:ea typeface="ＭＳ Ｐゴシック" panose="020B0600070205080204" pitchFamily="34" charset="-128"/>
              </a:rPr>
              <a:t>tous les acteurs concernés par l</a:t>
            </a:r>
            <a:r>
              <a:rPr lang="ja-JP" altLang="fr-FR" sz="2000">
                <a:ea typeface="ＭＳ Ｐゴシック" panose="020B0600070205080204" pitchFamily="34" charset="-128"/>
              </a:rPr>
              <a:t>’</a:t>
            </a:r>
            <a:r>
              <a:rPr lang="fr-FR" altLang="ja-JP" sz="2000" dirty="0">
                <a:ea typeface="ＭＳ Ｐゴシック" panose="020B0600070205080204" pitchFamily="34" charset="-128"/>
              </a:rPr>
              <a:t>activité de l</a:t>
            </a:r>
            <a:r>
              <a:rPr lang="ja-JP" altLang="fr-FR" sz="2000">
                <a:ea typeface="ＭＳ Ｐゴシック" panose="020B0600070205080204" pitchFamily="34" charset="-128"/>
              </a:rPr>
              <a:t>’</a:t>
            </a:r>
            <a:r>
              <a:rPr lang="fr-FR" altLang="ja-JP" sz="2000" dirty="0">
                <a:ea typeface="ＭＳ Ｐゴシック" panose="020B0600070205080204" pitchFamily="34" charset="-128"/>
              </a:rPr>
              <a:t>entreprise </a:t>
            </a:r>
          </a:p>
          <a:p>
            <a:pPr>
              <a:lnSpc>
                <a:spcPct val="80000"/>
              </a:lnSpc>
              <a:buFontTx/>
              <a:buNone/>
            </a:pPr>
            <a:r>
              <a:rPr lang="fr-FR" altLang="ja-JP" sz="2000" dirty="0">
                <a:ea typeface="ＭＳ Ｐゴシック" panose="020B0600070205080204" pitchFamily="34" charset="-128"/>
              </a:rPr>
              <a:t>(pouvoirs publics, </a:t>
            </a:r>
            <a:r>
              <a:rPr lang="fr-FR" altLang="fr-FR" sz="2000" dirty="0">
                <a:ea typeface="ＭＳ Ｐゴシック" panose="020B0600070205080204" pitchFamily="34" charset="-128"/>
              </a:rPr>
              <a:t>ONG, consommateurs, etc.). </a:t>
            </a:r>
          </a:p>
          <a:p>
            <a:pPr>
              <a:lnSpc>
                <a:spcPct val="80000"/>
              </a:lnSpc>
              <a:buFontTx/>
              <a:buNone/>
            </a:pPr>
            <a:endParaRPr lang="fr-FR" altLang="fr-FR" sz="2000" dirty="0">
              <a:ea typeface="ＭＳ Ｐゴシック" panose="020B0600070205080204" pitchFamily="34" charset="-128"/>
            </a:endParaRPr>
          </a:p>
        </p:txBody>
      </p:sp>
      <p:sp>
        <p:nvSpPr>
          <p:cNvPr id="2" name="Espace réservé de la date 1">
            <a:extLst>
              <a:ext uri="{FF2B5EF4-FFF2-40B4-BE49-F238E27FC236}">
                <a16:creationId xmlns:a16="http://schemas.microsoft.com/office/drawing/2014/main" id="{B99E80C9-D944-584A-97E2-AF404C40BDDB}"/>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1B718F63-DA98-5C43-83AE-984A7B216B1C}"/>
              </a:ext>
            </a:extLst>
          </p:cNvPr>
          <p:cNvSpPr>
            <a:spLocks noGrp="1"/>
          </p:cNvSpPr>
          <p:nvPr>
            <p:ph type="sldNum" sz="quarter" idx="12"/>
          </p:nvPr>
        </p:nvSpPr>
        <p:spPr/>
        <p:txBody>
          <a:bodyPr/>
          <a:lstStyle/>
          <a:p>
            <a:fld id="{6D1A6996-9A38-354D-9398-FBE9F4077E8B}" type="slidenum">
              <a:rPr lang="fr-FR" smtClean="0"/>
              <a:t>95</a:t>
            </a:fld>
            <a:endParaRPr lang="fr-FR"/>
          </a:p>
        </p:txBody>
      </p:sp>
    </p:spTree>
    <p:extLst>
      <p:ext uri="{BB962C8B-B14F-4D97-AF65-F5344CB8AC3E}">
        <p14:creationId xmlns:p14="http://schemas.microsoft.com/office/powerpoint/2010/main" val="23749409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a:extLst>
              <a:ext uri="{FF2B5EF4-FFF2-40B4-BE49-F238E27FC236}">
                <a16:creationId xmlns:a16="http://schemas.microsoft.com/office/drawing/2014/main" id="{B468B56D-8A3F-FA4E-A810-32EC7D9F38C6}"/>
              </a:ext>
            </a:extLst>
          </p:cNvPr>
          <p:cNvSpPr>
            <a:spLocks noGrp="1" noChangeArrowheads="1"/>
          </p:cNvSpPr>
          <p:nvPr>
            <p:ph type="title" idx="4294967295"/>
          </p:nvPr>
        </p:nvSpPr>
        <p:spPr>
          <a:xfrm>
            <a:off x="1243013" y="304800"/>
            <a:ext cx="8967787" cy="1143000"/>
          </a:xfrm>
        </p:spPr>
        <p:txBody>
          <a:bodyPr>
            <a:normAutofit/>
          </a:bodyPr>
          <a:lstStyle/>
          <a:p>
            <a:r>
              <a:rPr lang="fr-FR" altLang="fr-FR" sz="4800" dirty="0">
                <a:ea typeface="ＭＳ Ｐゴシック" panose="020B0600070205080204" pitchFamily="34" charset="-128"/>
              </a:rPr>
              <a:t>Les parties prenantes: Définition</a:t>
            </a:r>
            <a:endParaRPr lang="fr-FR" altLang="fr-FR" sz="4800" b="1" dirty="0">
              <a:ea typeface="ＭＳ Ｐゴシック" panose="020B0600070205080204" pitchFamily="34" charset="-128"/>
            </a:endParaRPr>
          </a:p>
        </p:txBody>
      </p:sp>
      <p:sp>
        <p:nvSpPr>
          <p:cNvPr id="158722" name="Rectangle 3">
            <a:extLst>
              <a:ext uri="{FF2B5EF4-FFF2-40B4-BE49-F238E27FC236}">
                <a16:creationId xmlns:a16="http://schemas.microsoft.com/office/drawing/2014/main" id="{BF055210-E250-964D-867A-70177830A073}"/>
              </a:ext>
            </a:extLst>
          </p:cNvPr>
          <p:cNvSpPr txBox="1">
            <a:spLocks noChangeArrowheads="1"/>
          </p:cNvSpPr>
          <p:nvPr/>
        </p:nvSpPr>
        <p:spPr bwMode="auto">
          <a:xfrm>
            <a:off x="528638" y="1600201"/>
            <a:ext cx="11372850"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90000"/>
              </a:lnSpc>
              <a:buFontTx/>
              <a:buNone/>
            </a:pPr>
            <a:r>
              <a:rPr lang="fr-FR" altLang="fr-FR" sz="2800" dirty="0">
                <a:latin typeface="+mn-lt"/>
              </a:rPr>
              <a:t>Les parties prenantes sont les individus ou les groupes qui dépendent de </a:t>
            </a:r>
          </a:p>
          <a:p>
            <a:pPr>
              <a:lnSpc>
                <a:spcPct val="90000"/>
              </a:lnSpc>
              <a:buFontTx/>
              <a:buNone/>
            </a:pPr>
            <a:r>
              <a:rPr lang="fr-FR" altLang="fr-FR" sz="2800" dirty="0">
                <a:latin typeface="+mn-lt"/>
              </a:rPr>
              <a:t>l’</a:t>
            </a:r>
            <a:r>
              <a:rPr lang="fr-FR" altLang="ja-JP" sz="2800" dirty="0">
                <a:latin typeface="+mn-lt"/>
              </a:rPr>
              <a:t>organisation pour </a:t>
            </a:r>
            <a:r>
              <a:rPr lang="fr-FR" altLang="fr-FR" sz="2800" dirty="0">
                <a:latin typeface="+mn-lt"/>
              </a:rPr>
              <a:t>atteindre leurs propres buts et dont l’</a:t>
            </a:r>
            <a:r>
              <a:rPr lang="fr-FR" altLang="ja-JP" sz="2800" dirty="0">
                <a:latin typeface="+mn-lt"/>
              </a:rPr>
              <a:t>organisation </a:t>
            </a:r>
            <a:r>
              <a:rPr lang="fr-FR" altLang="fr-FR" sz="2800" dirty="0">
                <a:latin typeface="+mn-lt"/>
              </a:rPr>
              <a:t>dépend </a:t>
            </a:r>
          </a:p>
          <a:p>
            <a:pPr>
              <a:lnSpc>
                <a:spcPct val="90000"/>
              </a:lnSpc>
              <a:buFontTx/>
              <a:buNone/>
            </a:pPr>
            <a:r>
              <a:rPr lang="fr-FR" altLang="fr-FR" sz="2800" dirty="0">
                <a:latin typeface="+mn-lt"/>
              </a:rPr>
              <a:t>également: </a:t>
            </a:r>
          </a:p>
          <a:p>
            <a:pPr>
              <a:lnSpc>
                <a:spcPct val="90000"/>
              </a:lnSpc>
              <a:buFontTx/>
              <a:buNone/>
            </a:pPr>
            <a:r>
              <a:rPr lang="fr-FR" altLang="fr-FR" sz="2800" dirty="0">
                <a:latin typeface="+mn-lt"/>
              </a:rPr>
              <a:t>actionnaires, clients, collaborateurs, mais aussi fournisseurs, collectivité ou </a:t>
            </a:r>
          </a:p>
          <a:p>
            <a:pPr>
              <a:lnSpc>
                <a:spcPct val="90000"/>
              </a:lnSpc>
              <a:buFontTx/>
              <a:buNone/>
            </a:pPr>
            <a:r>
              <a:rPr lang="fr-FR" altLang="fr-FR" sz="2800" dirty="0">
                <a:latin typeface="+mn-lt"/>
              </a:rPr>
              <a:t>groupes de pression, etc.</a:t>
            </a:r>
          </a:p>
        </p:txBody>
      </p:sp>
      <p:sp>
        <p:nvSpPr>
          <p:cNvPr id="2" name="Espace réservé de la date 1">
            <a:extLst>
              <a:ext uri="{FF2B5EF4-FFF2-40B4-BE49-F238E27FC236}">
                <a16:creationId xmlns:a16="http://schemas.microsoft.com/office/drawing/2014/main" id="{83055650-7504-124F-8A46-B8377F2CD367}"/>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BD06D898-7B84-D94C-A830-0C6AB214DF4C}"/>
              </a:ext>
            </a:extLst>
          </p:cNvPr>
          <p:cNvSpPr>
            <a:spLocks noGrp="1"/>
          </p:cNvSpPr>
          <p:nvPr>
            <p:ph type="sldNum" sz="quarter" idx="12"/>
          </p:nvPr>
        </p:nvSpPr>
        <p:spPr/>
        <p:txBody>
          <a:bodyPr/>
          <a:lstStyle/>
          <a:p>
            <a:fld id="{6D1A6996-9A38-354D-9398-FBE9F4077E8B}" type="slidenum">
              <a:rPr lang="fr-FR" smtClean="0"/>
              <a:t>96</a:t>
            </a:fld>
            <a:endParaRPr lang="fr-FR"/>
          </a:p>
        </p:txBody>
      </p:sp>
    </p:spTree>
    <p:extLst>
      <p:ext uri="{BB962C8B-B14F-4D97-AF65-F5344CB8AC3E}">
        <p14:creationId xmlns:p14="http://schemas.microsoft.com/office/powerpoint/2010/main" val="32558727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3" name="Rectangle 3">
            <a:extLst>
              <a:ext uri="{FF2B5EF4-FFF2-40B4-BE49-F238E27FC236}">
                <a16:creationId xmlns:a16="http://schemas.microsoft.com/office/drawing/2014/main" id="{093383FA-2A76-4D46-B683-0C1F11074C79}"/>
              </a:ext>
            </a:extLst>
          </p:cNvPr>
          <p:cNvSpPr>
            <a:spLocks noGrp="1" noChangeArrowheads="1"/>
          </p:cNvSpPr>
          <p:nvPr>
            <p:ph type="body" idx="1"/>
          </p:nvPr>
        </p:nvSpPr>
        <p:spPr>
          <a:xfrm>
            <a:off x="1112038" y="1670054"/>
            <a:ext cx="4033838" cy="4528309"/>
          </a:xfrm>
          <a:ln>
            <a:solidFill>
              <a:srgbClr val="000000"/>
            </a:solidFill>
            <a:miter lim="800000"/>
            <a:headEnd/>
            <a:tailEnd/>
          </a:ln>
        </p:spPr>
        <p:txBody>
          <a:bodyPr/>
          <a:lstStyle/>
          <a:p>
            <a:pPr algn="ctr">
              <a:buFontTx/>
              <a:buNone/>
            </a:pPr>
            <a:r>
              <a:rPr lang="fr-FR" altLang="fr-FR" sz="2400" b="1" dirty="0">
                <a:ea typeface="ＭＳ Ｐゴシック" panose="020B0600070205080204" pitchFamily="34" charset="-128"/>
              </a:rPr>
              <a:t> Parties prenantes Internes </a:t>
            </a:r>
          </a:p>
          <a:p>
            <a:r>
              <a:rPr lang="fr-FR" altLang="fr-FR" sz="2400" dirty="0">
                <a:ea typeface="ＭＳ Ｐゴシック" panose="020B0600070205080204" pitchFamily="34" charset="-128"/>
              </a:rPr>
              <a:t>La Direction. </a:t>
            </a:r>
          </a:p>
          <a:p>
            <a:endParaRPr lang="fr-FR" altLang="fr-FR" sz="2400" dirty="0">
              <a:ea typeface="ＭＳ Ｐゴシック" panose="020B0600070205080204" pitchFamily="34" charset="-128"/>
            </a:endParaRPr>
          </a:p>
          <a:p>
            <a:r>
              <a:rPr lang="fr-FR" altLang="fr-FR" sz="2400" dirty="0">
                <a:ea typeface="ＭＳ Ｐゴシック" panose="020B0600070205080204" pitchFamily="34" charset="-128"/>
              </a:rPr>
              <a:t>Les actionnaires </a:t>
            </a:r>
          </a:p>
          <a:p>
            <a:endParaRPr lang="fr-FR" altLang="fr-FR" sz="2400" dirty="0">
              <a:ea typeface="ＭＳ Ｐゴシック" panose="020B0600070205080204" pitchFamily="34" charset="-128"/>
            </a:endParaRPr>
          </a:p>
          <a:p>
            <a:r>
              <a:rPr lang="fr-FR" altLang="fr-FR" sz="2400" dirty="0">
                <a:ea typeface="ＭＳ Ｐゴシック" panose="020B0600070205080204" pitchFamily="34" charset="-128"/>
              </a:rPr>
              <a:t>Les salariés</a:t>
            </a:r>
          </a:p>
          <a:p>
            <a:endParaRPr lang="fr-FR" altLang="fr-FR" sz="2400" dirty="0">
              <a:ea typeface="ＭＳ Ｐゴシック" panose="020B0600070205080204" pitchFamily="34" charset="-128"/>
            </a:endParaRPr>
          </a:p>
          <a:p>
            <a:r>
              <a:rPr lang="fr-FR" altLang="fr-FR" sz="2400" dirty="0">
                <a:ea typeface="ＭＳ Ｐゴシック" panose="020B0600070205080204" pitchFamily="34" charset="-128"/>
              </a:rPr>
              <a:t>Les Partenaires Sociaux</a:t>
            </a:r>
          </a:p>
        </p:txBody>
      </p:sp>
      <p:sp>
        <p:nvSpPr>
          <p:cNvPr id="68611" name="Text Box 4">
            <a:extLst>
              <a:ext uri="{FF2B5EF4-FFF2-40B4-BE49-F238E27FC236}">
                <a16:creationId xmlns:a16="http://schemas.microsoft.com/office/drawing/2014/main" id="{AE7F741B-4673-5C44-9AD3-0758321259DF}"/>
              </a:ext>
            </a:extLst>
          </p:cNvPr>
          <p:cNvSpPr txBox="1">
            <a:spLocks noChangeArrowheads="1"/>
          </p:cNvSpPr>
          <p:nvPr/>
        </p:nvSpPr>
        <p:spPr bwMode="auto">
          <a:xfrm>
            <a:off x="571501" y="993778"/>
            <a:ext cx="112299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000" dirty="0">
                <a:solidFill>
                  <a:srgbClr val="000000"/>
                </a:solidFill>
                <a:latin typeface="+mn-lt"/>
              </a:rPr>
              <a:t>On distingue habituellement les parties prenantes INTERNES des  parties prenantes EXTERNES </a:t>
            </a:r>
          </a:p>
        </p:txBody>
      </p:sp>
      <p:sp>
        <p:nvSpPr>
          <p:cNvPr id="389125" name="Rectangle 5">
            <a:extLst>
              <a:ext uri="{FF2B5EF4-FFF2-40B4-BE49-F238E27FC236}">
                <a16:creationId xmlns:a16="http://schemas.microsoft.com/office/drawing/2014/main" id="{F7BACFA1-F51F-B14A-BE93-44DF2A01FD51}"/>
              </a:ext>
            </a:extLst>
          </p:cNvPr>
          <p:cNvSpPr>
            <a:spLocks noChangeArrowheads="1"/>
          </p:cNvSpPr>
          <p:nvPr/>
        </p:nvSpPr>
        <p:spPr bwMode="auto">
          <a:xfrm>
            <a:off x="6393655" y="1670054"/>
            <a:ext cx="5122069" cy="44380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lnSpc>
                <a:spcPct val="80000"/>
              </a:lnSpc>
              <a:buFontTx/>
              <a:buNone/>
            </a:pPr>
            <a:r>
              <a:rPr lang="fr-FR" altLang="fr-FR" sz="2400" dirty="0">
                <a:solidFill>
                  <a:srgbClr val="000000"/>
                </a:solidFill>
                <a:latin typeface="+mn-lt"/>
              </a:rPr>
              <a:t> </a:t>
            </a:r>
            <a:r>
              <a:rPr lang="fr-FR" altLang="fr-FR" sz="2400" b="1" dirty="0">
                <a:solidFill>
                  <a:srgbClr val="000000"/>
                </a:solidFill>
                <a:latin typeface="+mn-lt"/>
              </a:rPr>
              <a:t>Parties prenantes Externes </a:t>
            </a:r>
          </a:p>
          <a:p>
            <a:pPr eaLnBrk="1" hangingPunct="1">
              <a:lnSpc>
                <a:spcPct val="80000"/>
              </a:lnSpc>
              <a:buFontTx/>
              <a:buNone/>
            </a:pPr>
            <a:endParaRPr lang="fr-FR" altLang="fr-FR" sz="2400" dirty="0">
              <a:solidFill>
                <a:srgbClr val="000000"/>
              </a:solidFill>
              <a:latin typeface="+mn-lt"/>
            </a:endParaRPr>
          </a:p>
          <a:p>
            <a:pPr eaLnBrk="1" hangingPunct="1">
              <a:lnSpc>
                <a:spcPct val="80000"/>
              </a:lnSpc>
            </a:pPr>
            <a:r>
              <a:rPr lang="fr-FR" altLang="fr-FR" sz="2400" dirty="0">
                <a:solidFill>
                  <a:srgbClr val="000000"/>
                </a:solidFill>
                <a:latin typeface="+mn-lt"/>
              </a:rPr>
              <a:t>Les clients </a:t>
            </a:r>
          </a:p>
          <a:p>
            <a:pPr eaLnBrk="1" hangingPunct="1">
              <a:lnSpc>
                <a:spcPct val="80000"/>
              </a:lnSpc>
            </a:pPr>
            <a:endParaRPr lang="fr-FR" altLang="fr-FR" sz="2400" dirty="0">
              <a:solidFill>
                <a:srgbClr val="000000"/>
              </a:solidFill>
              <a:latin typeface="+mn-lt"/>
            </a:endParaRPr>
          </a:p>
          <a:p>
            <a:pPr eaLnBrk="1" hangingPunct="1">
              <a:lnSpc>
                <a:spcPct val="80000"/>
              </a:lnSpc>
            </a:pPr>
            <a:r>
              <a:rPr lang="fr-FR" altLang="fr-FR" sz="2400" dirty="0">
                <a:solidFill>
                  <a:srgbClr val="000000"/>
                </a:solidFill>
                <a:latin typeface="+mn-lt"/>
              </a:rPr>
              <a:t>Les fournisseurs et sous-traitants</a:t>
            </a:r>
          </a:p>
          <a:p>
            <a:pPr eaLnBrk="1" hangingPunct="1">
              <a:lnSpc>
                <a:spcPct val="80000"/>
              </a:lnSpc>
            </a:pPr>
            <a:endParaRPr lang="fr-FR" altLang="fr-FR" sz="2400" dirty="0">
              <a:solidFill>
                <a:srgbClr val="000000"/>
              </a:solidFill>
              <a:latin typeface="+mn-lt"/>
            </a:endParaRPr>
          </a:p>
          <a:p>
            <a:pPr eaLnBrk="1" hangingPunct="1">
              <a:lnSpc>
                <a:spcPct val="80000"/>
              </a:lnSpc>
            </a:pPr>
            <a:r>
              <a:rPr lang="fr-FR" altLang="fr-FR" sz="2400" dirty="0">
                <a:solidFill>
                  <a:srgbClr val="000000"/>
                </a:solidFill>
                <a:latin typeface="+mn-lt"/>
              </a:rPr>
              <a:t>Les riverains d</a:t>
            </a:r>
            <a:r>
              <a:rPr lang="ja-JP" altLang="fr-FR" sz="2400">
                <a:solidFill>
                  <a:srgbClr val="000000"/>
                </a:solidFill>
                <a:latin typeface="+mn-lt"/>
              </a:rPr>
              <a:t>’</a:t>
            </a:r>
            <a:r>
              <a:rPr lang="fr-FR" altLang="ja-JP" sz="2400" dirty="0">
                <a:solidFill>
                  <a:srgbClr val="000000"/>
                </a:solidFill>
                <a:latin typeface="+mn-lt"/>
              </a:rPr>
              <a:t>un site</a:t>
            </a:r>
          </a:p>
          <a:p>
            <a:pPr eaLnBrk="1" hangingPunct="1">
              <a:lnSpc>
                <a:spcPct val="80000"/>
              </a:lnSpc>
            </a:pPr>
            <a:endParaRPr lang="fr-FR" altLang="fr-FR" sz="2400" dirty="0">
              <a:solidFill>
                <a:srgbClr val="000000"/>
              </a:solidFill>
              <a:latin typeface="+mn-lt"/>
            </a:endParaRPr>
          </a:p>
          <a:p>
            <a:pPr eaLnBrk="1" hangingPunct="1">
              <a:lnSpc>
                <a:spcPct val="80000"/>
              </a:lnSpc>
            </a:pPr>
            <a:r>
              <a:rPr lang="fr-FR" altLang="fr-FR" sz="2400" dirty="0">
                <a:solidFill>
                  <a:srgbClr val="000000"/>
                </a:solidFill>
                <a:latin typeface="+mn-lt"/>
              </a:rPr>
              <a:t> Les pouvoirs publics </a:t>
            </a:r>
          </a:p>
          <a:p>
            <a:pPr eaLnBrk="1" hangingPunct="1">
              <a:lnSpc>
                <a:spcPct val="80000"/>
              </a:lnSpc>
            </a:pPr>
            <a:endParaRPr lang="fr-FR" altLang="fr-FR" sz="2400" dirty="0">
              <a:solidFill>
                <a:srgbClr val="000000"/>
              </a:solidFill>
              <a:latin typeface="+mn-lt"/>
            </a:endParaRPr>
          </a:p>
          <a:p>
            <a:pPr eaLnBrk="1" hangingPunct="1">
              <a:lnSpc>
                <a:spcPct val="80000"/>
              </a:lnSpc>
            </a:pPr>
            <a:r>
              <a:rPr lang="fr-FR" altLang="fr-FR" sz="2400" dirty="0">
                <a:solidFill>
                  <a:srgbClr val="000000"/>
                </a:solidFill>
                <a:latin typeface="+mn-lt"/>
              </a:rPr>
              <a:t>Les concurrents</a:t>
            </a:r>
          </a:p>
        </p:txBody>
      </p:sp>
      <p:sp>
        <p:nvSpPr>
          <p:cNvPr id="2" name="Espace réservé de la date 1">
            <a:extLst>
              <a:ext uri="{FF2B5EF4-FFF2-40B4-BE49-F238E27FC236}">
                <a16:creationId xmlns:a16="http://schemas.microsoft.com/office/drawing/2014/main" id="{0C0ACCBE-1D8C-874E-A066-3460DA0D5A62}"/>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A0115EB0-2F55-7F47-9AF9-CEBEA43AED92}"/>
              </a:ext>
            </a:extLst>
          </p:cNvPr>
          <p:cNvSpPr>
            <a:spLocks noGrp="1"/>
          </p:cNvSpPr>
          <p:nvPr>
            <p:ph type="sldNum" sz="quarter" idx="12"/>
          </p:nvPr>
        </p:nvSpPr>
        <p:spPr/>
        <p:txBody>
          <a:bodyPr/>
          <a:lstStyle/>
          <a:p>
            <a:fld id="{6D1A6996-9A38-354D-9398-FBE9F4077E8B}" type="slidenum">
              <a:rPr lang="fr-FR" smtClean="0"/>
              <a:t>97</a:t>
            </a:fld>
            <a:endParaRPr lang="fr-FR"/>
          </a:p>
        </p:txBody>
      </p:sp>
      <p:sp>
        <p:nvSpPr>
          <p:cNvPr id="10" name="Titre 1">
            <a:extLst>
              <a:ext uri="{FF2B5EF4-FFF2-40B4-BE49-F238E27FC236}">
                <a16:creationId xmlns:a16="http://schemas.microsoft.com/office/drawing/2014/main" id="{FEF178D3-D9C1-3645-A438-6AC80FD10468}"/>
              </a:ext>
            </a:extLst>
          </p:cNvPr>
          <p:cNvSpPr>
            <a:spLocks noGrp="1"/>
          </p:cNvSpPr>
          <p:nvPr>
            <p:ph type="title"/>
          </p:nvPr>
        </p:nvSpPr>
        <p:spPr>
          <a:xfrm>
            <a:off x="838200" y="96074"/>
            <a:ext cx="10515600" cy="820736"/>
          </a:xfrm>
        </p:spPr>
        <p:txBody>
          <a:bodyPr/>
          <a:lstStyle/>
          <a:p>
            <a:r>
              <a:rPr lang="fr-FR" dirty="0"/>
              <a:t>Les Parties Prenantes d'entreprise</a:t>
            </a:r>
          </a:p>
        </p:txBody>
      </p:sp>
    </p:spTree>
    <p:extLst>
      <p:ext uri="{BB962C8B-B14F-4D97-AF65-F5344CB8AC3E}">
        <p14:creationId xmlns:p14="http://schemas.microsoft.com/office/powerpoint/2010/main" val="9240660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2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2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2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2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912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9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3" grpId="0" build="p" animBg="1"/>
      <p:bldP spid="389125"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3">
            <a:extLst>
              <a:ext uri="{FF2B5EF4-FFF2-40B4-BE49-F238E27FC236}">
                <a16:creationId xmlns:a16="http://schemas.microsoft.com/office/drawing/2014/main" id="{99BCCEC3-388D-D546-9DDC-0524AD626151}"/>
              </a:ext>
            </a:extLst>
          </p:cNvPr>
          <p:cNvSpPr txBox="1">
            <a:spLocks noChangeArrowheads="1"/>
          </p:cNvSpPr>
          <p:nvPr/>
        </p:nvSpPr>
        <p:spPr bwMode="auto">
          <a:xfrm>
            <a:off x="1185862" y="1644648"/>
            <a:ext cx="1037272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AutoNum type="arabicParenR"/>
            </a:pPr>
            <a:r>
              <a:rPr lang="fr-FR" altLang="fr-FR" sz="2800" b="1" dirty="0">
                <a:solidFill>
                  <a:srgbClr val="000000"/>
                </a:solidFill>
                <a:latin typeface="+mn-lt"/>
              </a:rPr>
              <a:t>La prospérité économique </a:t>
            </a:r>
          </a:p>
          <a:p>
            <a:pPr eaLnBrk="1" hangingPunct="1">
              <a:spcBef>
                <a:spcPct val="0"/>
              </a:spcBef>
              <a:buFontTx/>
              <a:buAutoNum type="arabicParenR"/>
            </a:pPr>
            <a:endParaRPr lang="fr-FR" altLang="fr-FR" sz="2800" dirty="0">
              <a:solidFill>
                <a:srgbClr val="000000"/>
              </a:solidFill>
              <a:latin typeface="+mn-lt"/>
            </a:endParaRPr>
          </a:p>
          <a:p>
            <a:pPr eaLnBrk="1" hangingPunct="1">
              <a:spcBef>
                <a:spcPct val="0"/>
              </a:spcBef>
              <a:buFontTx/>
              <a:buNone/>
            </a:pPr>
            <a:r>
              <a:rPr lang="fr-FR" altLang="fr-FR" sz="2800" b="1" dirty="0">
                <a:solidFill>
                  <a:srgbClr val="000000"/>
                </a:solidFill>
                <a:latin typeface="+mn-lt"/>
              </a:rPr>
              <a:t>2) L'</a:t>
            </a:r>
            <a:r>
              <a:rPr lang="fr-FR" altLang="ja-JP" sz="2800" b="1" dirty="0">
                <a:solidFill>
                  <a:srgbClr val="000000"/>
                </a:solidFill>
                <a:latin typeface="+mn-lt"/>
              </a:rPr>
              <a:t>organisation interne de l'entreprise </a:t>
            </a:r>
            <a:r>
              <a:rPr lang="fr-FR" altLang="ja-JP" sz="2800" dirty="0">
                <a:solidFill>
                  <a:srgbClr val="000000"/>
                </a:solidFill>
                <a:latin typeface="+mn-lt"/>
              </a:rPr>
              <a:t>: </a:t>
            </a:r>
          </a:p>
          <a:p>
            <a:pPr lvl="1">
              <a:spcBef>
                <a:spcPct val="0"/>
              </a:spcBef>
            </a:pPr>
            <a:r>
              <a:rPr lang="fr-FR" altLang="fr-FR" sz="2400" dirty="0">
                <a:solidFill>
                  <a:srgbClr val="000000"/>
                </a:solidFill>
                <a:latin typeface="+mn-lt"/>
              </a:rPr>
              <a:t>	contrôle interne</a:t>
            </a:r>
          </a:p>
          <a:p>
            <a:pPr lvl="1">
              <a:spcBef>
                <a:spcPct val="0"/>
              </a:spcBef>
            </a:pPr>
            <a:r>
              <a:rPr lang="fr-FR" altLang="fr-FR" sz="2400" dirty="0">
                <a:solidFill>
                  <a:srgbClr val="000000"/>
                </a:solidFill>
                <a:latin typeface="+mn-lt"/>
              </a:rPr>
              <a:t>	qualité et transparence du management</a:t>
            </a:r>
          </a:p>
          <a:p>
            <a:pPr lvl="1">
              <a:spcBef>
                <a:spcPct val="0"/>
              </a:spcBef>
            </a:pPr>
            <a:r>
              <a:rPr lang="fr-FR" altLang="fr-FR" sz="2400" dirty="0">
                <a:solidFill>
                  <a:srgbClr val="000000"/>
                </a:solidFill>
                <a:latin typeface="+mn-lt"/>
              </a:rPr>
              <a:t>	relations avec les partenaires (clients, fournisseurs, actionnaires)</a:t>
            </a:r>
          </a:p>
          <a:p>
            <a:pPr marL="457200" lvl="1" indent="0">
              <a:spcBef>
                <a:spcPct val="0"/>
              </a:spcBef>
              <a:buNone/>
            </a:pPr>
            <a:r>
              <a:rPr lang="fr-FR" altLang="fr-FR" sz="2400" dirty="0">
                <a:solidFill>
                  <a:srgbClr val="000000"/>
                </a:solidFill>
                <a:latin typeface="+mn-lt"/>
              </a:rPr>
              <a:t> </a:t>
            </a:r>
            <a:endParaRPr lang="fr-FR" altLang="fr-FR" sz="2800" dirty="0">
              <a:solidFill>
                <a:srgbClr val="000000"/>
              </a:solidFill>
              <a:latin typeface="+mn-lt"/>
            </a:endParaRPr>
          </a:p>
          <a:p>
            <a:pPr eaLnBrk="1" hangingPunct="1">
              <a:spcBef>
                <a:spcPct val="0"/>
              </a:spcBef>
              <a:buFontTx/>
              <a:buNone/>
            </a:pPr>
            <a:r>
              <a:rPr lang="fr-FR" altLang="fr-FR" sz="2800" b="1" dirty="0">
                <a:solidFill>
                  <a:srgbClr val="000000"/>
                </a:solidFill>
                <a:latin typeface="+mn-lt"/>
              </a:rPr>
              <a:t>3) L'environnement </a:t>
            </a:r>
          </a:p>
          <a:p>
            <a:pPr eaLnBrk="1" hangingPunct="1">
              <a:spcBef>
                <a:spcPct val="0"/>
              </a:spcBef>
              <a:buFontTx/>
              <a:buNone/>
            </a:pPr>
            <a:endParaRPr lang="fr-FR" altLang="fr-FR" sz="2800" dirty="0">
              <a:solidFill>
                <a:srgbClr val="000000"/>
              </a:solidFill>
              <a:latin typeface="+mn-lt"/>
            </a:endParaRPr>
          </a:p>
          <a:p>
            <a:pPr eaLnBrk="1" hangingPunct="1">
              <a:spcBef>
                <a:spcPct val="0"/>
              </a:spcBef>
              <a:buFontTx/>
              <a:buNone/>
            </a:pPr>
            <a:r>
              <a:rPr lang="fr-FR" altLang="fr-FR" sz="2800" b="1" dirty="0">
                <a:solidFill>
                  <a:srgbClr val="000000"/>
                </a:solidFill>
                <a:latin typeface="+mn-lt"/>
              </a:rPr>
              <a:t>4) Les relations sociales</a:t>
            </a:r>
          </a:p>
        </p:txBody>
      </p:sp>
      <p:sp>
        <p:nvSpPr>
          <p:cNvPr id="385028" name="Text Box 4">
            <a:extLst>
              <a:ext uri="{FF2B5EF4-FFF2-40B4-BE49-F238E27FC236}">
                <a16:creationId xmlns:a16="http://schemas.microsoft.com/office/drawing/2014/main" id="{62F06E26-419E-E546-A923-098FDBBBF052}"/>
              </a:ext>
            </a:extLst>
          </p:cNvPr>
          <p:cNvSpPr txBox="1">
            <a:spLocks noChangeArrowheads="1"/>
          </p:cNvSpPr>
          <p:nvPr/>
        </p:nvSpPr>
        <p:spPr bwMode="auto">
          <a:xfrm>
            <a:off x="527538" y="457201"/>
            <a:ext cx="10826262" cy="707886"/>
          </a:xfrm>
          <a:prstGeom prst="rect">
            <a:avLst/>
          </a:prstGeom>
          <a:noFill/>
          <a:ln w="9525">
            <a:noFill/>
            <a:miter lim="800000"/>
            <a:headEnd/>
            <a:tailEnd/>
          </a:ln>
          <a:effectLst/>
        </p:spPr>
        <p:txBody>
          <a:bodyPr wrap="squar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fr-FR" altLang="fr-FR" sz="4000" b="0" dirty="0">
                <a:solidFill>
                  <a:srgbClr val="000000"/>
                </a:solidFill>
                <a:effectLst>
                  <a:outerShdw sx="1000" sy="1000" algn="tl">
                    <a:srgbClr val="C0C0C0"/>
                  </a:outerShdw>
                </a:effectLst>
                <a:latin typeface="+mj-lt"/>
              </a:rPr>
              <a:t>Les 4 dimensions de la Gouvernance d’Entreprise</a:t>
            </a:r>
          </a:p>
        </p:txBody>
      </p:sp>
      <p:sp>
        <p:nvSpPr>
          <p:cNvPr id="2" name="Espace réservé de la date 1">
            <a:extLst>
              <a:ext uri="{FF2B5EF4-FFF2-40B4-BE49-F238E27FC236}">
                <a16:creationId xmlns:a16="http://schemas.microsoft.com/office/drawing/2014/main" id="{F1EE79AC-6DCD-6142-8F82-4F1B35155B85}"/>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4B8753E2-2D28-0E4F-A6CC-DF847FA59593}"/>
              </a:ext>
            </a:extLst>
          </p:cNvPr>
          <p:cNvSpPr>
            <a:spLocks noGrp="1"/>
          </p:cNvSpPr>
          <p:nvPr>
            <p:ph type="sldNum" sz="quarter" idx="12"/>
          </p:nvPr>
        </p:nvSpPr>
        <p:spPr/>
        <p:txBody>
          <a:bodyPr/>
          <a:lstStyle/>
          <a:p>
            <a:fld id="{6D1A6996-9A38-354D-9398-FBE9F4077E8B}" type="slidenum">
              <a:rPr lang="fr-FR" smtClean="0"/>
              <a:t>98</a:t>
            </a:fld>
            <a:endParaRPr lang="fr-FR"/>
          </a:p>
        </p:txBody>
      </p:sp>
    </p:spTree>
    <p:extLst>
      <p:ext uri="{BB962C8B-B14F-4D97-AF65-F5344CB8AC3E}">
        <p14:creationId xmlns:p14="http://schemas.microsoft.com/office/powerpoint/2010/main" val="25192116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Text Box 2">
            <a:extLst>
              <a:ext uri="{FF2B5EF4-FFF2-40B4-BE49-F238E27FC236}">
                <a16:creationId xmlns:a16="http://schemas.microsoft.com/office/drawing/2014/main" id="{27317292-1912-114F-A689-52A23BAA6B8B}"/>
              </a:ext>
            </a:extLst>
          </p:cNvPr>
          <p:cNvSpPr txBox="1">
            <a:spLocks noChangeArrowheads="1"/>
          </p:cNvSpPr>
          <p:nvPr/>
        </p:nvSpPr>
        <p:spPr bwMode="auto">
          <a:xfrm>
            <a:off x="2013728" y="310670"/>
            <a:ext cx="8164543" cy="707886"/>
          </a:xfrm>
          <a:prstGeom prst="rect">
            <a:avLst/>
          </a:prstGeom>
          <a:noFill/>
          <a:ln w="9525">
            <a:noFill/>
            <a:miter lim="800000"/>
            <a:headEnd/>
            <a:tailEnd/>
          </a:ln>
          <a:effec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fr-FR" altLang="fr-FR" sz="4000" b="0" dirty="0">
                <a:solidFill>
                  <a:srgbClr val="000000"/>
                </a:solidFill>
                <a:effectLst>
                  <a:outerShdw sx="1000" sy="1000" algn="tl">
                    <a:srgbClr val="C0C0C0"/>
                  </a:outerShdw>
                </a:effectLst>
                <a:latin typeface="+mj-lt"/>
              </a:rPr>
              <a:t>La Gouvernance Sociale de l’</a:t>
            </a:r>
            <a:r>
              <a:rPr lang="fr-FR" altLang="ja-JP" sz="4000" b="0" dirty="0">
                <a:solidFill>
                  <a:srgbClr val="000000"/>
                </a:solidFill>
                <a:effectLst>
                  <a:outerShdw sx="1000" sy="1000" algn="tl">
                    <a:srgbClr val="C0C0C0"/>
                  </a:outerShdw>
                </a:effectLst>
                <a:latin typeface="+mj-lt"/>
              </a:rPr>
              <a:t>Entreprise</a:t>
            </a:r>
            <a:endParaRPr lang="fr-FR" altLang="fr-FR" sz="4000" b="0" dirty="0">
              <a:solidFill>
                <a:srgbClr val="000000"/>
              </a:solidFill>
              <a:effectLst>
                <a:outerShdw sx="1000" sy="1000" algn="tl">
                  <a:srgbClr val="C0C0C0"/>
                </a:outerShdw>
              </a:effectLst>
              <a:latin typeface="+mj-lt"/>
            </a:endParaRPr>
          </a:p>
        </p:txBody>
      </p:sp>
      <p:sp>
        <p:nvSpPr>
          <p:cNvPr id="70658" name="Text Box 3">
            <a:extLst>
              <a:ext uri="{FF2B5EF4-FFF2-40B4-BE49-F238E27FC236}">
                <a16:creationId xmlns:a16="http://schemas.microsoft.com/office/drawing/2014/main" id="{76160536-4BAE-C541-BBCF-3FEAE5D7250C}"/>
              </a:ext>
            </a:extLst>
          </p:cNvPr>
          <p:cNvSpPr txBox="1">
            <a:spLocks noChangeArrowheads="1"/>
          </p:cNvSpPr>
          <p:nvPr/>
        </p:nvSpPr>
        <p:spPr bwMode="auto">
          <a:xfrm>
            <a:off x="728667" y="1311463"/>
            <a:ext cx="1117282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2400" dirty="0">
                <a:solidFill>
                  <a:srgbClr val="000000"/>
                </a:solidFill>
                <a:latin typeface="+mn-lt"/>
              </a:rPr>
              <a:t>Le concept de gouvernance sociale est une composante de la gouvernance d'entreprise :</a:t>
            </a:r>
          </a:p>
          <a:p>
            <a:pPr eaLnBrk="1" hangingPunct="1">
              <a:spcBef>
                <a:spcPct val="0"/>
              </a:spcBef>
              <a:buFontTx/>
              <a:buNone/>
            </a:pPr>
            <a:endParaRPr lang="fr-FR" altLang="fr-FR" sz="2400" dirty="0">
              <a:solidFill>
                <a:srgbClr val="000000"/>
              </a:solidFill>
              <a:latin typeface="+mn-lt"/>
            </a:endParaRPr>
          </a:p>
          <a:p>
            <a:pPr eaLnBrk="1" hangingPunct="1">
              <a:spcBef>
                <a:spcPct val="0"/>
              </a:spcBef>
              <a:buFontTx/>
              <a:buNone/>
            </a:pPr>
            <a:r>
              <a:rPr lang="fr-FR" altLang="fr-FR" sz="2400" dirty="0">
                <a:solidFill>
                  <a:srgbClr val="000000"/>
                </a:solidFill>
                <a:latin typeface="+mn-lt"/>
              </a:rPr>
              <a:t>il s'agit essentiellement de l'aspect </a:t>
            </a:r>
            <a:r>
              <a:rPr lang="fr-FR" altLang="fr-FR" sz="2400" b="1" i="1" dirty="0">
                <a:solidFill>
                  <a:srgbClr val="000000"/>
                </a:solidFill>
                <a:latin typeface="+mn-lt"/>
              </a:rPr>
              <a:t>« </a:t>
            </a:r>
            <a:r>
              <a:rPr lang="fr-FR" altLang="ja-JP" sz="2400" b="1" i="1" dirty="0">
                <a:solidFill>
                  <a:srgbClr val="000000"/>
                </a:solidFill>
                <a:latin typeface="+mn-lt"/>
              </a:rPr>
              <a:t>relations sociales » </a:t>
            </a:r>
            <a:r>
              <a:rPr lang="fr-FR" altLang="ja-JP" sz="2400" dirty="0">
                <a:solidFill>
                  <a:srgbClr val="000000"/>
                </a:solidFill>
                <a:latin typeface="+mn-lt"/>
              </a:rPr>
              <a:t>entre les salariés et l'entreprise, aussi bien en ce qui concerne les relations avec la Direction, avec l'encadrement, avec les IRP ou dans l'équipe. </a:t>
            </a:r>
          </a:p>
          <a:p>
            <a:pPr eaLnBrk="1" hangingPunct="1">
              <a:spcBef>
                <a:spcPct val="0"/>
              </a:spcBef>
              <a:buFontTx/>
              <a:buNone/>
            </a:pPr>
            <a:endParaRPr lang="fr-FR" altLang="fr-FR" sz="2400" dirty="0">
              <a:solidFill>
                <a:srgbClr val="000000"/>
              </a:solidFill>
              <a:latin typeface="+mn-lt"/>
            </a:endParaRPr>
          </a:p>
          <a:p>
            <a:pPr eaLnBrk="1" hangingPunct="1">
              <a:spcBef>
                <a:spcPct val="0"/>
              </a:spcBef>
              <a:buFontTx/>
              <a:buNone/>
            </a:pPr>
            <a:r>
              <a:rPr lang="fr-FR" altLang="fr-FR" sz="2400" dirty="0">
                <a:solidFill>
                  <a:srgbClr val="000000"/>
                </a:solidFill>
                <a:latin typeface="+mn-lt"/>
              </a:rPr>
              <a:t>Une bonne gouvernance sociale se caractérise par des relations sociales favorables entre ces différents acteurs, ou, autrement dit, par des rapports humains de qualité.</a:t>
            </a:r>
          </a:p>
          <a:p>
            <a:pPr eaLnBrk="1" hangingPunct="1">
              <a:spcBef>
                <a:spcPct val="0"/>
              </a:spcBef>
              <a:buFontTx/>
              <a:buNone/>
            </a:pPr>
            <a:endParaRPr lang="fr-FR" altLang="fr-FR" sz="2400" dirty="0">
              <a:solidFill>
                <a:srgbClr val="000000"/>
              </a:solidFill>
              <a:latin typeface="+mn-lt"/>
            </a:endParaRPr>
          </a:p>
          <a:p>
            <a:pPr eaLnBrk="1" hangingPunct="1">
              <a:spcBef>
                <a:spcPct val="0"/>
              </a:spcBef>
              <a:buFontTx/>
              <a:buNone/>
            </a:pPr>
            <a:r>
              <a:rPr lang="fr-FR" altLang="fr-FR" sz="2400" i="1" dirty="0">
                <a:solidFill>
                  <a:srgbClr val="000000"/>
                </a:solidFill>
                <a:latin typeface="+mn-lt"/>
              </a:rPr>
              <a:t>En d’</a:t>
            </a:r>
            <a:r>
              <a:rPr lang="fr-FR" altLang="ja-JP" sz="2400" i="1" dirty="0">
                <a:solidFill>
                  <a:srgbClr val="000000"/>
                </a:solidFill>
                <a:latin typeface="+mn-lt"/>
              </a:rPr>
              <a:t>autres termes, il s’agit de la capacité à « travailler ensemble » (Philippon, 2007).</a:t>
            </a:r>
            <a:endParaRPr lang="fr-FR" altLang="fr-FR" sz="2400" i="1" dirty="0">
              <a:solidFill>
                <a:srgbClr val="000000"/>
              </a:solidFill>
              <a:latin typeface="+mn-lt"/>
            </a:endParaRPr>
          </a:p>
        </p:txBody>
      </p:sp>
      <p:sp>
        <p:nvSpPr>
          <p:cNvPr id="2" name="Espace réservé de la date 1">
            <a:extLst>
              <a:ext uri="{FF2B5EF4-FFF2-40B4-BE49-F238E27FC236}">
                <a16:creationId xmlns:a16="http://schemas.microsoft.com/office/drawing/2014/main" id="{0606FE0C-C9C1-864D-B80B-458941BA1299}"/>
              </a:ext>
            </a:extLst>
          </p:cNvPr>
          <p:cNvSpPr>
            <a:spLocks noGrp="1"/>
          </p:cNvSpPr>
          <p:nvPr>
            <p:ph type="dt" sz="half" idx="10"/>
          </p:nvPr>
        </p:nvSpPr>
        <p:spPr/>
        <p:txBody>
          <a:bodyPr/>
          <a:lstStyle/>
          <a:p>
            <a:r>
              <a:rPr lang="fr-FR"/>
              <a:t>Cours G.Zara version 2020-2021</a:t>
            </a:r>
          </a:p>
        </p:txBody>
      </p:sp>
      <p:sp>
        <p:nvSpPr>
          <p:cNvPr id="3" name="Espace réservé du numéro de diapositive 2">
            <a:extLst>
              <a:ext uri="{FF2B5EF4-FFF2-40B4-BE49-F238E27FC236}">
                <a16:creationId xmlns:a16="http://schemas.microsoft.com/office/drawing/2014/main" id="{71B6C909-85DE-3049-8CB7-D2D8F4A826DA}"/>
              </a:ext>
            </a:extLst>
          </p:cNvPr>
          <p:cNvSpPr>
            <a:spLocks noGrp="1"/>
          </p:cNvSpPr>
          <p:nvPr>
            <p:ph type="sldNum" sz="quarter" idx="12"/>
          </p:nvPr>
        </p:nvSpPr>
        <p:spPr/>
        <p:txBody>
          <a:bodyPr/>
          <a:lstStyle/>
          <a:p>
            <a:fld id="{6D1A6996-9A38-354D-9398-FBE9F4077E8B}" type="slidenum">
              <a:rPr lang="fr-FR" smtClean="0"/>
              <a:t>99</a:t>
            </a:fld>
            <a:endParaRPr lang="fr-FR"/>
          </a:p>
        </p:txBody>
      </p:sp>
    </p:spTree>
    <p:extLst>
      <p:ext uri="{BB962C8B-B14F-4D97-AF65-F5344CB8AC3E}">
        <p14:creationId xmlns:p14="http://schemas.microsoft.com/office/powerpoint/2010/main" val="16850014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1976</TotalTime>
  <Words>23145</Words>
  <Application>Microsoft Macintosh PowerPoint</Application>
  <PresentationFormat>Grand écran</PresentationFormat>
  <Paragraphs>2548</Paragraphs>
  <Slides>247</Slides>
  <Notes>49</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247</vt:i4>
      </vt:variant>
    </vt:vector>
  </HeadingPairs>
  <TitlesOfParts>
    <vt:vector size="259" baseType="lpstr">
      <vt:lpstr>Arial</vt:lpstr>
      <vt:lpstr>Browallia New</vt:lpstr>
      <vt:lpstr>Calibri</vt:lpstr>
      <vt:lpstr>Calibri Light</vt:lpstr>
      <vt:lpstr>Georgia</vt:lpstr>
      <vt:lpstr>Joanna MT</vt:lpstr>
      <vt:lpstr>Lucida Grande</vt:lpstr>
      <vt:lpstr>Symbol</vt:lpstr>
      <vt:lpstr>Times New Roman</vt:lpstr>
      <vt:lpstr>Wingdings</vt:lpstr>
      <vt:lpstr>Wingdings 2</vt:lpstr>
      <vt:lpstr>Thème Office</vt:lpstr>
      <vt:lpstr>Présentation PowerPoint</vt:lpstr>
      <vt:lpstr>Présentation PowerPoint</vt:lpstr>
      <vt:lpstr>Présentation PowerPoint</vt:lpstr>
      <vt:lpstr>Présentation PowerPoint</vt:lpstr>
      <vt:lpstr>Fonction support en entreprise</vt:lpstr>
      <vt:lpstr>Logique matricielle et de "réseau"</vt:lpstr>
      <vt:lpstr>Influence  versus Pouvoir</vt:lpstr>
      <vt:lpstr>Définition d’organisation</vt:lpstr>
      <vt:lpstr>Définition d’organisation </vt:lpstr>
      <vt:lpstr>Définition d’organisation</vt:lpstr>
      <vt:lpstr>Les structures d’organisation</vt:lpstr>
      <vt:lpstr>Définition de Structure</vt:lpstr>
      <vt:lpstr>Définition de Structure</vt:lpstr>
      <vt:lpstr>Définition de structure  Les décisions et le processus de décision</vt:lpstr>
      <vt:lpstr>Définition de structure  Les décisions et le processus de décision</vt:lpstr>
      <vt:lpstr>Définition de structure  Les décisions et le processus de décision</vt:lpstr>
      <vt:lpstr>Définition de structure  Les décisions et le processus de décision</vt:lpstr>
      <vt:lpstr>Définition de structure  Les décisions et le processus de décision</vt:lpstr>
      <vt:lpstr>Définition de structure  Les décisions et le processus de décision</vt:lpstr>
      <vt:lpstr>Définition de Structure</vt:lpstr>
      <vt:lpstr>Définition de Structure</vt:lpstr>
      <vt:lpstr>Structure Hiérarchique</vt:lpstr>
      <vt:lpstr>Structure Hiérarchique</vt:lpstr>
      <vt:lpstr>Structure Fonctionnelle</vt:lpstr>
      <vt:lpstr>Structure Fonctionnelle</vt:lpstr>
      <vt:lpstr>Structure Fonctionnelle</vt:lpstr>
      <vt:lpstr>Structure de Divisionnelle</vt:lpstr>
      <vt:lpstr>Comment fonctionne une structure Divisionnelle ? </vt:lpstr>
      <vt:lpstr>Les 3 stades de développement d'une structures fonctionnelles </vt:lpstr>
      <vt:lpstr>Les principales théories de l'organisation</vt:lpstr>
      <vt:lpstr>Les Théories dites « Modernes »</vt:lpstr>
      <vt:lpstr>L’École Classique</vt:lpstr>
      <vt:lpstr>Un théoricien de référence </vt:lpstr>
      <vt:lpstr>Présentation PowerPoint</vt:lpstr>
      <vt:lpstr>Présentation PowerPoint</vt:lpstr>
      <vt:lpstr>Présentation PowerPoint</vt:lpstr>
      <vt:lpstr>Comparaison des théories classiques et du modèle Weberien</vt:lpstr>
      <vt:lpstr>Synthèse de la théorie classique</vt:lpstr>
      <vt:lpstr>Limite de l’école classique des organisations</vt:lpstr>
      <vt:lpstr>L’École Néoclassique</vt:lpstr>
      <vt:lpstr>L’École Néoclassique</vt:lpstr>
      <vt:lpstr>Postulats et principes de l’école néoclassique</vt:lpstr>
      <vt:lpstr>L'école de l'analyse systémique de Ludwig Von Bertalanffy </vt:lpstr>
      <vt:lpstr>L'école de l'analyse systémique de Ludwig Von Bertalanffy </vt:lpstr>
      <vt:lpstr>L'école de l'analyse systémique de Ludwig Von Bertalanffy </vt:lpstr>
      <vt:lpstr>L'école de l'analyse systémique de Ludwig Von Bertalanffy </vt:lpstr>
      <vt:lpstr>L'école de l'analyse systémique de Ludwig Von Bertalanff</vt:lpstr>
      <vt:lpstr>L'école de l'analyse systémique de Ludwig Von Bertalanff</vt:lpstr>
      <vt:lpstr>L'école de l'analyse systémique de Ludwig Von Bertalanff</vt:lpstr>
      <vt:lpstr>L'école de l'analyse systémique de Ludwig Von Bertalanff</vt:lpstr>
      <vt:lpstr>L'école de l'analyse systémique de Ludwig Von Bertalanff</vt:lpstr>
      <vt:lpstr>Résumé de l’analyse systémique</vt:lpstr>
      <vt:lpstr>L’École de l’analyse stratégique des acteurs</vt:lpstr>
      <vt:lpstr>Présentation PowerPoint</vt:lpstr>
      <vt:lpstr>Michel Crozier</vt:lpstr>
      <vt:lpstr>Erhard Friedberg</vt:lpstr>
      <vt:lpstr>Concepts clés de l’analyse  stratégique des organisations </vt:lpstr>
      <vt:lpstr>L'école de l'analyse  stratégique des organisations </vt:lpstr>
      <vt:lpstr>L'école de l'analyse  stratégique des organisations </vt:lpstr>
      <vt:lpstr>L'école de l'analyse  stratégique des organisations </vt:lpstr>
      <vt:lpstr>Résumé de l’analyse stratégique  des organisations </vt:lpstr>
      <vt:lpstr>Les Théories de la Contingence</vt:lpstr>
      <vt:lpstr>Les Théories de la Contingence</vt:lpstr>
      <vt:lpstr>Les Théories de la Contingence</vt:lpstr>
      <vt:lpstr>Les Théories de la Contingence</vt:lpstr>
      <vt:lpstr>Les Théories de la Contingence</vt:lpstr>
      <vt:lpstr>Les Théories de la Contingence</vt:lpstr>
      <vt:lpstr>Résumé de la théorie de la contingence </vt:lpstr>
      <vt:lpstr>La Structure selon  H.MINTZBERG</vt:lpstr>
      <vt:lpstr>Henry Mintzberg</vt:lpstr>
      <vt:lpstr>Définition de Structure selon  H.MINTZBERG</vt:lpstr>
      <vt:lpstr>L'approche globale de la structuration des organisations : Mintzberg</vt:lpstr>
      <vt:lpstr>L'approche globale de la structuration des organisations : Mintzberg</vt:lpstr>
      <vt:lpstr> L’approche de HENRY MINTZBERG </vt:lpstr>
      <vt:lpstr>La configuration selon Mintzberg</vt:lpstr>
      <vt:lpstr>Synthèse de l’approche d’HENRY MINTZBERG </vt:lpstr>
      <vt:lpstr>LES STRUCTURES D’ORGANISATION </vt:lpstr>
      <vt:lpstr>LES STRUCTURES DE L’ORGANISATION</vt:lpstr>
      <vt:lpstr>LES STRUCTURES DE L’ORGANISATION  STRUCTURE CHARISMATIQUE</vt:lpstr>
      <vt:lpstr>LES STRUCTURES DE L’ORGANISATION  STRUCTURE BUREAUCRATIQUE</vt:lpstr>
      <vt:lpstr>LES STRUCTURES DE L’ORGANISATION  STRUCTURE COOPERATIVE</vt:lpstr>
      <vt:lpstr>LES STRUCTURES DE L’ORGANISATION  STRUCTURE TECHNOCRATIQUE</vt:lpstr>
      <vt:lpstr>L'ANALYSE STRATÉGIQUE DES ORGANISATIONS</vt:lpstr>
      <vt:lpstr>L'ANALYSE STRATÉGIQUE DES ORGANISATIONS</vt:lpstr>
      <vt:lpstr>L'ANALYSE STRATÉGIQUE DES ORGANISATIONS</vt:lpstr>
      <vt:lpstr>L'ANALYSE STRATÉGIQUE DES ORGANISATIONS</vt:lpstr>
      <vt:lpstr>L'ANALYSE STRATÉGIQUE DES ORGANISATIONS</vt:lpstr>
      <vt:lpstr>L'ANALYSE STRATÉGIQUE DES ORGANISATIONS</vt:lpstr>
      <vt:lpstr>L'ANALYSE STRATÉGIQUE DES ORGANISATIONS</vt:lpstr>
      <vt:lpstr> La Gouvernance Sociale de l’Entreprise  </vt:lpstr>
      <vt:lpstr>La Gouvernance d'entreprise</vt:lpstr>
      <vt:lpstr>La Gouvernance d'entreprise</vt:lpstr>
      <vt:lpstr>La Gouvernance d'entreprise</vt:lpstr>
      <vt:lpstr>  La Gouvernance d'entreprise : Les deux modèles principaux</vt:lpstr>
      <vt:lpstr>Les acteurs de la Gouvernance de l’Entreprise</vt:lpstr>
      <vt:lpstr>Les parties prenantes: Définition</vt:lpstr>
      <vt:lpstr>Les Parties Prenantes d'entreprise</vt:lpstr>
      <vt:lpstr>Présentation PowerPoint</vt:lpstr>
      <vt:lpstr>Présentation PowerPoint</vt:lpstr>
      <vt:lpstr>Présentation PowerPoint</vt:lpstr>
      <vt:lpstr>La Stratégie d’entreprise et la politique R.H.</vt:lpstr>
      <vt:lpstr>Préalable:  La différence entre stratégie et politique d’entreprise</vt:lpstr>
      <vt:lpstr>Préalable:  La différence entre stratégie et politique d’entreprise</vt:lpstr>
      <vt:lpstr>La notion de stratégie</vt:lpstr>
      <vt:lpstr>Qu’est ce que la stratégie ? </vt:lpstr>
      <vt:lpstr>  Un peu d’histoire Les origines militaires  </vt:lpstr>
      <vt:lpstr>  Un peu d’histoire Les origines militaires  </vt:lpstr>
      <vt:lpstr>  Un peu d’histoire La stratégie d’entreprise des années 60  </vt:lpstr>
      <vt:lpstr>  Un peu d’histoire La stratégie d’entreprise des années 60  </vt:lpstr>
      <vt:lpstr>Définition de la stratégie d’entreprise </vt:lpstr>
      <vt:lpstr>Concevoir la stratégie</vt:lpstr>
      <vt:lpstr>Les 4 postulats d'élaboration d'une stratégie d'entreprise </vt:lpstr>
      <vt:lpstr>Quelque principe important à retenir</vt:lpstr>
      <vt:lpstr>L’analyse des ressources </vt:lpstr>
      <vt:lpstr>LA MÉTODOLOGIE</vt:lpstr>
      <vt:lpstr>Définitions clés 1/2 </vt:lpstr>
      <vt:lpstr>Définitions clés 2/2 </vt:lpstr>
      <vt:lpstr>La capacité stratégique: Définition</vt:lpstr>
      <vt:lpstr>Le modèle V.R.I.O.</vt:lpstr>
      <vt:lpstr>Le modèle V.R.I.O.</vt:lpstr>
      <vt:lpstr>Le modèle V.R.I.O.</vt:lpstr>
      <vt:lpstr> Signification des 4 dimensions du modèle V.R.I.O. </vt:lpstr>
      <vt:lpstr> Signification des 4 dimensions du modèle V.R.I.O.</vt:lpstr>
      <vt:lpstr> Signification des 4 dimensions du modèle V.R.I.O.</vt:lpstr>
      <vt:lpstr> Signification des 4 dimensions du modèle V.R.I.O. </vt:lpstr>
      <vt:lpstr>Signification des 4 dimensions du modèle V.R.I.O.</vt:lpstr>
      <vt:lpstr>SYNTHÈSE DU MODÈLE V.R.I.O.</vt:lpstr>
      <vt:lpstr> Le management stratégique </vt:lpstr>
      <vt:lpstr>La décision stratégique </vt:lpstr>
      <vt:lpstr>Démarche d’alignement stratégique  </vt:lpstr>
      <vt:lpstr>L’élaboration de la stratégie  </vt:lpstr>
      <vt:lpstr>L’analyse et le diagnostic stratégique </vt:lpstr>
      <vt:lpstr>L’analyse et le diagnostic stratégique </vt:lpstr>
      <vt:lpstr>L’analyse et le diagnostic stratégique Synthèse  </vt:lpstr>
      <vt:lpstr>Méthodologie du diagnostic stratégique R.H. </vt:lpstr>
      <vt:lpstr>Outils de diagnostic </vt:lpstr>
      <vt:lpstr>La grille de Cohérence </vt:lpstr>
      <vt:lpstr>La Grille de Cohérence</vt:lpstr>
      <vt:lpstr>Qu'est-ce que la stratégie ?   Le vocabulaire de la stratégie : exemple de missions</vt:lpstr>
      <vt:lpstr>Le vocabulaire stratégique </vt:lpstr>
      <vt:lpstr>Qu'est-ce que la stratégie ?  Le vocabulaire de la stratégie : pour mieux comprendre </vt:lpstr>
      <vt:lpstr>Le BSC </vt:lpstr>
      <vt:lpstr>Le modèle SWOT </vt:lpstr>
      <vt:lpstr>Systèmes Stratégiques d’Information (SSI) et la stratégie </vt:lpstr>
      <vt:lpstr>La matrice d’ULRICH</vt:lpstr>
      <vt:lpstr>Matrice d’Ulrich</vt:lpstr>
      <vt:lpstr>Comment utiliser la matrice d’Ulrich</vt:lpstr>
      <vt:lpstr>Comment utiliser la matrice d’Ulrich: Introduction 1/4</vt:lpstr>
      <vt:lpstr>Comment utiliser la matrice d’Ulrich: Introduction 2/4</vt:lpstr>
      <vt:lpstr>Comment utiliser la matrice d’Ulrich: Introduction 3/4</vt:lpstr>
      <vt:lpstr>Comment utiliser la matrice d’Ulrich: Introduction 4/4</vt:lpstr>
      <vt:lpstr>Matrice d’Ulrich</vt:lpstr>
      <vt:lpstr>Présentation PowerPoint</vt:lpstr>
      <vt:lpstr>Présentation PowerPoint</vt:lpstr>
      <vt:lpstr> Quel lien entre stratégie de l'entreprise et RH ? 2/2  </vt:lpstr>
      <vt:lpstr>1ère partie : comprendre ce qu'est la stratégie / 1. Qu'est-ce que la stratégie ? Les caractéristiques des décisions stratégiques </vt:lpstr>
      <vt:lpstr>1ère partie : comprendre ce qu'est la stratégie / 1. Qu'est-ce que la stratégie ?  Définition </vt:lpstr>
      <vt:lpstr>1ère partie : comprendre ce qu'est la stratégie / 1. Qu'est-ce que la stratégie ? Deux approches différentes </vt:lpstr>
      <vt:lpstr>1ère partie : comprendre ce qu'est la stratégie / 1. Qu'est-ce que la stratégie ? Erreurs classiques </vt:lpstr>
      <vt:lpstr>1ère partie : comprendre ce qu'est la stratégie / 1. Qu'est-ce que la stratégie ? Etat des lieux </vt:lpstr>
      <vt:lpstr>1ère partie : comprendre ce qu'est la stratégie / 2. Le diagnostic stratégique :</vt:lpstr>
      <vt:lpstr>1ère partie : comprendre ce qu'est la stratégie /2. Le diagnostic stratégique ? L'enjeu du diagnostic stratégique  </vt:lpstr>
      <vt:lpstr>1ère partie : comprendre ce qu'est la stratégie /2. Le diagnostic stratégique ? Premier niveau d'analyse : le macro environnement </vt:lpstr>
      <vt:lpstr>1ère partie : comprendre ce qu'est la stratégie / 2. Le diagnostic stratégique  Second niveau d'analyse: les concurrents et les marchés </vt:lpstr>
      <vt:lpstr>1ère partie : comprendre ce qu'est la stratégie / 2. Le diagnostic stratégique  Les menaces et opportunités </vt:lpstr>
      <vt:lpstr>1ère partie : comprendre ce qu'est la stratégie /  3. La déclinaison de la stratégie</vt:lpstr>
      <vt:lpstr>1ère partie : comprendre ce qu'est la stratégie / 3. La déclinaison de la stratégie  Pourquoi décliner la stratégie ? </vt:lpstr>
      <vt:lpstr>1ère partie : comprendre ce qu’est la stratégie / 3. La déclinaison de la stratégie  La nécessité d’alignement des projets RH</vt:lpstr>
      <vt:lpstr>1ère partie : comprendre ce qu'est la stratégie / 3. La déclinaison de la stratégie La déclinaison au niveau RH : exemple</vt:lpstr>
      <vt:lpstr>1ère partie : comprendre ce qu'est la stratégie / 3. La déclinaison de la stratégie L'alignement jusqu'aux objectifs individuels</vt:lpstr>
      <vt:lpstr>1ère partie : comprendre ce qu'est la stratégie /  3. La déclinaison de la stratégie: Exemple de cascading</vt:lpstr>
      <vt:lpstr>1ère partie : comprendre ce qu'est la stratégie / 3.La déclinaison de la stratégie Forces et limites du cascading</vt:lpstr>
      <vt:lpstr>1ère partie : comprendre ce qu'est la stratégie / 3. La déclinaison de la stratégie De la première à la deuxième partie du module (1)</vt:lpstr>
      <vt:lpstr>1ère partie : comprendre ce qu’est la stratégie / 3. La déclinaison de la stratégie De la première à la deuxième partie du module (2)</vt:lpstr>
      <vt:lpstr>2ème partie Construire la capacité stratégique</vt:lpstr>
      <vt:lpstr>construire la capacité́ stratégique   Quels objectifs une organisation doit-elle rechercher ?  </vt:lpstr>
      <vt:lpstr> construire la capacité́ stratégique  Quels objectifs une organisation doit-elle rechercher ?  </vt:lpstr>
      <vt:lpstr>construire la capacité stratégique  Quelle est l’influence des différentes parties prenantes sur la stratégie ?  </vt:lpstr>
      <vt:lpstr>construire la capacité stratégique  Les acteurs internes et l’individualisme éclairé </vt:lpstr>
      <vt:lpstr>Exemples Concrètes: Essilor, Vinci, Société Générale</vt:lpstr>
      <vt:lpstr>Exemples Concrètes: Essilor, Vinci, Société Générale</vt:lpstr>
      <vt:lpstr>Exemples Concrètes: Essilor, Vinci, Société Générale</vt:lpstr>
      <vt:lpstr>Exemples Concrètes: Essilor, Vinci, Société Générale</vt:lpstr>
      <vt:lpstr>Exemples Concrètes: Essilor, Vinci, Société Générale</vt:lpstr>
      <vt:lpstr>Exemples Concrètes: Essilor, Vinci, Société Générale</vt:lpstr>
      <vt:lpstr>Exemples Concrètes: Essilor, Vinci, Société Générale</vt:lpstr>
      <vt:lpstr>L’approche par les compétences </vt:lpstr>
      <vt:lpstr>Compétences stratégiques et compétences critique (fondamentales)</vt:lpstr>
      <vt:lpstr>Un éclairage sur le travail du savoir</vt:lpstr>
      <vt:lpstr>L'approche par la culture et l'engagement  </vt:lpstr>
      <vt:lpstr>Définition de la culture organisationnelle  </vt:lpstr>
      <vt:lpstr>Quatre niveaux d’analyse 1/2</vt:lpstr>
      <vt:lpstr>Quatre niveaux d’analyse 2/2</vt:lpstr>
      <vt:lpstr>Les influences de la culture sur la stratégie</vt:lpstr>
      <vt:lpstr>Les influences de la culture sur la stratégie Influence positive </vt:lpstr>
      <vt:lpstr>Les influences de la culture sur la stratégie Influence négative </vt:lpstr>
      <vt:lpstr>Les influences de la culture sur la stratégie  Quand travailler ce sujet?</vt:lpstr>
      <vt:lpstr>Les influences de la culture sur la stratégie  Les quatre phases</vt:lpstr>
      <vt:lpstr>Mettre en œuvre une démarche RH à caractère stratégique</vt:lpstr>
      <vt:lpstr>Mettre en œuvre une démarche RH à caractère stratégique</vt:lpstr>
      <vt:lpstr>Mettre en œuvre une démarche RH à caractère stratégique</vt:lpstr>
      <vt:lpstr>Mettre en œuvre une démarche RH à caractère stratégique</vt:lpstr>
      <vt:lpstr>Mettre en œuvre une démarche RH à caractère stratégique</vt:lpstr>
      <vt:lpstr>Mettre en œuvre une démarche RH à caractère stratégique</vt:lpstr>
      <vt:lpstr>Analyse des évolutions subies et choisies</vt:lpstr>
      <vt:lpstr>Analyse des évolutions subies et choisies</vt:lpstr>
      <vt:lpstr>Etape 4: traduire les scénarii d'évolution prévisibles en besoins de ressources humaines en quantité et qualité</vt:lpstr>
      <vt:lpstr>Etape 5: l'identification des écarts futurs entre les ressources humaines et les besoins prévus</vt:lpstr>
      <vt:lpstr>Etape 6: l'élaboration d'une politique pour annuler ou réduire les écarts</vt:lpstr>
      <vt:lpstr>Construire une identité employeur cohérente avec la stratégie</vt:lpstr>
      <vt:lpstr>Construire une identité employeur cohérente avec la stratégie</vt:lpstr>
      <vt:lpstr>Construire une identité employeur cohérente avec la stratégie</vt:lpstr>
      <vt:lpstr>Construire une identité employeur cohérente avec la stratégie</vt:lpstr>
      <vt:lpstr>Construire une identité employeur cohérente avec la stratégie</vt:lpstr>
      <vt:lpstr>Construire une identité employeur cohérente avec la stratégie</vt:lpstr>
      <vt:lpstr>Construire une identité employeur cohérente avec la stratégie </vt:lpstr>
      <vt:lpstr>Construire une identité cohérente avec la stratégie</vt:lpstr>
      <vt:lpstr>Construire une identité employeur cohérente avec la stratégie</vt:lpstr>
      <vt:lpstr>Construire une identité employeur cohérente avec la stratégie</vt:lpstr>
      <vt:lpstr>Construire une identité employeur cohérente avec la stratégie</vt:lpstr>
      <vt:lpstr>Construire une identité employeur cohérente avec la stratégie</vt:lpstr>
      <vt:lpstr>Présentation PowerPoint</vt:lpstr>
      <vt:lpstr>Présentation PowerPoint</vt:lpstr>
      <vt:lpstr>La GPEC comme outil de la stratégie</vt:lpstr>
      <vt:lpstr>La GPEC comme outil de la stratégie La méthode des scénarios</vt:lpstr>
      <vt:lpstr>Acquisitions :  réussites et échecs</vt:lpstr>
      <vt:lpstr>Acquisitions :  réussites et échecs</vt:lpstr>
      <vt:lpstr>Acquisitions : réussites et échecs Première question : que voulons-nous acheter ?</vt:lpstr>
      <vt:lpstr>Acquisitions : réussites et échecs Seconde question : que veut-on préserver ou développer? Que peut-on sacrifier?</vt:lpstr>
      <vt:lpstr>Acquisitions : réussites et échecs En parallèle</vt:lpstr>
      <vt:lpstr>Etude de cas</vt:lpstr>
      <vt:lpstr>Données utiles</vt:lpstr>
      <vt:lpstr>En conclusion : le positionnement de la fonction RH</vt:lpstr>
      <vt:lpstr>Et la crise dans tout ça?</vt:lpstr>
      <vt:lpstr>Les Ressources Humaines en période de Crise</vt:lpstr>
      <vt:lpstr>SOMMAIRE</vt:lpstr>
      <vt:lpstr>Y'a-t-il un rôle RH durant la crise? </vt:lpstr>
      <vt:lpstr>Favoriser la communication interne</vt:lpstr>
      <vt:lpstr>Accentuer les mesures liées à la GPEC </vt:lpstr>
      <vt:lpstr>Fidéliser les talents</vt:lpstr>
      <vt:lpstr>Faire prendre du recul aux managers</vt:lpstr>
      <vt:lpstr>Les RH peuvent faire part d’une plus grande "créativité "…</vt:lpstr>
      <vt:lpstr>… tout en optimisant certaines dépenses</vt:lpstr>
      <vt:lpstr>Pour conclure: Trois certitudes</vt:lpstr>
      <vt:lpstr>Parmi les entreprise du même secteur</vt:lpstr>
      <vt:lpstr> Ce que fera la différence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Microsoft Office User</cp:lastModifiedBy>
  <cp:revision>93</cp:revision>
  <dcterms:created xsi:type="dcterms:W3CDTF">2020-07-27T10:21:37Z</dcterms:created>
  <dcterms:modified xsi:type="dcterms:W3CDTF">2020-08-26T12:37:08Z</dcterms:modified>
</cp:coreProperties>
</file>