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92"/>
  </p:notesMasterIdLst>
  <p:handoutMasterIdLst>
    <p:handoutMasterId r:id="rId93"/>
  </p:handoutMasterIdLst>
  <p:sldIdLst>
    <p:sldId id="256" r:id="rId2"/>
    <p:sldId id="287" r:id="rId3"/>
    <p:sldId id="257" r:id="rId4"/>
    <p:sldId id="258" r:id="rId5"/>
    <p:sldId id="259" r:id="rId6"/>
    <p:sldId id="260" r:id="rId7"/>
    <p:sldId id="361" r:id="rId8"/>
    <p:sldId id="349" r:id="rId9"/>
    <p:sldId id="350" r:id="rId10"/>
    <p:sldId id="347" r:id="rId11"/>
    <p:sldId id="348" r:id="rId12"/>
    <p:sldId id="288" r:id="rId13"/>
    <p:sldId id="264" r:id="rId14"/>
    <p:sldId id="265" r:id="rId15"/>
    <p:sldId id="351" r:id="rId16"/>
    <p:sldId id="352" r:id="rId17"/>
    <p:sldId id="266" r:id="rId18"/>
    <p:sldId id="354" r:id="rId19"/>
    <p:sldId id="267" r:id="rId20"/>
    <p:sldId id="353" r:id="rId21"/>
    <p:sldId id="355" r:id="rId22"/>
    <p:sldId id="356" r:id="rId23"/>
    <p:sldId id="268" r:id="rId24"/>
    <p:sldId id="357" r:id="rId25"/>
    <p:sldId id="358" r:id="rId26"/>
    <p:sldId id="368" r:id="rId27"/>
    <p:sldId id="369" r:id="rId28"/>
    <p:sldId id="370" r:id="rId29"/>
    <p:sldId id="371" r:id="rId30"/>
    <p:sldId id="372" r:id="rId31"/>
    <p:sldId id="373" r:id="rId32"/>
    <p:sldId id="359" r:id="rId33"/>
    <p:sldId id="360" r:id="rId34"/>
    <p:sldId id="269" r:id="rId35"/>
    <p:sldId id="270" r:id="rId36"/>
    <p:sldId id="271" r:id="rId37"/>
    <p:sldId id="272" r:id="rId38"/>
    <p:sldId id="362" r:id="rId39"/>
    <p:sldId id="363" r:id="rId40"/>
    <p:sldId id="364" r:id="rId41"/>
    <p:sldId id="365" r:id="rId42"/>
    <p:sldId id="366" r:id="rId43"/>
    <p:sldId id="273" r:id="rId44"/>
    <p:sldId id="274" r:id="rId45"/>
    <p:sldId id="275" r:id="rId46"/>
    <p:sldId id="276" r:id="rId47"/>
    <p:sldId id="277" r:id="rId48"/>
    <p:sldId id="278" r:id="rId49"/>
    <p:sldId id="279" r:id="rId50"/>
    <p:sldId id="280" r:id="rId51"/>
    <p:sldId id="281" r:id="rId52"/>
    <p:sldId id="324" r:id="rId53"/>
    <p:sldId id="367" r:id="rId54"/>
    <p:sldId id="289" r:id="rId55"/>
    <p:sldId id="290" r:id="rId56"/>
    <p:sldId id="291" r:id="rId57"/>
    <p:sldId id="292" r:id="rId58"/>
    <p:sldId id="293" r:id="rId59"/>
    <p:sldId id="294" r:id="rId60"/>
    <p:sldId id="297" r:id="rId61"/>
    <p:sldId id="299" r:id="rId62"/>
    <p:sldId id="325" r:id="rId63"/>
    <p:sldId id="300" r:id="rId64"/>
    <p:sldId id="301" r:id="rId65"/>
    <p:sldId id="302" r:id="rId66"/>
    <p:sldId id="303" r:id="rId67"/>
    <p:sldId id="304" r:id="rId68"/>
    <p:sldId id="305" r:id="rId69"/>
    <p:sldId id="306" r:id="rId70"/>
    <p:sldId id="307" r:id="rId71"/>
    <p:sldId id="308" r:id="rId72"/>
    <p:sldId id="311" r:id="rId73"/>
    <p:sldId id="312" r:id="rId74"/>
    <p:sldId id="313" r:id="rId75"/>
    <p:sldId id="314" r:id="rId76"/>
    <p:sldId id="315" r:id="rId77"/>
    <p:sldId id="316" r:id="rId78"/>
    <p:sldId id="317" r:id="rId79"/>
    <p:sldId id="318" r:id="rId80"/>
    <p:sldId id="319" r:id="rId81"/>
    <p:sldId id="320" r:id="rId82"/>
    <p:sldId id="321" r:id="rId83"/>
    <p:sldId id="322" r:id="rId84"/>
    <p:sldId id="323" r:id="rId85"/>
    <p:sldId id="284" r:id="rId86"/>
    <p:sldId id="374" r:id="rId87"/>
    <p:sldId id="285" r:id="rId88"/>
    <p:sldId id="286" r:id="rId89"/>
    <p:sldId id="283" r:id="rId90"/>
    <p:sldId id="338" r:id="rId91"/>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5" d="100"/>
          <a:sy n="85" d="100"/>
        </p:scale>
        <p:origin x="-1456" y="592"/>
      </p:cViewPr>
      <p:guideLst>
        <p:guide orient="horz" pos="3268"/>
        <p:guide pos="2881"/>
      </p:guideLst>
    </p:cSldViewPr>
  </p:slideViewPr>
  <p:notesTextViewPr>
    <p:cViewPr>
      <p:scale>
        <a:sx n="100" d="100"/>
        <a:sy n="100" d="100"/>
      </p:scale>
      <p:origin x="0" y="0"/>
    </p:cViewPr>
  </p:notesTextViewPr>
  <p:sorterViewPr>
    <p:cViewPr>
      <p:scale>
        <a:sx n="137" d="100"/>
        <a:sy n="137" d="100"/>
      </p:scale>
      <p:origin x="0" y="18040"/>
    </p:cViewPr>
  </p:sorter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notesMaster" Target="notesMasters/notesMaster1.xml"/><Relationship Id="rId93" Type="http://schemas.openxmlformats.org/officeDocument/2006/relationships/handoutMaster" Target="handoutMasters/handoutMaster1.xml"/><Relationship Id="rId94" Type="http://schemas.openxmlformats.org/officeDocument/2006/relationships/printerSettings" Target="printerSettings/printerSettings1.bin"/><Relationship Id="rId95" Type="http://schemas.openxmlformats.org/officeDocument/2006/relationships/presProps" Target="presProps.xml"/><Relationship Id="rId96" Type="http://schemas.openxmlformats.org/officeDocument/2006/relationships/viewProps" Target="viewProps.xml"/><Relationship Id="rId97" Type="http://schemas.openxmlformats.org/officeDocument/2006/relationships/theme" Target="theme/theme1.xml"/><Relationship Id="rId9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9E137C-E5F2-3B49-9074-7230B0EAC046}" type="doc">
      <dgm:prSet loTypeId="urn:microsoft.com/office/officeart/2005/8/layout/arrow2" loCatId="" qsTypeId="urn:microsoft.com/office/officeart/2005/8/quickstyle/simple4" qsCatId="simple" csTypeId="urn:microsoft.com/office/officeart/2005/8/colors/accent1_2" csCatId="accent1" phldr="1"/>
      <dgm:spPr/>
    </dgm:pt>
    <dgm:pt modelId="{0E8413FD-DC3C-BF4F-89FB-F782D5D8238E}">
      <dgm:prSet phldrT="[Texte]" custT="1"/>
      <dgm:spPr/>
      <dgm:t>
        <a:bodyPr/>
        <a:lstStyle/>
        <a:p>
          <a:r>
            <a:rPr lang="fr-FR" sz="1600" dirty="0" smtClean="0"/>
            <a:t>Administration et gestion des ressources</a:t>
          </a:r>
          <a:endParaRPr lang="fr-FR" sz="1600" dirty="0"/>
        </a:p>
      </dgm:t>
    </dgm:pt>
    <dgm:pt modelId="{7191763C-C7D0-9847-8732-2FAF68E1EC2B}" type="parTrans" cxnId="{5E8C96A1-D56F-AF4D-8240-D756477E7E59}">
      <dgm:prSet/>
      <dgm:spPr/>
      <dgm:t>
        <a:bodyPr/>
        <a:lstStyle/>
        <a:p>
          <a:endParaRPr lang="fr-FR"/>
        </a:p>
      </dgm:t>
    </dgm:pt>
    <dgm:pt modelId="{4ECFCB56-DE7B-974C-8994-84954E84D64D}" type="sibTrans" cxnId="{5E8C96A1-D56F-AF4D-8240-D756477E7E59}">
      <dgm:prSet/>
      <dgm:spPr/>
      <dgm:t>
        <a:bodyPr/>
        <a:lstStyle/>
        <a:p>
          <a:endParaRPr lang="fr-FR"/>
        </a:p>
      </dgm:t>
    </dgm:pt>
    <dgm:pt modelId="{67E886BE-187C-7D4B-BEAA-E221E032E86D}">
      <dgm:prSet phldrT="[Texte]"/>
      <dgm:spPr/>
      <dgm:t>
        <a:bodyPr/>
        <a:lstStyle/>
        <a:p>
          <a:r>
            <a:rPr lang="fr-FR" dirty="0" smtClean="0"/>
            <a:t>Business &amp; People Partner</a:t>
          </a:r>
          <a:endParaRPr lang="fr-FR" dirty="0"/>
        </a:p>
      </dgm:t>
    </dgm:pt>
    <dgm:pt modelId="{FB3F329A-5FE3-F349-B5F0-C5CD291F32B5}" type="parTrans" cxnId="{580F4787-8490-F74C-88D6-B4164D57E160}">
      <dgm:prSet/>
      <dgm:spPr/>
      <dgm:t>
        <a:bodyPr/>
        <a:lstStyle/>
        <a:p>
          <a:endParaRPr lang="fr-FR"/>
        </a:p>
      </dgm:t>
    </dgm:pt>
    <dgm:pt modelId="{69420E57-C1B6-8046-9F3C-2E7746F6B600}" type="sibTrans" cxnId="{580F4787-8490-F74C-88D6-B4164D57E160}">
      <dgm:prSet/>
      <dgm:spPr/>
      <dgm:t>
        <a:bodyPr/>
        <a:lstStyle/>
        <a:p>
          <a:endParaRPr lang="fr-FR"/>
        </a:p>
      </dgm:t>
    </dgm:pt>
    <dgm:pt modelId="{67BDB438-6D0C-5546-A57C-9D83787170C7}">
      <dgm:prSet phldrT="[Texte]"/>
      <dgm:spPr/>
      <dgm:t>
        <a:bodyPr/>
        <a:lstStyle/>
        <a:p>
          <a:r>
            <a:rPr lang="fr-FR" dirty="0" smtClean="0"/>
            <a:t>Leader du changement</a:t>
          </a:r>
          <a:endParaRPr lang="fr-FR" dirty="0"/>
        </a:p>
      </dgm:t>
    </dgm:pt>
    <dgm:pt modelId="{C6747CEB-CF0E-424D-AB98-9911D04A9B92}" type="parTrans" cxnId="{C777EF2B-4EDC-B048-B175-8B8DB906D88A}">
      <dgm:prSet/>
      <dgm:spPr/>
      <dgm:t>
        <a:bodyPr/>
        <a:lstStyle/>
        <a:p>
          <a:endParaRPr lang="fr-FR"/>
        </a:p>
      </dgm:t>
    </dgm:pt>
    <dgm:pt modelId="{794DEB88-9C5A-FA4C-892E-322A364F7C8A}" type="sibTrans" cxnId="{C777EF2B-4EDC-B048-B175-8B8DB906D88A}">
      <dgm:prSet/>
      <dgm:spPr/>
      <dgm:t>
        <a:bodyPr/>
        <a:lstStyle/>
        <a:p>
          <a:endParaRPr lang="fr-FR"/>
        </a:p>
      </dgm:t>
    </dgm:pt>
    <dgm:pt modelId="{F16A1238-89CE-F94F-9880-6B71A83A3B13}">
      <dgm:prSet/>
      <dgm:spPr/>
      <dgm:t>
        <a:bodyPr/>
        <a:lstStyle/>
        <a:p>
          <a:r>
            <a:rPr lang="fr-FR" dirty="0" smtClean="0"/>
            <a:t>Partner Stratégique</a:t>
          </a:r>
          <a:endParaRPr lang="fr-FR" dirty="0"/>
        </a:p>
      </dgm:t>
    </dgm:pt>
    <dgm:pt modelId="{4849E836-D9A3-7541-88AD-B402345295F8}" type="parTrans" cxnId="{401F8D5E-9B72-504E-957B-CB6537A69028}">
      <dgm:prSet/>
      <dgm:spPr/>
      <dgm:t>
        <a:bodyPr/>
        <a:lstStyle/>
        <a:p>
          <a:endParaRPr lang="fr-FR"/>
        </a:p>
      </dgm:t>
    </dgm:pt>
    <dgm:pt modelId="{F80DAC35-0BDD-884D-A718-58C05442CDD4}" type="sibTrans" cxnId="{401F8D5E-9B72-504E-957B-CB6537A69028}">
      <dgm:prSet/>
      <dgm:spPr/>
      <dgm:t>
        <a:bodyPr/>
        <a:lstStyle/>
        <a:p>
          <a:endParaRPr lang="fr-FR"/>
        </a:p>
      </dgm:t>
    </dgm:pt>
    <dgm:pt modelId="{63F9B87D-EB82-F24E-9E01-753CD28CE6D6}" type="pres">
      <dgm:prSet presAssocID="{C69E137C-E5F2-3B49-9074-7230B0EAC046}" presName="arrowDiagram" presStyleCnt="0">
        <dgm:presLayoutVars>
          <dgm:chMax val="5"/>
          <dgm:dir/>
          <dgm:resizeHandles val="exact"/>
        </dgm:presLayoutVars>
      </dgm:prSet>
      <dgm:spPr/>
    </dgm:pt>
    <dgm:pt modelId="{4273903C-54E3-B342-B604-92517B65792F}" type="pres">
      <dgm:prSet presAssocID="{C69E137C-E5F2-3B49-9074-7230B0EAC046}" presName="arrow" presStyleLbl="bgShp" presStyleIdx="0" presStyleCnt="1"/>
      <dgm:spPr/>
    </dgm:pt>
    <dgm:pt modelId="{262586E5-6A03-3141-A78E-22AD3D5F6202}" type="pres">
      <dgm:prSet presAssocID="{C69E137C-E5F2-3B49-9074-7230B0EAC046}" presName="arrowDiagram4" presStyleCnt="0"/>
      <dgm:spPr/>
    </dgm:pt>
    <dgm:pt modelId="{F30755CB-11C1-C043-BB12-2473CD04DB6C}" type="pres">
      <dgm:prSet presAssocID="{0E8413FD-DC3C-BF4F-89FB-F782D5D8238E}" presName="bullet4a" presStyleLbl="node1" presStyleIdx="0" presStyleCnt="4" custScaleX="239130" custScaleY="242640" custLinFactX="17754" custLinFactNeighborX="100000" custLinFactNeighborY="-72464"/>
      <dgm:spPr>
        <a:solidFill>
          <a:srgbClr val="660066"/>
        </a:solidFill>
      </dgm:spPr>
    </dgm:pt>
    <dgm:pt modelId="{B5181FCE-BA42-DF4B-829F-02A88FDA92D4}" type="pres">
      <dgm:prSet presAssocID="{0E8413FD-DC3C-BF4F-89FB-F782D5D8238E}" presName="textBox4a" presStyleLbl="revTx" presStyleIdx="0" presStyleCnt="4" custScaleX="139279" custLinFactNeighborX="8526" custLinFactNeighborY="5604">
        <dgm:presLayoutVars>
          <dgm:bulletEnabled val="1"/>
        </dgm:presLayoutVars>
      </dgm:prSet>
      <dgm:spPr/>
      <dgm:t>
        <a:bodyPr/>
        <a:lstStyle/>
        <a:p>
          <a:endParaRPr lang="fr-FR"/>
        </a:p>
      </dgm:t>
    </dgm:pt>
    <dgm:pt modelId="{DD5DE466-D4B1-4C4A-8467-E290874ECAD4}" type="pres">
      <dgm:prSet presAssocID="{67E886BE-187C-7D4B-BEAA-E221E032E86D}" presName="bullet4b" presStyleLbl="node1" presStyleIdx="1" presStyleCnt="4" custScaleX="209583" custScaleY="205142"/>
      <dgm:spPr>
        <a:solidFill>
          <a:srgbClr val="000090"/>
        </a:solidFill>
      </dgm:spPr>
    </dgm:pt>
    <dgm:pt modelId="{BAC66BE4-4D2B-0346-AC7B-8B141BA7A2C4}" type="pres">
      <dgm:prSet presAssocID="{67E886BE-187C-7D4B-BEAA-E221E032E86D}" presName="textBox4b" presStyleLbl="revTx" presStyleIdx="1" presStyleCnt="4" custScaleX="126980" custScaleY="38966" custLinFactNeighborX="-64764" custLinFactNeighborY="-75822">
        <dgm:presLayoutVars>
          <dgm:bulletEnabled val="1"/>
        </dgm:presLayoutVars>
      </dgm:prSet>
      <dgm:spPr/>
      <dgm:t>
        <a:bodyPr/>
        <a:lstStyle/>
        <a:p>
          <a:endParaRPr lang="fr-FR"/>
        </a:p>
      </dgm:t>
    </dgm:pt>
    <dgm:pt modelId="{D582D03C-68F4-E14D-BBA1-38143B413DCA}" type="pres">
      <dgm:prSet presAssocID="{67BDB438-6D0C-5546-A57C-9D83787170C7}" presName="bullet4c" presStyleLbl="node1" presStyleIdx="2" presStyleCnt="4" custScaleX="199686" custScaleY="199635"/>
      <dgm:spPr>
        <a:solidFill>
          <a:srgbClr val="008000"/>
        </a:solidFill>
      </dgm:spPr>
    </dgm:pt>
    <dgm:pt modelId="{4A47A0ED-82A7-E947-9CA4-765560B7575E}" type="pres">
      <dgm:prSet presAssocID="{67BDB438-6D0C-5546-A57C-9D83787170C7}" presName="textBox4c" presStyleLbl="revTx" presStyleIdx="2" presStyleCnt="4" custScaleY="25789" custLinFactNeighborX="-33730" custLinFactNeighborY="-24272">
        <dgm:presLayoutVars>
          <dgm:bulletEnabled val="1"/>
        </dgm:presLayoutVars>
      </dgm:prSet>
      <dgm:spPr/>
      <dgm:t>
        <a:bodyPr/>
        <a:lstStyle/>
        <a:p>
          <a:endParaRPr lang="fr-FR"/>
        </a:p>
      </dgm:t>
    </dgm:pt>
    <dgm:pt modelId="{0710F4A0-88F9-3149-A554-01C3FE8D61F1}" type="pres">
      <dgm:prSet presAssocID="{F16A1238-89CE-F94F-9880-6B71A83A3B13}" presName="bullet4d" presStyleLbl="node1" presStyleIdx="3" presStyleCnt="4" custScaleX="191315" custScaleY="166117" custLinFactNeighborX="23472"/>
      <dgm:spPr>
        <a:solidFill>
          <a:srgbClr val="FF6600"/>
        </a:solidFill>
      </dgm:spPr>
    </dgm:pt>
    <dgm:pt modelId="{A5D8FFF8-3B67-DD4E-B5A1-51B0906C7527}" type="pres">
      <dgm:prSet presAssocID="{F16A1238-89CE-F94F-9880-6B71A83A3B13}" presName="textBox4d" presStyleLbl="revTx" presStyleIdx="3" presStyleCnt="4" custScaleY="21159" custLinFactNeighborX="-81349" custLinFactNeighborY="-63691">
        <dgm:presLayoutVars>
          <dgm:bulletEnabled val="1"/>
        </dgm:presLayoutVars>
      </dgm:prSet>
      <dgm:spPr/>
      <dgm:t>
        <a:bodyPr/>
        <a:lstStyle/>
        <a:p>
          <a:endParaRPr lang="fr-FR"/>
        </a:p>
      </dgm:t>
    </dgm:pt>
  </dgm:ptLst>
  <dgm:cxnLst>
    <dgm:cxn modelId="{FA3EC5D6-6F3C-FF45-9C2E-8288DB8BF105}" type="presOf" srcId="{67E886BE-187C-7D4B-BEAA-E221E032E86D}" destId="{BAC66BE4-4D2B-0346-AC7B-8B141BA7A2C4}" srcOrd="0" destOrd="0" presId="urn:microsoft.com/office/officeart/2005/8/layout/arrow2"/>
    <dgm:cxn modelId="{5E8C96A1-D56F-AF4D-8240-D756477E7E59}" srcId="{C69E137C-E5F2-3B49-9074-7230B0EAC046}" destId="{0E8413FD-DC3C-BF4F-89FB-F782D5D8238E}" srcOrd="0" destOrd="0" parTransId="{7191763C-C7D0-9847-8732-2FAF68E1EC2B}" sibTransId="{4ECFCB56-DE7B-974C-8994-84954E84D64D}"/>
    <dgm:cxn modelId="{AF1E8ECC-CFCF-E840-AFF5-7AB2EC87CAA9}" type="presOf" srcId="{F16A1238-89CE-F94F-9880-6B71A83A3B13}" destId="{A5D8FFF8-3B67-DD4E-B5A1-51B0906C7527}" srcOrd="0" destOrd="0" presId="urn:microsoft.com/office/officeart/2005/8/layout/arrow2"/>
    <dgm:cxn modelId="{8CB3F55D-3918-7641-8712-0D37FDE6943E}" type="presOf" srcId="{0E8413FD-DC3C-BF4F-89FB-F782D5D8238E}" destId="{B5181FCE-BA42-DF4B-829F-02A88FDA92D4}" srcOrd="0" destOrd="0" presId="urn:microsoft.com/office/officeart/2005/8/layout/arrow2"/>
    <dgm:cxn modelId="{DFB8CADF-204F-DB45-89CC-1141925F5D21}" type="presOf" srcId="{67BDB438-6D0C-5546-A57C-9D83787170C7}" destId="{4A47A0ED-82A7-E947-9CA4-765560B7575E}" srcOrd="0" destOrd="0" presId="urn:microsoft.com/office/officeart/2005/8/layout/arrow2"/>
    <dgm:cxn modelId="{CD50F8F3-D114-714A-9FD2-FE5A44A44790}" type="presOf" srcId="{C69E137C-E5F2-3B49-9074-7230B0EAC046}" destId="{63F9B87D-EB82-F24E-9E01-753CD28CE6D6}" srcOrd="0" destOrd="0" presId="urn:microsoft.com/office/officeart/2005/8/layout/arrow2"/>
    <dgm:cxn modelId="{401F8D5E-9B72-504E-957B-CB6537A69028}" srcId="{C69E137C-E5F2-3B49-9074-7230B0EAC046}" destId="{F16A1238-89CE-F94F-9880-6B71A83A3B13}" srcOrd="3" destOrd="0" parTransId="{4849E836-D9A3-7541-88AD-B402345295F8}" sibTransId="{F80DAC35-0BDD-884D-A718-58C05442CDD4}"/>
    <dgm:cxn modelId="{580F4787-8490-F74C-88D6-B4164D57E160}" srcId="{C69E137C-E5F2-3B49-9074-7230B0EAC046}" destId="{67E886BE-187C-7D4B-BEAA-E221E032E86D}" srcOrd="1" destOrd="0" parTransId="{FB3F329A-5FE3-F349-B5F0-C5CD291F32B5}" sibTransId="{69420E57-C1B6-8046-9F3C-2E7746F6B600}"/>
    <dgm:cxn modelId="{C777EF2B-4EDC-B048-B175-8B8DB906D88A}" srcId="{C69E137C-E5F2-3B49-9074-7230B0EAC046}" destId="{67BDB438-6D0C-5546-A57C-9D83787170C7}" srcOrd="2" destOrd="0" parTransId="{C6747CEB-CF0E-424D-AB98-9911D04A9B92}" sibTransId="{794DEB88-9C5A-FA4C-892E-322A364F7C8A}"/>
    <dgm:cxn modelId="{88186945-2663-E245-86B1-2E8D17E6013C}" type="presParOf" srcId="{63F9B87D-EB82-F24E-9E01-753CD28CE6D6}" destId="{4273903C-54E3-B342-B604-92517B65792F}" srcOrd="0" destOrd="0" presId="urn:microsoft.com/office/officeart/2005/8/layout/arrow2"/>
    <dgm:cxn modelId="{6657E3B3-6773-2C4E-9140-145AB7EB13B0}" type="presParOf" srcId="{63F9B87D-EB82-F24E-9E01-753CD28CE6D6}" destId="{262586E5-6A03-3141-A78E-22AD3D5F6202}" srcOrd="1" destOrd="0" presId="urn:microsoft.com/office/officeart/2005/8/layout/arrow2"/>
    <dgm:cxn modelId="{CEA7D732-911A-8949-AAD9-9A549075A25F}" type="presParOf" srcId="{262586E5-6A03-3141-A78E-22AD3D5F6202}" destId="{F30755CB-11C1-C043-BB12-2473CD04DB6C}" srcOrd="0" destOrd="0" presId="urn:microsoft.com/office/officeart/2005/8/layout/arrow2"/>
    <dgm:cxn modelId="{EAFDE3C6-EE67-3A46-8476-1FFC8EC6FB01}" type="presParOf" srcId="{262586E5-6A03-3141-A78E-22AD3D5F6202}" destId="{B5181FCE-BA42-DF4B-829F-02A88FDA92D4}" srcOrd="1" destOrd="0" presId="urn:microsoft.com/office/officeart/2005/8/layout/arrow2"/>
    <dgm:cxn modelId="{C3FBEE99-8837-E54E-BF99-53CEB16CB3E7}" type="presParOf" srcId="{262586E5-6A03-3141-A78E-22AD3D5F6202}" destId="{DD5DE466-D4B1-4C4A-8467-E290874ECAD4}" srcOrd="2" destOrd="0" presId="urn:microsoft.com/office/officeart/2005/8/layout/arrow2"/>
    <dgm:cxn modelId="{27D74F89-B32F-4046-92CB-8E38811C79AB}" type="presParOf" srcId="{262586E5-6A03-3141-A78E-22AD3D5F6202}" destId="{BAC66BE4-4D2B-0346-AC7B-8B141BA7A2C4}" srcOrd="3" destOrd="0" presId="urn:microsoft.com/office/officeart/2005/8/layout/arrow2"/>
    <dgm:cxn modelId="{8442FC3A-6CA9-7140-BB50-13DCF06C20A5}" type="presParOf" srcId="{262586E5-6A03-3141-A78E-22AD3D5F6202}" destId="{D582D03C-68F4-E14D-BBA1-38143B413DCA}" srcOrd="4" destOrd="0" presId="urn:microsoft.com/office/officeart/2005/8/layout/arrow2"/>
    <dgm:cxn modelId="{38EA52A3-0067-C447-8815-69DA9118DFFD}" type="presParOf" srcId="{262586E5-6A03-3141-A78E-22AD3D5F6202}" destId="{4A47A0ED-82A7-E947-9CA4-765560B7575E}" srcOrd="5" destOrd="0" presId="urn:microsoft.com/office/officeart/2005/8/layout/arrow2"/>
    <dgm:cxn modelId="{F9E39EC7-C612-7645-B1FE-21B8D523B8D7}" type="presParOf" srcId="{262586E5-6A03-3141-A78E-22AD3D5F6202}" destId="{0710F4A0-88F9-3149-A554-01C3FE8D61F1}" srcOrd="6" destOrd="0" presId="urn:microsoft.com/office/officeart/2005/8/layout/arrow2"/>
    <dgm:cxn modelId="{290E6DCB-C1D6-3947-AA28-CA19F85BC01F}" type="presParOf" srcId="{262586E5-6A03-3141-A78E-22AD3D5F6202}" destId="{A5D8FFF8-3B67-DD4E-B5A1-51B0906C7527}" srcOrd="7"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F1B75E-F223-9E43-A2BF-088389C40316}" type="doc">
      <dgm:prSet loTypeId="urn:microsoft.com/office/officeart/2005/8/layout/arrow2" loCatId="" qsTypeId="urn:microsoft.com/office/officeart/2005/8/quickstyle/simple4" qsCatId="simple" csTypeId="urn:microsoft.com/office/officeart/2005/8/colors/accent1_2" csCatId="accent1" phldr="1"/>
      <dgm:spPr/>
    </dgm:pt>
    <dgm:pt modelId="{5B23EC8C-53A5-3A42-A00B-767CE1EEDC4E}">
      <dgm:prSet phldrT="[Texte]"/>
      <dgm:spPr/>
      <dgm:t>
        <a:bodyPr/>
        <a:lstStyle/>
        <a:p>
          <a:endParaRPr lang="fr-FR" dirty="0"/>
        </a:p>
      </dgm:t>
    </dgm:pt>
    <dgm:pt modelId="{D1D289C2-4F2E-0048-A0D6-6F75EE33D290}" type="sibTrans" cxnId="{846D3E65-245F-664B-A418-EB3BF1E5430F}">
      <dgm:prSet/>
      <dgm:spPr/>
      <dgm:t>
        <a:bodyPr/>
        <a:lstStyle/>
        <a:p>
          <a:endParaRPr lang="fr-FR"/>
        </a:p>
      </dgm:t>
    </dgm:pt>
    <dgm:pt modelId="{F1A65CFB-4C5E-5944-9ED5-6215F07C8063}" type="parTrans" cxnId="{846D3E65-245F-664B-A418-EB3BF1E5430F}">
      <dgm:prSet/>
      <dgm:spPr/>
      <dgm:t>
        <a:bodyPr/>
        <a:lstStyle/>
        <a:p>
          <a:endParaRPr lang="fr-FR"/>
        </a:p>
      </dgm:t>
    </dgm:pt>
    <dgm:pt modelId="{87DAC31A-5298-5E4D-BA13-838A6255EAD4}">
      <dgm:prSet phldrT="[Texte]"/>
      <dgm:spPr/>
      <dgm:t>
        <a:bodyPr/>
        <a:lstStyle/>
        <a:p>
          <a:endParaRPr lang="fr-FR" dirty="0"/>
        </a:p>
      </dgm:t>
    </dgm:pt>
    <dgm:pt modelId="{213C011F-D5AE-494F-BC52-8D9583777D60}" type="sibTrans" cxnId="{2DBA5160-AD09-8F4F-A79E-EE4A3ACF918D}">
      <dgm:prSet/>
      <dgm:spPr/>
      <dgm:t>
        <a:bodyPr/>
        <a:lstStyle/>
        <a:p>
          <a:endParaRPr lang="fr-FR"/>
        </a:p>
      </dgm:t>
    </dgm:pt>
    <dgm:pt modelId="{894ED1D1-389F-FF45-8FD9-AF08D054B78F}" type="parTrans" cxnId="{2DBA5160-AD09-8F4F-A79E-EE4A3ACF918D}">
      <dgm:prSet/>
      <dgm:spPr/>
      <dgm:t>
        <a:bodyPr/>
        <a:lstStyle/>
        <a:p>
          <a:endParaRPr lang="fr-FR"/>
        </a:p>
      </dgm:t>
    </dgm:pt>
    <dgm:pt modelId="{5D7AD712-3772-764E-AE6E-CC0D3947BC80}">
      <dgm:prSet phldrT="[Texte]"/>
      <dgm:spPr/>
      <dgm:t>
        <a:bodyPr/>
        <a:lstStyle/>
        <a:p>
          <a:endParaRPr lang="fr-FR" dirty="0"/>
        </a:p>
      </dgm:t>
    </dgm:pt>
    <dgm:pt modelId="{B231F38D-CA45-DC47-8EB3-A51226AABAE5}" type="sibTrans" cxnId="{2D2BDB5A-73E6-4349-BCE3-BD5F3B2B81FA}">
      <dgm:prSet/>
      <dgm:spPr/>
      <dgm:t>
        <a:bodyPr/>
        <a:lstStyle/>
        <a:p>
          <a:endParaRPr lang="fr-FR"/>
        </a:p>
      </dgm:t>
    </dgm:pt>
    <dgm:pt modelId="{0EFC1AC3-8ED2-5545-92C4-A12B940E975F}" type="parTrans" cxnId="{2D2BDB5A-73E6-4349-BCE3-BD5F3B2B81FA}">
      <dgm:prSet/>
      <dgm:spPr/>
      <dgm:t>
        <a:bodyPr/>
        <a:lstStyle/>
        <a:p>
          <a:endParaRPr lang="fr-FR"/>
        </a:p>
      </dgm:t>
    </dgm:pt>
    <dgm:pt modelId="{B892D259-F194-6F4C-8D01-293E805F35E9}" type="pres">
      <dgm:prSet presAssocID="{1BF1B75E-F223-9E43-A2BF-088389C40316}" presName="arrowDiagram" presStyleCnt="0">
        <dgm:presLayoutVars>
          <dgm:chMax val="5"/>
          <dgm:dir/>
          <dgm:resizeHandles val="exact"/>
        </dgm:presLayoutVars>
      </dgm:prSet>
      <dgm:spPr/>
    </dgm:pt>
    <dgm:pt modelId="{BC3E83BD-7A0C-C44D-80A9-7D1CB81AC853}" type="pres">
      <dgm:prSet presAssocID="{1BF1B75E-F223-9E43-A2BF-088389C40316}" presName="arrow" presStyleLbl="bgShp" presStyleIdx="0" presStyleCnt="1"/>
      <dgm:spPr/>
    </dgm:pt>
    <dgm:pt modelId="{823D333F-8779-B64E-B596-479D1DF6151F}" type="pres">
      <dgm:prSet presAssocID="{1BF1B75E-F223-9E43-A2BF-088389C40316}" presName="arrowDiagram3" presStyleCnt="0"/>
      <dgm:spPr/>
    </dgm:pt>
    <dgm:pt modelId="{310F68A3-E2E4-DB47-B90F-AD34FD732AB8}" type="pres">
      <dgm:prSet presAssocID="{5B23EC8C-53A5-3A42-A00B-767CE1EEDC4E}" presName="bullet3a" presStyleLbl="node1" presStyleIdx="0" presStyleCnt="3" custScaleX="247119" custScaleY="211083" custLinFactX="169349" custLinFactY="-100000" custLinFactNeighborX="200000" custLinFactNeighborY="-177015"/>
      <dgm:spPr>
        <a:solidFill>
          <a:srgbClr val="FFFF00"/>
        </a:solidFill>
      </dgm:spPr>
    </dgm:pt>
    <dgm:pt modelId="{C6672B77-0D86-6C4C-B914-A57817BEEE67}" type="pres">
      <dgm:prSet presAssocID="{5B23EC8C-53A5-3A42-A00B-767CE1EEDC4E}" presName="textBox3a" presStyleLbl="revTx" presStyleIdx="0" presStyleCnt="3">
        <dgm:presLayoutVars>
          <dgm:bulletEnabled val="1"/>
        </dgm:presLayoutVars>
      </dgm:prSet>
      <dgm:spPr/>
      <dgm:t>
        <a:bodyPr/>
        <a:lstStyle/>
        <a:p>
          <a:endParaRPr lang="fr-FR"/>
        </a:p>
      </dgm:t>
    </dgm:pt>
    <dgm:pt modelId="{6833672A-3ECE-754C-ABFF-C4A330A16D72}" type="pres">
      <dgm:prSet presAssocID="{87DAC31A-5298-5E4D-BA13-838A6255EAD4}" presName="bullet3b" presStyleLbl="node1" presStyleIdx="1" presStyleCnt="3" custScaleX="158379" custScaleY="162669" custLinFactX="38671" custLinFactNeighborX="100000" custLinFactNeighborY="-46597"/>
      <dgm:spPr>
        <a:solidFill>
          <a:srgbClr val="FF6600"/>
        </a:solidFill>
      </dgm:spPr>
    </dgm:pt>
    <dgm:pt modelId="{1B519951-C8E1-1C49-8DF5-1FF2AF7400B3}" type="pres">
      <dgm:prSet presAssocID="{87DAC31A-5298-5E4D-BA13-838A6255EAD4}" presName="textBox3b" presStyleLbl="revTx" presStyleIdx="1" presStyleCnt="3">
        <dgm:presLayoutVars>
          <dgm:bulletEnabled val="1"/>
        </dgm:presLayoutVars>
      </dgm:prSet>
      <dgm:spPr/>
      <dgm:t>
        <a:bodyPr/>
        <a:lstStyle/>
        <a:p>
          <a:endParaRPr lang="fr-FR"/>
        </a:p>
      </dgm:t>
    </dgm:pt>
    <dgm:pt modelId="{87CE5B45-6256-DA4E-B6F4-B661244D96B9}" type="pres">
      <dgm:prSet presAssocID="{5D7AD712-3772-764E-AE6E-CC0D3947BC80}" presName="bullet3c" presStyleLbl="node1" presStyleIdx="2" presStyleCnt="3" custScaleX="147286" custScaleY="135932" custLinFactX="55127" custLinFactNeighborX="100000" custLinFactNeighborY="-27086"/>
      <dgm:spPr>
        <a:solidFill>
          <a:srgbClr val="008000"/>
        </a:solidFill>
      </dgm:spPr>
    </dgm:pt>
    <dgm:pt modelId="{CE1FED2C-FBE6-0B4B-B1D2-77F0B4612935}" type="pres">
      <dgm:prSet presAssocID="{5D7AD712-3772-764E-AE6E-CC0D3947BC80}" presName="textBox3c" presStyleLbl="revTx" presStyleIdx="2" presStyleCnt="3">
        <dgm:presLayoutVars>
          <dgm:bulletEnabled val="1"/>
        </dgm:presLayoutVars>
      </dgm:prSet>
      <dgm:spPr/>
      <dgm:t>
        <a:bodyPr/>
        <a:lstStyle/>
        <a:p>
          <a:endParaRPr lang="fr-FR"/>
        </a:p>
      </dgm:t>
    </dgm:pt>
  </dgm:ptLst>
  <dgm:cxnLst>
    <dgm:cxn modelId="{FF11BD9B-EC14-9349-8F2A-44DB5DE3F835}" type="presOf" srcId="{1BF1B75E-F223-9E43-A2BF-088389C40316}" destId="{B892D259-F194-6F4C-8D01-293E805F35E9}" srcOrd="0" destOrd="0" presId="urn:microsoft.com/office/officeart/2005/8/layout/arrow2"/>
    <dgm:cxn modelId="{F1E11037-805E-424F-9CCE-7FF43F716B86}" type="presOf" srcId="{5B23EC8C-53A5-3A42-A00B-767CE1EEDC4E}" destId="{C6672B77-0D86-6C4C-B914-A57817BEEE67}" srcOrd="0" destOrd="0" presId="urn:microsoft.com/office/officeart/2005/8/layout/arrow2"/>
    <dgm:cxn modelId="{2D2BDB5A-73E6-4349-BCE3-BD5F3B2B81FA}" srcId="{1BF1B75E-F223-9E43-A2BF-088389C40316}" destId="{5D7AD712-3772-764E-AE6E-CC0D3947BC80}" srcOrd="2" destOrd="0" parTransId="{0EFC1AC3-8ED2-5545-92C4-A12B940E975F}" sibTransId="{B231F38D-CA45-DC47-8EB3-A51226AABAE5}"/>
    <dgm:cxn modelId="{3E107027-7D03-664B-965E-B7D86A63CDBB}" type="presOf" srcId="{5D7AD712-3772-764E-AE6E-CC0D3947BC80}" destId="{CE1FED2C-FBE6-0B4B-B1D2-77F0B4612935}" srcOrd="0" destOrd="0" presId="urn:microsoft.com/office/officeart/2005/8/layout/arrow2"/>
    <dgm:cxn modelId="{2DBA5160-AD09-8F4F-A79E-EE4A3ACF918D}" srcId="{1BF1B75E-F223-9E43-A2BF-088389C40316}" destId="{87DAC31A-5298-5E4D-BA13-838A6255EAD4}" srcOrd="1" destOrd="0" parTransId="{894ED1D1-389F-FF45-8FD9-AF08D054B78F}" sibTransId="{213C011F-D5AE-494F-BC52-8D9583777D60}"/>
    <dgm:cxn modelId="{846D3E65-245F-664B-A418-EB3BF1E5430F}" srcId="{1BF1B75E-F223-9E43-A2BF-088389C40316}" destId="{5B23EC8C-53A5-3A42-A00B-767CE1EEDC4E}" srcOrd="0" destOrd="0" parTransId="{F1A65CFB-4C5E-5944-9ED5-6215F07C8063}" sibTransId="{D1D289C2-4F2E-0048-A0D6-6F75EE33D290}"/>
    <dgm:cxn modelId="{92F90271-B797-6A4B-A452-1840A5114A03}" type="presOf" srcId="{87DAC31A-5298-5E4D-BA13-838A6255EAD4}" destId="{1B519951-C8E1-1C49-8DF5-1FF2AF7400B3}" srcOrd="0" destOrd="0" presId="urn:microsoft.com/office/officeart/2005/8/layout/arrow2"/>
    <dgm:cxn modelId="{73E424BD-E370-7C48-879E-0F363C39FE82}" type="presParOf" srcId="{B892D259-F194-6F4C-8D01-293E805F35E9}" destId="{BC3E83BD-7A0C-C44D-80A9-7D1CB81AC853}" srcOrd="0" destOrd="0" presId="urn:microsoft.com/office/officeart/2005/8/layout/arrow2"/>
    <dgm:cxn modelId="{FE7EDF0F-BD6C-BF4F-BABB-38A5080B69DF}" type="presParOf" srcId="{B892D259-F194-6F4C-8D01-293E805F35E9}" destId="{823D333F-8779-B64E-B596-479D1DF6151F}" srcOrd="1" destOrd="0" presId="urn:microsoft.com/office/officeart/2005/8/layout/arrow2"/>
    <dgm:cxn modelId="{F2346E2F-9653-4B48-84ED-B6F523D986F7}" type="presParOf" srcId="{823D333F-8779-B64E-B596-479D1DF6151F}" destId="{310F68A3-E2E4-DB47-B90F-AD34FD732AB8}" srcOrd="0" destOrd="0" presId="urn:microsoft.com/office/officeart/2005/8/layout/arrow2"/>
    <dgm:cxn modelId="{FD2C6999-30CF-F348-B302-17F98460AE33}" type="presParOf" srcId="{823D333F-8779-B64E-B596-479D1DF6151F}" destId="{C6672B77-0D86-6C4C-B914-A57817BEEE67}" srcOrd="1" destOrd="0" presId="urn:microsoft.com/office/officeart/2005/8/layout/arrow2"/>
    <dgm:cxn modelId="{B972CA90-05AD-F946-9702-623B1D2414E8}" type="presParOf" srcId="{823D333F-8779-B64E-B596-479D1DF6151F}" destId="{6833672A-3ECE-754C-ABFF-C4A330A16D72}" srcOrd="2" destOrd="0" presId="urn:microsoft.com/office/officeart/2005/8/layout/arrow2"/>
    <dgm:cxn modelId="{F28F3273-0768-BF4F-B381-D38EB03112BF}" type="presParOf" srcId="{823D333F-8779-B64E-B596-479D1DF6151F}" destId="{1B519951-C8E1-1C49-8DF5-1FF2AF7400B3}" srcOrd="3" destOrd="0" presId="urn:microsoft.com/office/officeart/2005/8/layout/arrow2"/>
    <dgm:cxn modelId="{A5CD9B27-C9FB-D249-9192-D4CB5ADC710E}" type="presParOf" srcId="{823D333F-8779-B64E-B596-479D1DF6151F}" destId="{87CE5B45-6256-DA4E-B6F4-B661244D96B9}" srcOrd="4" destOrd="0" presId="urn:microsoft.com/office/officeart/2005/8/layout/arrow2"/>
    <dgm:cxn modelId="{912C5601-1E23-614B-B397-9F5C25DA3B6B}" type="presParOf" srcId="{823D333F-8779-B64E-B596-479D1DF6151F}" destId="{CE1FED2C-FBE6-0B4B-B1D2-77F0B4612935}"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CEAAE7-022B-DF4F-852C-B1BC72B38A67}" type="doc">
      <dgm:prSet loTypeId="urn:microsoft.com/office/officeart/2005/8/layout/radial5" loCatId="" qsTypeId="urn:microsoft.com/office/officeart/2005/8/quickstyle/simple4" qsCatId="simple" csTypeId="urn:microsoft.com/office/officeart/2005/8/colors/accent1_2" csCatId="accent1" phldr="1"/>
      <dgm:spPr/>
      <dgm:t>
        <a:bodyPr/>
        <a:lstStyle/>
        <a:p>
          <a:endParaRPr lang="fr-FR"/>
        </a:p>
      </dgm:t>
    </dgm:pt>
    <dgm:pt modelId="{86C63EA8-A913-B046-96B6-3E1642F3BCB6}">
      <dgm:prSet phldrT="[Texte]" custT="1"/>
      <dgm:spPr>
        <a:solidFill>
          <a:srgbClr val="FF6600"/>
        </a:solidFill>
      </dgm:spPr>
      <dgm:t>
        <a:bodyPr/>
        <a:lstStyle/>
        <a:p>
          <a:r>
            <a:rPr lang="fr-FR" sz="1600" b="1" dirty="0" smtClean="0">
              <a:solidFill>
                <a:schemeClr val="tx1"/>
              </a:solidFill>
            </a:rPr>
            <a:t>FONCTION RH</a:t>
          </a:r>
          <a:endParaRPr lang="fr-FR" sz="1600" b="1" dirty="0">
            <a:solidFill>
              <a:schemeClr val="tx1"/>
            </a:solidFill>
          </a:endParaRPr>
        </a:p>
      </dgm:t>
    </dgm:pt>
    <dgm:pt modelId="{0C192042-0DE1-F647-9408-F64FAC392D8A}" type="parTrans" cxnId="{CAE8DAAC-BD7C-344C-8437-365945C851BD}">
      <dgm:prSet/>
      <dgm:spPr/>
      <dgm:t>
        <a:bodyPr/>
        <a:lstStyle/>
        <a:p>
          <a:endParaRPr lang="fr-FR" sz="2000"/>
        </a:p>
      </dgm:t>
    </dgm:pt>
    <dgm:pt modelId="{7F0C2182-52BF-7E43-94FE-53A939523055}" type="sibTrans" cxnId="{CAE8DAAC-BD7C-344C-8437-365945C851BD}">
      <dgm:prSet/>
      <dgm:spPr/>
      <dgm:t>
        <a:bodyPr/>
        <a:lstStyle/>
        <a:p>
          <a:endParaRPr lang="fr-FR" sz="2000"/>
        </a:p>
      </dgm:t>
    </dgm:pt>
    <dgm:pt modelId="{479F454E-B366-8B47-B520-ED1AE3FE4DA1}">
      <dgm:prSet phldrT="[Texte]" custT="1"/>
      <dgm:spPr>
        <a:solidFill>
          <a:srgbClr val="3366FF"/>
        </a:solidFill>
      </dgm:spPr>
      <dgm:t>
        <a:bodyPr/>
        <a:lstStyle/>
        <a:p>
          <a:r>
            <a:rPr lang="fr-FR" sz="900" b="1" dirty="0" smtClean="0">
              <a:solidFill>
                <a:schemeClr val="bg1"/>
              </a:solidFill>
            </a:rPr>
            <a:t>PARTAGÉE</a:t>
          </a:r>
          <a:endParaRPr lang="fr-FR" sz="900" b="1" dirty="0">
            <a:solidFill>
              <a:schemeClr val="bg1"/>
            </a:solidFill>
          </a:endParaRPr>
        </a:p>
      </dgm:t>
    </dgm:pt>
    <dgm:pt modelId="{7FF7E9EC-F3A0-1C41-BA32-6863B8B85033}" type="parTrans" cxnId="{DF29F276-2640-8849-8711-DB663DCAE718}">
      <dgm:prSet custT="1"/>
      <dgm:spPr>
        <a:solidFill>
          <a:srgbClr val="000090"/>
        </a:solidFill>
      </dgm:spPr>
      <dgm:t>
        <a:bodyPr/>
        <a:lstStyle/>
        <a:p>
          <a:endParaRPr lang="fr-FR" sz="1050"/>
        </a:p>
      </dgm:t>
    </dgm:pt>
    <dgm:pt modelId="{D13842A7-CA9C-2B40-9A9C-28C17ED234D9}" type="sibTrans" cxnId="{DF29F276-2640-8849-8711-DB663DCAE718}">
      <dgm:prSet/>
      <dgm:spPr/>
      <dgm:t>
        <a:bodyPr/>
        <a:lstStyle/>
        <a:p>
          <a:endParaRPr lang="fr-FR" sz="2000"/>
        </a:p>
      </dgm:t>
    </dgm:pt>
    <dgm:pt modelId="{4BAE9171-E6DF-1842-9C62-B3321BCC293C}">
      <dgm:prSet phldrT="[Texte]" custT="1"/>
      <dgm:spPr>
        <a:solidFill>
          <a:srgbClr val="3366FF"/>
        </a:solidFill>
      </dgm:spPr>
      <dgm:t>
        <a:bodyPr/>
        <a:lstStyle/>
        <a:p>
          <a:r>
            <a:rPr lang="fr-FR" sz="900" b="1" dirty="0" smtClean="0">
              <a:solidFill>
                <a:srgbClr val="FFFFFF"/>
              </a:solidFill>
            </a:rPr>
            <a:t>INNOVANTE</a:t>
          </a:r>
          <a:endParaRPr lang="fr-FR" sz="900" b="1" dirty="0">
            <a:solidFill>
              <a:srgbClr val="FFFFFF"/>
            </a:solidFill>
          </a:endParaRPr>
        </a:p>
      </dgm:t>
    </dgm:pt>
    <dgm:pt modelId="{BE8FC5BF-4B3E-664C-B31E-4221DEBF7CD2}" type="parTrans" cxnId="{D4DA9E2E-3EF9-6B46-97AD-5C09E55C7FBC}">
      <dgm:prSet custT="1"/>
      <dgm:spPr>
        <a:solidFill>
          <a:srgbClr val="000090"/>
        </a:solidFill>
      </dgm:spPr>
      <dgm:t>
        <a:bodyPr/>
        <a:lstStyle/>
        <a:p>
          <a:endParaRPr lang="fr-FR" sz="1050"/>
        </a:p>
      </dgm:t>
    </dgm:pt>
    <dgm:pt modelId="{DF967231-241A-0441-ACF7-0CAC4D055399}" type="sibTrans" cxnId="{D4DA9E2E-3EF9-6B46-97AD-5C09E55C7FBC}">
      <dgm:prSet/>
      <dgm:spPr/>
      <dgm:t>
        <a:bodyPr/>
        <a:lstStyle/>
        <a:p>
          <a:endParaRPr lang="fr-FR" sz="2000"/>
        </a:p>
      </dgm:t>
    </dgm:pt>
    <dgm:pt modelId="{CF8CE31E-B38E-7342-BEFE-F6E91102BD3C}">
      <dgm:prSet phldrT="[Texte]" custT="1"/>
      <dgm:spPr>
        <a:solidFill>
          <a:srgbClr val="FFFF00"/>
        </a:solidFill>
      </dgm:spPr>
      <dgm:t>
        <a:bodyPr/>
        <a:lstStyle/>
        <a:p>
          <a:r>
            <a:rPr lang="fr-FR" sz="1050" b="1" dirty="0" smtClean="0">
              <a:solidFill>
                <a:srgbClr val="000000"/>
              </a:solidFill>
            </a:rPr>
            <a:t>GARDIENNE DES VALEURS</a:t>
          </a:r>
          <a:endParaRPr lang="fr-FR" sz="1050" b="1" dirty="0">
            <a:solidFill>
              <a:srgbClr val="000000"/>
            </a:solidFill>
          </a:endParaRPr>
        </a:p>
      </dgm:t>
    </dgm:pt>
    <dgm:pt modelId="{1E247CB5-6361-DD48-B8D4-26C8BBEDF498}" type="parTrans" cxnId="{C2DB6ACF-13F8-A442-8119-0B9F6E090576}">
      <dgm:prSet custT="1"/>
      <dgm:spPr>
        <a:solidFill>
          <a:srgbClr val="000090"/>
        </a:solidFill>
      </dgm:spPr>
      <dgm:t>
        <a:bodyPr/>
        <a:lstStyle/>
        <a:p>
          <a:endParaRPr lang="fr-FR" sz="1050"/>
        </a:p>
      </dgm:t>
    </dgm:pt>
    <dgm:pt modelId="{97A01B39-A82F-4B4C-BDE4-981946A0AEAE}" type="sibTrans" cxnId="{C2DB6ACF-13F8-A442-8119-0B9F6E090576}">
      <dgm:prSet/>
      <dgm:spPr/>
      <dgm:t>
        <a:bodyPr/>
        <a:lstStyle/>
        <a:p>
          <a:endParaRPr lang="fr-FR" sz="2000"/>
        </a:p>
      </dgm:t>
    </dgm:pt>
    <dgm:pt modelId="{FF8E8B21-F6A0-FD41-8245-C4402C0A5F91}">
      <dgm:prSet phldrT="[Texte]" custT="1"/>
      <dgm:spPr>
        <a:solidFill>
          <a:schemeClr val="accent2"/>
        </a:solidFill>
      </dgm:spPr>
      <dgm:t>
        <a:bodyPr/>
        <a:lstStyle/>
        <a:p>
          <a:r>
            <a:rPr lang="fr-FR" sz="1050" b="1" dirty="0" smtClean="0">
              <a:solidFill>
                <a:srgbClr val="000000"/>
              </a:solidFill>
            </a:rPr>
            <a:t>GÉRER LES ÉLÉMENTS QUANTI/QUALI</a:t>
          </a:r>
          <a:endParaRPr lang="fr-FR" sz="1050" b="1" dirty="0">
            <a:solidFill>
              <a:srgbClr val="000000"/>
            </a:solidFill>
          </a:endParaRPr>
        </a:p>
      </dgm:t>
    </dgm:pt>
    <dgm:pt modelId="{A0194F70-3B61-B14A-AFDF-007C9FAD8301}" type="parTrans" cxnId="{F301AB49-1D35-8345-84CB-1721E795569A}">
      <dgm:prSet custT="1"/>
      <dgm:spPr>
        <a:solidFill>
          <a:srgbClr val="000090"/>
        </a:solidFill>
      </dgm:spPr>
      <dgm:t>
        <a:bodyPr/>
        <a:lstStyle/>
        <a:p>
          <a:endParaRPr lang="fr-FR" sz="1050"/>
        </a:p>
      </dgm:t>
    </dgm:pt>
    <dgm:pt modelId="{11C1C701-2428-384D-8273-CB55EE2877F4}" type="sibTrans" cxnId="{F301AB49-1D35-8345-84CB-1721E795569A}">
      <dgm:prSet/>
      <dgm:spPr/>
      <dgm:t>
        <a:bodyPr/>
        <a:lstStyle/>
        <a:p>
          <a:endParaRPr lang="fr-FR" sz="2000"/>
        </a:p>
      </dgm:t>
    </dgm:pt>
    <dgm:pt modelId="{772543DB-B96F-4F45-A5CE-61B09CF6A794}">
      <dgm:prSet custT="1"/>
      <dgm:spPr>
        <a:solidFill>
          <a:schemeClr val="accent2"/>
        </a:solidFill>
      </dgm:spPr>
      <dgm:t>
        <a:bodyPr/>
        <a:lstStyle/>
        <a:p>
          <a:r>
            <a:rPr lang="fr-FR" sz="1050" b="1" dirty="0" smtClean="0">
              <a:solidFill>
                <a:srgbClr val="000000"/>
              </a:solidFill>
            </a:rPr>
            <a:t>GÉRER LE FORMEL ET L’INFORMEL</a:t>
          </a:r>
          <a:endParaRPr lang="fr-FR" sz="1050" b="1" dirty="0">
            <a:solidFill>
              <a:srgbClr val="000000"/>
            </a:solidFill>
          </a:endParaRPr>
        </a:p>
      </dgm:t>
    </dgm:pt>
    <dgm:pt modelId="{4CA33735-B8FE-084E-AED1-125F3A57BF0E}" type="parTrans" cxnId="{916920B7-4810-6146-831A-0FB5CCF03B1F}">
      <dgm:prSet custT="1"/>
      <dgm:spPr>
        <a:solidFill>
          <a:srgbClr val="000090"/>
        </a:solidFill>
      </dgm:spPr>
      <dgm:t>
        <a:bodyPr/>
        <a:lstStyle/>
        <a:p>
          <a:endParaRPr lang="fr-FR" sz="1050"/>
        </a:p>
      </dgm:t>
    </dgm:pt>
    <dgm:pt modelId="{4E28B4B7-3F66-464A-8989-589DD75EE3C4}" type="sibTrans" cxnId="{916920B7-4810-6146-831A-0FB5CCF03B1F}">
      <dgm:prSet/>
      <dgm:spPr/>
      <dgm:t>
        <a:bodyPr/>
        <a:lstStyle/>
        <a:p>
          <a:endParaRPr lang="fr-FR" sz="2000"/>
        </a:p>
      </dgm:t>
    </dgm:pt>
    <dgm:pt modelId="{83F577CE-2256-5845-9FC5-7FAA13870823}">
      <dgm:prSet custT="1"/>
      <dgm:spPr>
        <a:solidFill>
          <a:srgbClr val="008000"/>
        </a:solidFill>
      </dgm:spPr>
      <dgm:t>
        <a:bodyPr/>
        <a:lstStyle/>
        <a:p>
          <a:r>
            <a:rPr lang="fr-FR" sz="1050" b="1" dirty="0" smtClean="0">
              <a:solidFill>
                <a:srgbClr val="FFFFFF"/>
              </a:solidFill>
            </a:rPr>
            <a:t>PENSER COURT ET LONG TERME</a:t>
          </a:r>
          <a:endParaRPr lang="fr-FR" sz="1050" b="1" dirty="0">
            <a:solidFill>
              <a:srgbClr val="FFFFFF"/>
            </a:solidFill>
          </a:endParaRPr>
        </a:p>
      </dgm:t>
    </dgm:pt>
    <dgm:pt modelId="{2157CD2D-983B-DB45-8F12-CE55D673B8A2}" type="parTrans" cxnId="{F1F54A38-13CA-DD4F-B061-BDEF73C2A0F2}">
      <dgm:prSet custT="1"/>
      <dgm:spPr>
        <a:solidFill>
          <a:srgbClr val="000090"/>
        </a:solidFill>
      </dgm:spPr>
      <dgm:t>
        <a:bodyPr/>
        <a:lstStyle/>
        <a:p>
          <a:endParaRPr lang="fr-FR" sz="1050"/>
        </a:p>
      </dgm:t>
    </dgm:pt>
    <dgm:pt modelId="{7186AA4A-8E43-064E-857C-C91EAD5E5EB8}" type="sibTrans" cxnId="{F1F54A38-13CA-DD4F-B061-BDEF73C2A0F2}">
      <dgm:prSet/>
      <dgm:spPr/>
      <dgm:t>
        <a:bodyPr/>
        <a:lstStyle/>
        <a:p>
          <a:endParaRPr lang="fr-FR" sz="2000"/>
        </a:p>
      </dgm:t>
    </dgm:pt>
    <dgm:pt modelId="{F15DC336-4ADE-1A48-9A98-5A5C52EFF5E2}">
      <dgm:prSet custT="1"/>
      <dgm:spPr>
        <a:solidFill>
          <a:srgbClr val="FFFF00"/>
        </a:solidFill>
      </dgm:spPr>
      <dgm:t>
        <a:bodyPr/>
        <a:lstStyle/>
        <a:p>
          <a:r>
            <a:rPr lang="fr-FR" sz="1050" b="1" dirty="0" smtClean="0">
              <a:solidFill>
                <a:srgbClr val="000000"/>
              </a:solidFill>
            </a:rPr>
            <a:t>GÉRER L’INDIVIDU  ET LE COLLECTIF</a:t>
          </a:r>
          <a:endParaRPr lang="fr-FR" sz="1050" b="1" dirty="0">
            <a:solidFill>
              <a:srgbClr val="000000"/>
            </a:solidFill>
          </a:endParaRPr>
        </a:p>
      </dgm:t>
    </dgm:pt>
    <dgm:pt modelId="{9976C0D7-986E-C742-9533-3407C24B588B}" type="parTrans" cxnId="{D75C4EBB-C77E-5D4F-9740-D92076E01556}">
      <dgm:prSet custT="1"/>
      <dgm:spPr>
        <a:solidFill>
          <a:srgbClr val="000090"/>
        </a:solidFill>
      </dgm:spPr>
      <dgm:t>
        <a:bodyPr/>
        <a:lstStyle/>
        <a:p>
          <a:endParaRPr lang="fr-FR" sz="1050"/>
        </a:p>
      </dgm:t>
    </dgm:pt>
    <dgm:pt modelId="{25D1FDF6-A41F-3441-924B-C2B703980605}" type="sibTrans" cxnId="{D75C4EBB-C77E-5D4F-9740-D92076E01556}">
      <dgm:prSet/>
      <dgm:spPr/>
      <dgm:t>
        <a:bodyPr/>
        <a:lstStyle/>
        <a:p>
          <a:endParaRPr lang="fr-FR" sz="2000"/>
        </a:p>
      </dgm:t>
    </dgm:pt>
    <dgm:pt modelId="{95B7A954-46CB-A24E-AFED-BEFD947AD21D}">
      <dgm:prSet custT="1"/>
      <dgm:spPr>
        <a:solidFill>
          <a:srgbClr val="008000"/>
        </a:solidFill>
      </dgm:spPr>
      <dgm:t>
        <a:bodyPr/>
        <a:lstStyle/>
        <a:p>
          <a:r>
            <a:rPr lang="fr-FR" sz="900" b="1" dirty="0" smtClean="0">
              <a:solidFill>
                <a:srgbClr val="FFFFFF"/>
              </a:solidFill>
            </a:rPr>
            <a:t>STRATÉGIQUE</a:t>
          </a:r>
          <a:endParaRPr lang="fr-FR" sz="900" b="1" dirty="0">
            <a:solidFill>
              <a:srgbClr val="FFFFFF"/>
            </a:solidFill>
          </a:endParaRPr>
        </a:p>
      </dgm:t>
    </dgm:pt>
    <dgm:pt modelId="{E39722C2-A938-6742-91C7-1A9F73928FCA}" type="parTrans" cxnId="{57AC506D-3686-AE4F-B27E-AE6B58AC72AF}">
      <dgm:prSet custT="1"/>
      <dgm:spPr>
        <a:solidFill>
          <a:srgbClr val="000090"/>
        </a:solidFill>
      </dgm:spPr>
      <dgm:t>
        <a:bodyPr/>
        <a:lstStyle/>
        <a:p>
          <a:endParaRPr lang="fr-FR" sz="1050"/>
        </a:p>
      </dgm:t>
    </dgm:pt>
    <dgm:pt modelId="{A1D97401-BAF2-8B40-A1A5-BCA529697D5A}" type="sibTrans" cxnId="{57AC506D-3686-AE4F-B27E-AE6B58AC72AF}">
      <dgm:prSet/>
      <dgm:spPr/>
      <dgm:t>
        <a:bodyPr/>
        <a:lstStyle/>
        <a:p>
          <a:endParaRPr lang="fr-FR" sz="2000"/>
        </a:p>
      </dgm:t>
    </dgm:pt>
    <dgm:pt modelId="{9A43718D-2F6E-F54C-AD21-745957FBBC52}" type="pres">
      <dgm:prSet presAssocID="{96CEAAE7-022B-DF4F-852C-B1BC72B38A67}" presName="Name0" presStyleCnt="0">
        <dgm:presLayoutVars>
          <dgm:chMax val="1"/>
          <dgm:dir/>
          <dgm:animLvl val="ctr"/>
          <dgm:resizeHandles val="exact"/>
        </dgm:presLayoutVars>
      </dgm:prSet>
      <dgm:spPr/>
      <dgm:t>
        <a:bodyPr/>
        <a:lstStyle/>
        <a:p>
          <a:endParaRPr lang="fr-FR"/>
        </a:p>
      </dgm:t>
    </dgm:pt>
    <dgm:pt modelId="{0E4705F7-8841-B840-B36B-B79AE76F607A}" type="pres">
      <dgm:prSet presAssocID="{86C63EA8-A913-B046-96B6-3E1642F3BCB6}" presName="centerShape" presStyleLbl="node0" presStyleIdx="0" presStyleCnt="1" custScaleX="158843" custScaleY="152224"/>
      <dgm:spPr/>
      <dgm:t>
        <a:bodyPr/>
        <a:lstStyle/>
        <a:p>
          <a:endParaRPr lang="fr-FR"/>
        </a:p>
      </dgm:t>
    </dgm:pt>
    <dgm:pt modelId="{790C049A-A3F5-3F4C-9850-EFB0801C1153}" type="pres">
      <dgm:prSet presAssocID="{7FF7E9EC-F3A0-1C41-BA32-6863B8B85033}" presName="parTrans" presStyleLbl="sibTrans2D1" presStyleIdx="0" presStyleCnt="8"/>
      <dgm:spPr/>
      <dgm:t>
        <a:bodyPr/>
        <a:lstStyle/>
        <a:p>
          <a:endParaRPr lang="fr-FR"/>
        </a:p>
      </dgm:t>
    </dgm:pt>
    <dgm:pt modelId="{BB574972-1700-AB40-92E8-96B340F0355E}" type="pres">
      <dgm:prSet presAssocID="{7FF7E9EC-F3A0-1C41-BA32-6863B8B85033}" presName="connectorText" presStyleLbl="sibTrans2D1" presStyleIdx="0" presStyleCnt="8"/>
      <dgm:spPr/>
      <dgm:t>
        <a:bodyPr/>
        <a:lstStyle/>
        <a:p>
          <a:endParaRPr lang="fr-FR"/>
        </a:p>
      </dgm:t>
    </dgm:pt>
    <dgm:pt modelId="{88822E91-5B2A-C348-A4F2-B32B741572AB}" type="pres">
      <dgm:prSet presAssocID="{479F454E-B366-8B47-B520-ED1AE3FE4DA1}" presName="node" presStyleLbl="node1" presStyleIdx="0" presStyleCnt="8">
        <dgm:presLayoutVars>
          <dgm:bulletEnabled val="1"/>
        </dgm:presLayoutVars>
      </dgm:prSet>
      <dgm:spPr/>
      <dgm:t>
        <a:bodyPr/>
        <a:lstStyle/>
        <a:p>
          <a:endParaRPr lang="fr-FR"/>
        </a:p>
      </dgm:t>
    </dgm:pt>
    <dgm:pt modelId="{36D84491-F74D-BA45-8D2F-F687B42DCD7C}" type="pres">
      <dgm:prSet presAssocID="{BE8FC5BF-4B3E-664C-B31E-4221DEBF7CD2}" presName="parTrans" presStyleLbl="sibTrans2D1" presStyleIdx="1" presStyleCnt="8"/>
      <dgm:spPr/>
      <dgm:t>
        <a:bodyPr/>
        <a:lstStyle/>
        <a:p>
          <a:endParaRPr lang="fr-FR"/>
        </a:p>
      </dgm:t>
    </dgm:pt>
    <dgm:pt modelId="{FA18F23B-C760-744D-A4D6-1464F3E7CB8F}" type="pres">
      <dgm:prSet presAssocID="{BE8FC5BF-4B3E-664C-B31E-4221DEBF7CD2}" presName="connectorText" presStyleLbl="sibTrans2D1" presStyleIdx="1" presStyleCnt="8"/>
      <dgm:spPr/>
      <dgm:t>
        <a:bodyPr/>
        <a:lstStyle/>
        <a:p>
          <a:endParaRPr lang="fr-FR"/>
        </a:p>
      </dgm:t>
    </dgm:pt>
    <dgm:pt modelId="{4827B09E-1DEA-1D45-B054-3B8A465B9F1B}" type="pres">
      <dgm:prSet presAssocID="{4BAE9171-E6DF-1842-9C62-B3321BCC293C}" presName="node" presStyleLbl="node1" presStyleIdx="1" presStyleCnt="8">
        <dgm:presLayoutVars>
          <dgm:bulletEnabled val="1"/>
        </dgm:presLayoutVars>
      </dgm:prSet>
      <dgm:spPr/>
      <dgm:t>
        <a:bodyPr/>
        <a:lstStyle/>
        <a:p>
          <a:endParaRPr lang="fr-FR"/>
        </a:p>
      </dgm:t>
    </dgm:pt>
    <dgm:pt modelId="{166F7FF2-D1D5-AC49-A00E-ADA3180C038C}" type="pres">
      <dgm:prSet presAssocID="{1E247CB5-6361-DD48-B8D4-26C8BBEDF498}" presName="parTrans" presStyleLbl="sibTrans2D1" presStyleIdx="2" presStyleCnt="8"/>
      <dgm:spPr/>
      <dgm:t>
        <a:bodyPr/>
        <a:lstStyle/>
        <a:p>
          <a:endParaRPr lang="fr-FR"/>
        </a:p>
      </dgm:t>
    </dgm:pt>
    <dgm:pt modelId="{00AD6AAB-82E7-9D4C-B5DC-8E8E8FC7255D}" type="pres">
      <dgm:prSet presAssocID="{1E247CB5-6361-DD48-B8D4-26C8BBEDF498}" presName="connectorText" presStyleLbl="sibTrans2D1" presStyleIdx="2" presStyleCnt="8"/>
      <dgm:spPr/>
      <dgm:t>
        <a:bodyPr/>
        <a:lstStyle/>
        <a:p>
          <a:endParaRPr lang="fr-FR"/>
        </a:p>
      </dgm:t>
    </dgm:pt>
    <dgm:pt modelId="{D5A3619E-29EE-C34A-90F7-1700E5C1BAD0}" type="pres">
      <dgm:prSet presAssocID="{CF8CE31E-B38E-7342-BEFE-F6E91102BD3C}" presName="node" presStyleLbl="node1" presStyleIdx="2" presStyleCnt="8">
        <dgm:presLayoutVars>
          <dgm:bulletEnabled val="1"/>
        </dgm:presLayoutVars>
      </dgm:prSet>
      <dgm:spPr/>
      <dgm:t>
        <a:bodyPr/>
        <a:lstStyle/>
        <a:p>
          <a:endParaRPr lang="fr-FR"/>
        </a:p>
      </dgm:t>
    </dgm:pt>
    <dgm:pt modelId="{9152724E-A279-3C45-90D4-506C6BBE3C46}" type="pres">
      <dgm:prSet presAssocID="{A0194F70-3B61-B14A-AFDF-007C9FAD8301}" presName="parTrans" presStyleLbl="sibTrans2D1" presStyleIdx="3" presStyleCnt="8"/>
      <dgm:spPr/>
      <dgm:t>
        <a:bodyPr/>
        <a:lstStyle/>
        <a:p>
          <a:endParaRPr lang="fr-FR"/>
        </a:p>
      </dgm:t>
    </dgm:pt>
    <dgm:pt modelId="{CCE966A6-EF4B-B34F-839D-DD6F1C246D72}" type="pres">
      <dgm:prSet presAssocID="{A0194F70-3B61-B14A-AFDF-007C9FAD8301}" presName="connectorText" presStyleLbl="sibTrans2D1" presStyleIdx="3" presStyleCnt="8"/>
      <dgm:spPr/>
      <dgm:t>
        <a:bodyPr/>
        <a:lstStyle/>
        <a:p>
          <a:endParaRPr lang="fr-FR"/>
        </a:p>
      </dgm:t>
    </dgm:pt>
    <dgm:pt modelId="{835A5BFB-867C-C343-A2DA-FCA2DFAE4F85}" type="pres">
      <dgm:prSet presAssocID="{FF8E8B21-F6A0-FD41-8245-C4402C0A5F91}" presName="node" presStyleLbl="node1" presStyleIdx="3" presStyleCnt="8">
        <dgm:presLayoutVars>
          <dgm:bulletEnabled val="1"/>
        </dgm:presLayoutVars>
      </dgm:prSet>
      <dgm:spPr/>
      <dgm:t>
        <a:bodyPr/>
        <a:lstStyle/>
        <a:p>
          <a:endParaRPr lang="fr-FR"/>
        </a:p>
      </dgm:t>
    </dgm:pt>
    <dgm:pt modelId="{4859DF33-5E4C-8B4A-86C6-B6B05C352936}" type="pres">
      <dgm:prSet presAssocID="{4CA33735-B8FE-084E-AED1-125F3A57BF0E}" presName="parTrans" presStyleLbl="sibTrans2D1" presStyleIdx="4" presStyleCnt="8"/>
      <dgm:spPr/>
      <dgm:t>
        <a:bodyPr/>
        <a:lstStyle/>
        <a:p>
          <a:endParaRPr lang="fr-FR"/>
        </a:p>
      </dgm:t>
    </dgm:pt>
    <dgm:pt modelId="{BA7D14CD-F4A5-F240-8008-53F024F266ED}" type="pres">
      <dgm:prSet presAssocID="{4CA33735-B8FE-084E-AED1-125F3A57BF0E}" presName="connectorText" presStyleLbl="sibTrans2D1" presStyleIdx="4" presStyleCnt="8"/>
      <dgm:spPr/>
      <dgm:t>
        <a:bodyPr/>
        <a:lstStyle/>
        <a:p>
          <a:endParaRPr lang="fr-FR"/>
        </a:p>
      </dgm:t>
    </dgm:pt>
    <dgm:pt modelId="{322FA7B5-C51D-4C48-8B73-94A9B73E50F1}" type="pres">
      <dgm:prSet presAssocID="{772543DB-B96F-4F45-A5CE-61B09CF6A794}" presName="node" presStyleLbl="node1" presStyleIdx="4" presStyleCnt="8">
        <dgm:presLayoutVars>
          <dgm:bulletEnabled val="1"/>
        </dgm:presLayoutVars>
      </dgm:prSet>
      <dgm:spPr/>
      <dgm:t>
        <a:bodyPr/>
        <a:lstStyle/>
        <a:p>
          <a:endParaRPr lang="fr-FR"/>
        </a:p>
      </dgm:t>
    </dgm:pt>
    <dgm:pt modelId="{63A2AC7A-C733-2542-9AB1-A32C6207CB2B}" type="pres">
      <dgm:prSet presAssocID="{2157CD2D-983B-DB45-8F12-CE55D673B8A2}" presName="parTrans" presStyleLbl="sibTrans2D1" presStyleIdx="5" presStyleCnt="8"/>
      <dgm:spPr/>
      <dgm:t>
        <a:bodyPr/>
        <a:lstStyle/>
        <a:p>
          <a:endParaRPr lang="fr-FR"/>
        </a:p>
      </dgm:t>
    </dgm:pt>
    <dgm:pt modelId="{EEB43F2D-420D-2841-977A-6442403A634C}" type="pres">
      <dgm:prSet presAssocID="{2157CD2D-983B-DB45-8F12-CE55D673B8A2}" presName="connectorText" presStyleLbl="sibTrans2D1" presStyleIdx="5" presStyleCnt="8"/>
      <dgm:spPr/>
      <dgm:t>
        <a:bodyPr/>
        <a:lstStyle/>
        <a:p>
          <a:endParaRPr lang="fr-FR"/>
        </a:p>
      </dgm:t>
    </dgm:pt>
    <dgm:pt modelId="{2925BD79-E92E-604A-A08F-38D199598119}" type="pres">
      <dgm:prSet presAssocID="{83F577CE-2256-5845-9FC5-7FAA13870823}" presName="node" presStyleLbl="node1" presStyleIdx="5" presStyleCnt="8">
        <dgm:presLayoutVars>
          <dgm:bulletEnabled val="1"/>
        </dgm:presLayoutVars>
      </dgm:prSet>
      <dgm:spPr/>
      <dgm:t>
        <a:bodyPr/>
        <a:lstStyle/>
        <a:p>
          <a:endParaRPr lang="fr-FR"/>
        </a:p>
      </dgm:t>
    </dgm:pt>
    <dgm:pt modelId="{E7FAE2B5-D989-4048-987D-0C56F5D33BC5}" type="pres">
      <dgm:prSet presAssocID="{9976C0D7-986E-C742-9533-3407C24B588B}" presName="parTrans" presStyleLbl="sibTrans2D1" presStyleIdx="6" presStyleCnt="8"/>
      <dgm:spPr/>
      <dgm:t>
        <a:bodyPr/>
        <a:lstStyle/>
        <a:p>
          <a:endParaRPr lang="fr-FR"/>
        </a:p>
      </dgm:t>
    </dgm:pt>
    <dgm:pt modelId="{5BD80A78-4B29-D648-BA53-5E85B67565CC}" type="pres">
      <dgm:prSet presAssocID="{9976C0D7-986E-C742-9533-3407C24B588B}" presName="connectorText" presStyleLbl="sibTrans2D1" presStyleIdx="6" presStyleCnt="8"/>
      <dgm:spPr/>
      <dgm:t>
        <a:bodyPr/>
        <a:lstStyle/>
        <a:p>
          <a:endParaRPr lang="fr-FR"/>
        </a:p>
      </dgm:t>
    </dgm:pt>
    <dgm:pt modelId="{1AAFA98C-5DCD-A245-ABF7-AA283942D14E}" type="pres">
      <dgm:prSet presAssocID="{F15DC336-4ADE-1A48-9A98-5A5C52EFF5E2}" presName="node" presStyleLbl="node1" presStyleIdx="6" presStyleCnt="8">
        <dgm:presLayoutVars>
          <dgm:bulletEnabled val="1"/>
        </dgm:presLayoutVars>
      </dgm:prSet>
      <dgm:spPr/>
      <dgm:t>
        <a:bodyPr/>
        <a:lstStyle/>
        <a:p>
          <a:endParaRPr lang="fr-FR"/>
        </a:p>
      </dgm:t>
    </dgm:pt>
    <dgm:pt modelId="{9052D335-1A6F-864F-B4CE-CDC9B308EA2B}" type="pres">
      <dgm:prSet presAssocID="{E39722C2-A938-6742-91C7-1A9F73928FCA}" presName="parTrans" presStyleLbl="sibTrans2D1" presStyleIdx="7" presStyleCnt="8"/>
      <dgm:spPr/>
      <dgm:t>
        <a:bodyPr/>
        <a:lstStyle/>
        <a:p>
          <a:endParaRPr lang="fr-FR"/>
        </a:p>
      </dgm:t>
    </dgm:pt>
    <dgm:pt modelId="{79ED2410-E1BE-1242-A562-651F82BC5E54}" type="pres">
      <dgm:prSet presAssocID="{E39722C2-A938-6742-91C7-1A9F73928FCA}" presName="connectorText" presStyleLbl="sibTrans2D1" presStyleIdx="7" presStyleCnt="8"/>
      <dgm:spPr/>
      <dgm:t>
        <a:bodyPr/>
        <a:lstStyle/>
        <a:p>
          <a:endParaRPr lang="fr-FR"/>
        </a:p>
      </dgm:t>
    </dgm:pt>
    <dgm:pt modelId="{FE21F539-0D72-8B40-92AB-7CA1CE2FDDE8}" type="pres">
      <dgm:prSet presAssocID="{95B7A954-46CB-A24E-AFED-BEFD947AD21D}" presName="node" presStyleLbl="node1" presStyleIdx="7" presStyleCnt="8">
        <dgm:presLayoutVars>
          <dgm:bulletEnabled val="1"/>
        </dgm:presLayoutVars>
      </dgm:prSet>
      <dgm:spPr/>
      <dgm:t>
        <a:bodyPr/>
        <a:lstStyle/>
        <a:p>
          <a:endParaRPr lang="fr-FR"/>
        </a:p>
      </dgm:t>
    </dgm:pt>
  </dgm:ptLst>
  <dgm:cxnLst>
    <dgm:cxn modelId="{EB8A5916-300D-C949-B6FE-856FA24E206B}" type="presOf" srcId="{7FF7E9EC-F3A0-1C41-BA32-6863B8B85033}" destId="{BB574972-1700-AB40-92E8-96B340F0355E}" srcOrd="1" destOrd="0" presId="urn:microsoft.com/office/officeart/2005/8/layout/radial5"/>
    <dgm:cxn modelId="{18015235-CD5F-6040-B356-08DDEA3291B3}" type="presOf" srcId="{2157CD2D-983B-DB45-8F12-CE55D673B8A2}" destId="{EEB43F2D-420D-2841-977A-6442403A634C}" srcOrd="1" destOrd="0" presId="urn:microsoft.com/office/officeart/2005/8/layout/radial5"/>
    <dgm:cxn modelId="{E2511AA2-C77D-2D41-B629-CD340DACCA94}" type="presOf" srcId="{FF8E8B21-F6A0-FD41-8245-C4402C0A5F91}" destId="{835A5BFB-867C-C343-A2DA-FCA2DFAE4F85}" srcOrd="0" destOrd="0" presId="urn:microsoft.com/office/officeart/2005/8/layout/radial5"/>
    <dgm:cxn modelId="{22398B34-497B-554F-87A6-9AB4E66E4FC0}" type="presOf" srcId="{9976C0D7-986E-C742-9533-3407C24B588B}" destId="{E7FAE2B5-D989-4048-987D-0C56F5D33BC5}" srcOrd="0" destOrd="0" presId="urn:microsoft.com/office/officeart/2005/8/layout/radial5"/>
    <dgm:cxn modelId="{4CCDBA7B-1FDD-5C48-A266-801E48C243CB}" type="presOf" srcId="{95B7A954-46CB-A24E-AFED-BEFD947AD21D}" destId="{FE21F539-0D72-8B40-92AB-7CA1CE2FDDE8}" srcOrd="0" destOrd="0" presId="urn:microsoft.com/office/officeart/2005/8/layout/radial5"/>
    <dgm:cxn modelId="{DF29F276-2640-8849-8711-DB663DCAE718}" srcId="{86C63EA8-A913-B046-96B6-3E1642F3BCB6}" destId="{479F454E-B366-8B47-B520-ED1AE3FE4DA1}" srcOrd="0" destOrd="0" parTransId="{7FF7E9EC-F3A0-1C41-BA32-6863B8B85033}" sibTransId="{D13842A7-CA9C-2B40-9A9C-28C17ED234D9}"/>
    <dgm:cxn modelId="{A0CC10DD-60D8-6341-82A8-B2CD835F34E7}" type="presOf" srcId="{86C63EA8-A913-B046-96B6-3E1642F3BCB6}" destId="{0E4705F7-8841-B840-B36B-B79AE76F607A}" srcOrd="0" destOrd="0" presId="urn:microsoft.com/office/officeart/2005/8/layout/radial5"/>
    <dgm:cxn modelId="{EDAA6819-1F5A-FF4F-8DBB-3D213AA00E5F}" type="presOf" srcId="{4CA33735-B8FE-084E-AED1-125F3A57BF0E}" destId="{BA7D14CD-F4A5-F240-8008-53F024F266ED}" srcOrd="1" destOrd="0" presId="urn:microsoft.com/office/officeart/2005/8/layout/radial5"/>
    <dgm:cxn modelId="{F301AB49-1D35-8345-84CB-1721E795569A}" srcId="{86C63EA8-A913-B046-96B6-3E1642F3BCB6}" destId="{FF8E8B21-F6A0-FD41-8245-C4402C0A5F91}" srcOrd="3" destOrd="0" parTransId="{A0194F70-3B61-B14A-AFDF-007C9FAD8301}" sibTransId="{11C1C701-2428-384D-8273-CB55EE2877F4}"/>
    <dgm:cxn modelId="{5E67C461-887C-F84B-8ED2-50FCCEB6AC21}" type="presOf" srcId="{4BAE9171-E6DF-1842-9C62-B3321BCC293C}" destId="{4827B09E-1DEA-1D45-B054-3B8A465B9F1B}" srcOrd="0" destOrd="0" presId="urn:microsoft.com/office/officeart/2005/8/layout/radial5"/>
    <dgm:cxn modelId="{1DE229DF-C336-2343-9359-EAA492753A4E}" type="presOf" srcId="{96CEAAE7-022B-DF4F-852C-B1BC72B38A67}" destId="{9A43718D-2F6E-F54C-AD21-745957FBBC52}" srcOrd="0" destOrd="0" presId="urn:microsoft.com/office/officeart/2005/8/layout/radial5"/>
    <dgm:cxn modelId="{94D41DC7-97C7-F248-9C5B-03AAD964A0CA}" type="presOf" srcId="{83F577CE-2256-5845-9FC5-7FAA13870823}" destId="{2925BD79-E92E-604A-A08F-38D199598119}" srcOrd="0" destOrd="0" presId="urn:microsoft.com/office/officeart/2005/8/layout/radial5"/>
    <dgm:cxn modelId="{CAE8DAAC-BD7C-344C-8437-365945C851BD}" srcId="{96CEAAE7-022B-DF4F-852C-B1BC72B38A67}" destId="{86C63EA8-A913-B046-96B6-3E1642F3BCB6}" srcOrd="0" destOrd="0" parTransId="{0C192042-0DE1-F647-9408-F64FAC392D8A}" sibTransId="{7F0C2182-52BF-7E43-94FE-53A939523055}"/>
    <dgm:cxn modelId="{50D6341E-8D3D-9244-AEC1-583661D9BA5C}" type="presOf" srcId="{479F454E-B366-8B47-B520-ED1AE3FE4DA1}" destId="{88822E91-5B2A-C348-A4F2-B32B741572AB}" srcOrd="0" destOrd="0" presId="urn:microsoft.com/office/officeart/2005/8/layout/radial5"/>
    <dgm:cxn modelId="{57AC506D-3686-AE4F-B27E-AE6B58AC72AF}" srcId="{86C63EA8-A913-B046-96B6-3E1642F3BCB6}" destId="{95B7A954-46CB-A24E-AFED-BEFD947AD21D}" srcOrd="7" destOrd="0" parTransId="{E39722C2-A938-6742-91C7-1A9F73928FCA}" sibTransId="{A1D97401-BAF2-8B40-A1A5-BCA529697D5A}"/>
    <dgm:cxn modelId="{DD43A3A1-09B0-8842-B5A3-D51964BA7DCC}" type="presOf" srcId="{A0194F70-3B61-B14A-AFDF-007C9FAD8301}" destId="{CCE966A6-EF4B-B34F-839D-DD6F1C246D72}" srcOrd="1" destOrd="0" presId="urn:microsoft.com/office/officeart/2005/8/layout/radial5"/>
    <dgm:cxn modelId="{D75C4EBB-C77E-5D4F-9740-D92076E01556}" srcId="{86C63EA8-A913-B046-96B6-3E1642F3BCB6}" destId="{F15DC336-4ADE-1A48-9A98-5A5C52EFF5E2}" srcOrd="6" destOrd="0" parTransId="{9976C0D7-986E-C742-9533-3407C24B588B}" sibTransId="{25D1FDF6-A41F-3441-924B-C2B703980605}"/>
    <dgm:cxn modelId="{DCD09ABA-46D6-2B44-9F3E-745216C95F60}" type="presOf" srcId="{7FF7E9EC-F3A0-1C41-BA32-6863B8B85033}" destId="{790C049A-A3F5-3F4C-9850-EFB0801C1153}" srcOrd="0" destOrd="0" presId="urn:microsoft.com/office/officeart/2005/8/layout/radial5"/>
    <dgm:cxn modelId="{FE1C41EF-C11F-5544-875D-9DDDAE96F003}" type="presOf" srcId="{772543DB-B96F-4F45-A5CE-61B09CF6A794}" destId="{322FA7B5-C51D-4C48-8B73-94A9B73E50F1}" srcOrd="0" destOrd="0" presId="urn:microsoft.com/office/officeart/2005/8/layout/radial5"/>
    <dgm:cxn modelId="{61232632-6204-4047-A54F-4EF9F6DCE6B5}" type="presOf" srcId="{9976C0D7-986E-C742-9533-3407C24B588B}" destId="{5BD80A78-4B29-D648-BA53-5E85B67565CC}" srcOrd="1" destOrd="0" presId="urn:microsoft.com/office/officeart/2005/8/layout/radial5"/>
    <dgm:cxn modelId="{E875A1B1-968B-164A-B298-3DC9B2B32622}" type="presOf" srcId="{1E247CB5-6361-DD48-B8D4-26C8BBEDF498}" destId="{00AD6AAB-82E7-9D4C-B5DC-8E8E8FC7255D}" srcOrd="1" destOrd="0" presId="urn:microsoft.com/office/officeart/2005/8/layout/radial5"/>
    <dgm:cxn modelId="{B84EFC16-8916-0345-934F-D017876EF780}" type="presOf" srcId="{E39722C2-A938-6742-91C7-1A9F73928FCA}" destId="{79ED2410-E1BE-1242-A562-651F82BC5E54}" srcOrd="1" destOrd="0" presId="urn:microsoft.com/office/officeart/2005/8/layout/radial5"/>
    <dgm:cxn modelId="{F85868A4-24B7-1643-AFA1-2AF5453F75D0}" type="presOf" srcId="{2157CD2D-983B-DB45-8F12-CE55D673B8A2}" destId="{63A2AC7A-C733-2542-9AB1-A32C6207CB2B}" srcOrd="0" destOrd="0" presId="urn:microsoft.com/office/officeart/2005/8/layout/radial5"/>
    <dgm:cxn modelId="{5EDB7109-D9EC-294A-BF71-FF8181B96A74}" type="presOf" srcId="{F15DC336-4ADE-1A48-9A98-5A5C52EFF5E2}" destId="{1AAFA98C-5DCD-A245-ABF7-AA283942D14E}" srcOrd="0" destOrd="0" presId="urn:microsoft.com/office/officeart/2005/8/layout/radial5"/>
    <dgm:cxn modelId="{E02FA9A3-E940-894B-9A72-26E70A07CE3B}" type="presOf" srcId="{E39722C2-A938-6742-91C7-1A9F73928FCA}" destId="{9052D335-1A6F-864F-B4CE-CDC9B308EA2B}" srcOrd="0" destOrd="0" presId="urn:microsoft.com/office/officeart/2005/8/layout/radial5"/>
    <dgm:cxn modelId="{D8564F33-AB13-0241-A051-BD7D9657DAB8}" type="presOf" srcId="{BE8FC5BF-4B3E-664C-B31E-4221DEBF7CD2}" destId="{FA18F23B-C760-744D-A4D6-1464F3E7CB8F}" srcOrd="1" destOrd="0" presId="urn:microsoft.com/office/officeart/2005/8/layout/radial5"/>
    <dgm:cxn modelId="{182605AD-186C-1D45-9785-6966FD903D88}" type="presOf" srcId="{CF8CE31E-B38E-7342-BEFE-F6E91102BD3C}" destId="{D5A3619E-29EE-C34A-90F7-1700E5C1BAD0}" srcOrd="0" destOrd="0" presId="urn:microsoft.com/office/officeart/2005/8/layout/radial5"/>
    <dgm:cxn modelId="{4858A05A-B48C-B446-9BBE-9856A226200B}" type="presOf" srcId="{BE8FC5BF-4B3E-664C-B31E-4221DEBF7CD2}" destId="{36D84491-F74D-BA45-8D2F-F687B42DCD7C}" srcOrd="0" destOrd="0" presId="urn:microsoft.com/office/officeart/2005/8/layout/radial5"/>
    <dgm:cxn modelId="{D4DA9E2E-3EF9-6B46-97AD-5C09E55C7FBC}" srcId="{86C63EA8-A913-B046-96B6-3E1642F3BCB6}" destId="{4BAE9171-E6DF-1842-9C62-B3321BCC293C}" srcOrd="1" destOrd="0" parTransId="{BE8FC5BF-4B3E-664C-B31E-4221DEBF7CD2}" sibTransId="{DF967231-241A-0441-ACF7-0CAC4D055399}"/>
    <dgm:cxn modelId="{678B23BA-A67C-4E49-ADE9-348D4BE2E5DC}" type="presOf" srcId="{4CA33735-B8FE-084E-AED1-125F3A57BF0E}" destId="{4859DF33-5E4C-8B4A-86C6-B6B05C352936}" srcOrd="0" destOrd="0" presId="urn:microsoft.com/office/officeart/2005/8/layout/radial5"/>
    <dgm:cxn modelId="{F1F54A38-13CA-DD4F-B061-BDEF73C2A0F2}" srcId="{86C63EA8-A913-B046-96B6-3E1642F3BCB6}" destId="{83F577CE-2256-5845-9FC5-7FAA13870823}" srcOrd="5" destOrd="0" parTransId="{2157CD2D-983B-DB45-8F12-CE55D673B8A2}" sibTransId="{7186AA4A-8E43-064E-857C-C91EAD5E5EB8}"/>
    <dgm:cxn modelId="{C2DB6ACF-13F8-A442-8119-0B9F6E090576}" srcId="{86C63EA8-A913-B046-96B6-3E1642F3BCB6}" destId="{CF8CE31E-B38E-7342-BEFE-F6E91102BD3C}" srcOrd="2" destOrd="0" parTransId="{1E247CB5-6361-DD48-B8D4-26C8BBEDF498}" sibTransId="{97A01B39-A82F-4B4C-BDE4-981946A0AEAE}"/>
    <dgm:cxn modelId="{916920B7-4810-6146-831A-0FB5CCF03B1F}" srcId="{86C63EA8-A913-B046-96B6-3E1642F3BCB6}" destId="{772543DB-B96F-4F45-A5CE-61B09CF6A794}" srcOrd="4" destOrd="0" parTransId="{4CA33735-B8FE-084E-AED1-125F3A57BF0E}" sibTransId="{4E28B4B7-3F66-464A-8989-589DD75EE3C4}"/>
    <dgm:cxn modelId="{A56E5B60-4E1B-8141-B533-D29AE992CE58}" type="presOf" srcId="{A0194F70-3B61-B14A-AFDF-007C9FAD8301}" destId="{9152724E-A279-3C45-90D4-506C6BBE3C46}" srcOrd="0" destOrd="0" presId="urn:microsoft.com/office/officeart/2005/8/layout/radial5"/>
    <dgm:cxn modelId="{3CD6BDF5-0AD3-BB4E-89E5-0F307F7B9624}" type="presOf" srcId="{1E247CB5-6361-DD48-B8D4-26C8BBEDF498}" destId="{166F7FF2-D1D5-AC49-A00E-ADA3180C038C}" srcOrd="0" destOrd="0" presId="urn:microsoft.com/office/officeart/2005/8/layout/radial5"/>
    <dgm:cxn modelId="{4440AC5F-ADCB-6C4D-984B-38B4A535E0FF}" type="presParOf" srcId="{9A43718D-2F6E-F54C-AD21-745957FBBC52}" destId="{0E4705F7-8841-B840-B36B-B79AE76F607A}" srcOrd="0" destOrd="0" presId="urn:microsoft.com/office/officeart/2005/8/layout/radial5"/>
    <dgm:cxn modelId="{50E7A06F-CBDF-C849-8760-41741B084405}" type="presParOf" srcId="{9A43718D-2F6E-F54C-AD21-745957FBBC52}" destId="{790C049A-A3F5-3F4C-9850-EFB0801C1153}" srcOrd="1" destOrd="0" presId="urn:microsoft.com/office/officeart/2005/8/layout/radial5"/>
    <dgm:cxn modelId="{FE8A21B2-E99B-1843-B824-C6F7CC516987}" type="presParOf" srcId="{790C049A-A3F5-3F4C-9850-EFB0801C1153}" destId="{BB574972-1700-AB40-92E8-96B340F0355E}" srcOrd="0" destOrd="0" presId="urn:microsoft.com/office/officeart/2005/8/layout/radial5"/>
    <dgm:cxn modelId="{CA224FC7-9C9D-D449-A540-AC8237A2916E}" type="presParOf" srcId="{9A43718D-2F6E-F54C-AD21-745957FBBC52}" destId="{88822E91-5B2A-C348-A4F2-B32B741572AB}" srcOrd="2" destOrd="0" presId="urn:microsoft.com/office/officeart/2005/8/layout/radial5"/>
    <dgm:cxn modelId="{40B31241-3E2B-A340-9698-D35528DCB2DD}" type="presParOf" srcId="{9A43718D-2F6E-F54C-AD21-745957FBBC52}" destId="{36D84491-F74D-BA45-8D2F-F687B42DCD7C}" srcOrd="3" destOrd="0" presId="urn:microsoft.com/office/officeart/2005/8/layout/radial5"/>
    <dgm:cxn modelId="{B94A1081-DD0F-A04C-835C-D4C7C5BF50F9}" type="presParOf" srcId="{36D84491-F74D-BA45-8D2F-F687B42DCD7C}" destId="{FA18F23B-C760-744D-A4D6-1464F3E7CB8F}" srcOrd="0" destOrd="0" presId="urn:microsoft.com/office/officeart/2005/8/layout/radial5"/>
    <dgm:cxn modelId="{988E22FA-0801-1D4D-B7D7-EED96A61CF27}" type="presParOf" srcId="{9A43718D-2F6E-F54C-AD21-745957FBBC52}" destId="{4827B09E-1DEA-1D45-B054-3B8A465B9F1B}" srcOrd="4" destOrd="0" presId="urn:microsoft.com/office/officeart/2005/8/layout/radial5"/>
    <dgm:cxn modelId="{8C763133-8F8F-3743-90C3-A7FD69BE0984}" type="presParOf" srcId="{9A43718D-2F6E-F54C-AD21-745957FBBC52}" destId="{166F7FF2-D1D5-AC49-A00E-ADA3180C038C}" srcOrd="5" destOrd="0" presId="urn:microsoft.com/office/officeart/2005/8/layout/radial5"/>
    <dgm:cxn modelId="{8F057C30-B21C-D043-B107-08AF6E5DB768}" type="presParOf" srcId="{166F7FF2-D1D5-AC49-A00E-ADA3180C038C}" destId="{00AD6AAB-82E7-9D4C-B5DC-8E8E8FC7255D}" srcOrd="0" destOrd="0" presId="urn:microsoft.com/office/officeart/2005/8/layout/radial5"/>
    <dgm:cxn modelId="{3568D841-4552-9347-A156-D7FA163B3001}" type="presParOf" srcId="{9A43718D-2F6E-F54C-AD21-745957FBBC52}" destId="{D5A3619E-29EE-C34A-90F7-1700E5C1BAD0}" srcOrd="6" destOrd="0" presId="urn:microsoft.com/office/officeart/2005/8/layout/radial5"/>
    <dgm:cxn modelId="{FFED7CFC-AFF2-BD4A-9146-93C75BED8AAC}" type="presParOf" srcId="{9A43718D-2F6E-F54C-AD21-745957FBBC52}" destId="{9152724E-A279-3C45-90D4-506C6BBE3C46}" srcOrd="7" destOrd="0" presId="urn:microsoft.com/office/officeart/2005/8/layout/radial5"/>
    <dgm:cxn modelId="{F15F35C4-1435-9A41-B5DD-FFF4686A264D}" type="presParOf" srcId="{9152724E-A279-3C45-90D4-506C6BBE3C46}" destId="{CCE966A6-EF4B-B34F-839D-DD6F1C246D72}" srcOrd="0" destOrd="0" presId="urn:microsoft.com/office/officeart/2005/8/layout/radial5"/>
    <dgm:cxn modelId="{54A5B04D-30B4-374C-82CB-8054BF971B4A}" type="presParOf" srcId="{9A43718D-2F6E-F54C-AD21-745957FBBC52}" destId="{835A5BFB-867C-C343-A2DA-FCA2DFAE4F85}" srcOrd="8" destOrd="0" presId="urn:microsoft.com/office/officeart/2005/8/layout/radial5"/>
    <dgm:cxn modelId="{7AF44D93-9FC5-384B-898E-92748DADBABA}" type="presParOf" srcId="{9A43718D-2F6E-F54C-AD21-745957FBBC52}" destId="{4859DF33-5E4C-8B4A-86C6-B6B05C352936}" srcOrd="9" destOrd="0" presId="urn:microsoft.com/office/officeart/2005/8/layout/radial5"/>
    <dgm:cxn modelId="{1A4F81AB-D87C-0446-9AC9-18F63AAB74CD}" type="presParOf" srcId="{4859DF33-5E4C-8B4A-86C6-B6B05C352936}" destId="{BA7D14CD-F4A5-F240-8008-53F024F266ED}" srcOrd="0" destOrd="0" presId="urn:microsoft.com/office/officeart/2005/8/layout/radial5"/>
    <dgm:cxn modelId="{B18B985A-2622-1E47-90E7-D32A7A246210}" type="presParOf" srcId="{9A43718D-2F6E-F54C-AD21-745957FBBC52}" destId="{322FA7B5-C51D-4C48-8B73-94A9B73E50F1}" srcOrd="10" destOrd="0" presId="urn:microsoft.com/office/officeart/2005/8/layout/radial5"/>
    <dgm:cxn modelId="{E070D9ED-96AA-A347-947C-D4A399616D52}" type="presParOf" srcId="{9A43718D-2F6E-F54C-AD21-745957FBBC52}" destId="{63A2AC7A-C733-2542-9AB1-A32C6207CB2B}" srcOrd="11" destOrd="0" presId="urn:microsoft.com/office/officeart/2005/8/layout/radial5"/>
    <dgm:cxn modelId="{130B4559-CCA9-664D-91ED-B64767C249BF}" type="presParOf" srcId="{63A2AC7A-C733-2542-9AB1-A32C6207CB2B}" destId="{EEB43F2D-420D-2841-977A-6442403A634C}" srcOrd="0" destOrd="0" presId="urn:microsoft.com/office/officeart/2005/8/layout/radial5"/>
    <dgm:cxn modelId="{A95E18F6-96BE-3748-80E2-59EDB53E16D7}" type="presParOf" srcId="{9A43718D-2F6E-F54C-AD21-745957FBBC52}" destId="{2925BD79-E92E-604A-A08F-38D199598119}" srcOrd="12" destOrd="0" presId="urn:microsoft.com/office/officeart/2005/8/layout/radial5"/>
    <dgm:cxn modelId="{D934D2AC-7304-A840-9681-0290F30A932C}" type="presParOf" srcId="{9A43718D-2F6E-F54C-AD21-745957FBBC52}" destId="{E7FAE2B5-D989-4048-987D-0C56F5D33BC5}" srcOrd="13" destOrd="0" presId="urn:microsoft.com/office/officeart/2005/8/layout/radial5"/>
    <dgm:cxn modelId="{F208F1DC-9AE9-CB4A-8B0D-872A1A999AE9}" type="presParOf" srcId="{E7FAE2B5-D989-4048-987D-0C56F5D33BC5}" destId="{5BD80A78-4B29-D648-BA53-5E85B67565CC}" srcOrd="0" destOrd="0" presId="urn:microsoft.com/office/officeart/2005/8/layout/radial5"/>
    <dgm:cxn modelId="{3EA4FDC6-DE30-C14B-87CC-5ABBC6B112AC}" type="presParOf" srcId="{9A43718D-2F6E-F54C-AD21-745957FBBC52}" destId="{1AAFA98C-5DCD-A245-ABF7-AA283942D14E}" srcOrd="14" destOrd="0" presId="urn:microsoft.com/office/officeart/2005/8/layout/radial5"/>
    <dgm:cxn modelId="{03B6A895-3F2D-994E-A06B-AD82D1BA23A3}" type="presParOf" srcId="{9A43718D-2F6E-F54C-AD21-745957FBBC52}" destId="{9052D335-1A6F-864F-B4CE-CDC9B308EA2B}" srcOrd="15" destOrd="0" presId="urn:microsoft.com/office/officeart/2005/8/layout/radial5"/>
    <dgm:cxn modelId="{2CCA3C24-3054-244C-989B-1DBC9DD0099B}" type="presParOf" srcId="{9052D335-1A6F-864F-B4CE-CDC9B308EA2B}" destId="{79ED2410-E1BE-1242-A562-651F82BC5E54}" srcOrd="0" destOrd="0" presId="urn:microsoft.com/office/officeart/2005/8/layout/radial5"/>
    <dgm:cxn modelId="{8C54053D-EBD2-2D44-8036-35F079E0678F}" type="presParOf" srcId="{9A43718D-2F6E-F54C-AD21-745957FBBC52}" destId="{FE21F539-0D72-8B40-92AB-7CA1CE2FDDE8}" srcOrd="16"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73903C-54E3-B342-B604-92517B65792F}">
      <dsp:nvSpPr>
        <dsp:cNvPr id="0" name=""/>
        <dsp:cNvSpPr/>
      </dsp:nvSpPr>
      <dsp:spPr>
        <a:xfrm>
          <a:off x="0" y="126999"/>
          <a:ext cx="6096000" cy="3810000"/>
        </a:xfrm>
        <a:prstGeom prst="swooshArrow">
          <a:avLst>
            <a:gd name="adj1" fmla="val 25000"/>
            <a:gd name="adj2" fmla="val 25000"/>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F30755CB-11C1-C043-BB12-2473CD04DB6C}">
      <dsp:nvSpPr>
        <dsp:cNvPr id="0" name=""/>
        <dsp:cNvSpPr/>
      </dsp:nvSpPr>
      <dsp:spPr>
        <a:xfrm>
          <a:off x="668020" y="2758519"/>
          <a:ext cx="335279" cy="340200"/>
        </a:xfrm>
        <a:prstGeom prst="ellipse">
          <a:avLst/>
        </a:prstGeom>
        <a:solidFill>
          <a:srgbClr val="660066"/>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5181FCE-BA42-DF4B-829F-02A88FDA92D4}">
      <dsp:nvSpPr>
        <dsp:cNvPr id="0" name=""/>
        <dsp:cNvSpPr/>
      </dsp:nvSpPr>
      <dsp:spPr>
        <a:xfrm>
          <a:off x="554711" y="3081035"/>
          <a:ext cx="1451866" cy="906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293" tIns="0" rIns="0" bIns="0" numCol="1" spcCol="1270" anchor="t" anchorCtr="0">
          <a:noAutofit/>
        </a:bodyPr>
        <a:lstStyle/>
        <a:p>
          <a:pPr lvl="0" algn="l" defTabSz="711200">
            <a:lnSpc>
              <a:spcPct val="90000"/>
            </a:lnSpc>
            <a:spcBef>
              <a:spcPct val="0"/>
            </a:spcBef>
            <a:spcAft>
              <a:spcPct val="35000"/>
            </a:spcAft>
          </a:pPr>
          <a:r>
            <a:rPr lang="fr-FR" sz="1600" kern="1200" dirty="0" smtClean="0"/>
            <a:t>Administration et gestion des ressources</a:t>
          </a:r>
          <a:endParaRPr lang="fr-FR" sz="1600" kern="1200" dirty="0"/>
        </a:p>
      </dsp:txBody>
      <dsp:txXfrm>
        <a:off x="554711" y="3081035"/>
        <a:ext cx="1451866" cy="906780"/>
      </dsp:txXfrm>
    </dsp:sp>
    <dsp:sp modelId="{DD5DE466-D4B1-4C4A-8467-E290874ECAD4}">
      <dsp:nvSpPr>
        <dsp:cNvPr id="0" name=""/>
        <dsp:cNvSpPr/>
      </dsp:nvSpPr>
      <dsp:spPr>
        <a:xfrm>
          <a:off x="1457452" y="1945720"/>
          <a:ext cx="511047" cy="500218"/>
        </a:xfrm>
        <a:prstGeom prst="ellipse">
          <a:avLst/>
        </a:prstGeom>
        <a:solidFill>
          <a:srgbClr val="00009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AC66BE4-4D2B-0346-AC7B-8B141BA7A2C4}">
      <dsp:nvSpPr>
        <dsp:cNvPr id="0" name=""/>
        <dsp:cNvSpPr/>
      </dsp:nvSpPr>
      <dsp:spPr>
        <a:xfrm>
          <a:off x="711199" y="1406992"/>
          <a:ext cx="1625547" cy="678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206" tIns="0" rIns="0" bIns="0" numCol="1" spcCol="1270" anchor="t" anchorCtr="0">
          <a:noAutofit/>
        </a:bodyPr>
        <a:lstStyle/>
        <a:p>
          <a:pPr lvl="0" algn="l" defTabSz="755650">
            <a:lnSpc>
              <a:spcPct val="90000"/>
            </a:lnSpc>
            <a:spcBef>
              <a:spcPct val="0"/>
            </a:spcBef>
            <a:spcAft>
              <a:spcPct val="35000"/>
            </a:spcAft>
          </a:pPr>
          <a:r>
            <a:rPr lang="fr-FR" sz="1700" kern="1200" dirty="0" smtClean="0"/>
            <a:t>Business &amp; People Partner</a:t>
          </a:r>
          <a:endParaRPr lang="fr-FR" sz="1700" kern="1200" dirty="0"/>
        </a:p>
      </dsp:txBody>
      <dsp:txXfrm>
        <a:off x="711199" y="1406992"/>
        <a:ext cx="1625547" cy="678464"/>
      </dsp:txXfrm>
    </dsp:sp>
    <dsp:sp modelId="{D582D03C-68F4-E14D-BBA1-38143B413DCA}">
      <dsp:nvSpPr>
        <dsp:cNvPr id="0" name=""/>
        <dsp:cNvSpPr/>
      </dsp:nvSpPr>
      <dsp:spPr>
        <a:xfrm>
          <a:off x="2694939" y="1259921"/>
          <a:ext cx="645161" cy="644996"/>
        </a:xfrm>
        <a:prstGeom prst="ellipse">
          <a:avLst/>
        </a:prstGeom>
        <a:solidFill>
          <a:srgbClr val="0080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A47A0ED-82A7-E947-9CA4-765560B7575E}">
      <dsp:nvSpPr>
        <dsp:cNvPr id="0" name=""/>
        <dsp:cNvSpPr/>
      </dsp:nvSpPr>
      <dsp:spPr>
        <a:xfrm>
          <a:off x="2585722" y="1884595"/>
          <a:ext cx="1280160" cy="607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198" tIns="0" rIns="0" bIns="0" numCol="1" spcCol="1270" anchor="t" anchorCtr="0">
          <a:noAutofit/>
        </a:bodyPr>
        <a:lstStyle/>
        <a:p>
          <a:pPr lvl="0" algn="l" defTabSz="755650">
            <a:lnSpc>
              <a:spcPct val="90000"/>
            </a:lnSpc>
            <a:spcBef>
              <a:spcPct val="0"/>
            </a:spcBef>
            <a:spcAft>
              <a:spcPct val="35000"/>
            </a:spcAft>
          </a:pPr>
          <a:r>
            <a:rPr lang="fr-FR" sz="1700" kern="1200" dirty="0" smtClean="0"/>
            <a:t>Leader du changement</a:t>
          </a:r>
          <a:endParaRPr lang="fr-FR" sz="1700" kern="1200" dirty="0"/>
        </a:p>
      </dsp:txBody>
      <dsp:txXfrm>
        <a:off x="2585722" y="1884595"/>
        <a:ext cx="1280160" cy="607222"/>
      </dsp:txXfrm>
    </dsp:sp>
    <dsp:sp modelId="{0710F4A0-88F9-3149-A554-01C3FE8D61F1}">
      <dsp:nvSpPr>
        <dsp:cNvPr id="0" name=""/>
        <dsp:cNvSpPr/>
      </dsp:nvSpPr>
      <dsp:spPr>
        <a:xfrm>
          <a:off x="4137649" y="845739"/>
          <a:ext cx="828041" cy="718980"/>
        </a:xfrm>
        <a:prstGeom prst="ellipse">
          <a:avLst/>
        </a:prstGeom>
        <a:solidFill>
          <a:srgbClr val="FF66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5D8FFF8-3B67-DD4E-B5A1-51B0906C7527}">
      <dsp:nvSpPr>
        <dsp:cNvPr id="0" name=""/>
        <dsp:cNvSpPr/>
      </dsp:nvSpPr>
      <dsp:spPr>
        <a:xfrm>
          <a:off x="3408682" y="542215"/>
          <a:ext cx="1280160" cy="5780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9340" tIns="0" rIns="0" bIns="0" numCol="1" spcCol="1270" anchor="t" anchorCtr="0">
          <a:noAutofit/>
        </a:bodyPr>
        <a:lstStyle/>
        <a:p>
          <a:pPr lvl="0" algn="l" defTabSz="755650">
            <a:lnSpc>
              <a:spcPct val="90000"/>
            </a:lnSpc>
            <a:spcBef>
              <a:spcPct val="0"/>
            </a:spcBef>
            <a:spcAft>
              <a:spcPct val="35000"/>
            </a:spcAft>
          </a:pPr>
          <a:r>
            <a:rPr lang="fr-FR" sz="1700" kern="1200" dirty="0" smtClean="0"/>
            <a:t>Partner Stratégique</a:t>
          </a:r>
          <a:endParaRPr lang="fr-FR" sz="1700" kern="1200" dirty="0"/>
        </a:p>
      </dsp:txBody>
      <dsp:txXfrm>
        <a:off x="3408682" y="542215"/>
        <a:ext cx="1280160" cy="5780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3E83BD-7A0C-C44D-80A9-7D1CB81AC853}">
      <dsp:nvSpPr>
        <dsp:cNvPr id="0" name=""/>
        <dsp:cNvSpPr/>
      </dsp:nvSpPr>
      <dsp:spPr>
        <a:xfrm>
          <a:off x="325120" y="0"/>
          <a:ext cx="7934960" cy="4959350"/>
        </a:xfrm>
        <a:prstGeom prst="swooshArrow">
          <a:avLst>
            <a:gd name="adj1" fmla="val 25000"/>
            <a:gd name="adj2" fmla="val 25000"/>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310F68A3-E2E4-DB47-B90F-AD34FD732AB8}">
      <dsp:nvSpPr>
        <dsp:cNvPr id="0" name=""/>
        <dsp:cNvSpPr/>
      </dsp:nvSpPr>
      <dsp:spPr>
        <a:xfrm>
          <a:off x="1943100" y="2736849"/>
          <a:ext cx="509828" cy="435483"/>
        </a:xfrm>
        <a:prstGeom prst="ellipse">
          <a:avLst/>
        </a:prstGeom>
        <a:solidFill>
          <a:srgbClr val="FFFF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6672B77-0D86-6C4C-B914-A57817BEEE67}">
      <dsp:nvSpPr>
        <dsp:cNvPr id="0" name=""/>
        <dsp:cNvSpPr/>
      </dsp:nvSpPr>
      <dsp:spPr>
        <a:xfrm>
          <a:off x="1436014" y="3526097"/>
          <a:ext cx="1848845" cy="14332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9319" tIns="0" rIns="0" bIns="0" numCol="1" spcCol="1270" anchor="t" anchorCtr="0">
          <a:noAutofit/>
        </a:bodyPr>
        <a:lstStyle/>
        <a:p>
          <a:pPr lvl="0" algn="l" defTabSz="2889250">
            <a:lnSpc>
              <a:spcPct val="90000"/>
            </a:lnSpc>
            <a:spcBef>
              <a:spcPct val="0"/>
            </a:spcBef>
            <a:spcAft>
              <a:spcPct val="35000"/>
            </a:spcAft>
          </a:pPr>
          <a:endParaRPr lang="fr-FR" sz="6500" kern="1200" dirty="0"/>
        </a:p>
      </dsp:txBody>
      <dsp:txXfrm>
        <a:off x="1436014" y="3526097"/>
        <a:ext cx="1848845" cy="1433252"/>
      </dsp:txXfrm>
    </dsp:sp>
    <dsp:sp modelId="{6833672A-3ECE-754C-ABFF-C4A330A16D72}">
      <dsp:nvSpPr>
        <dsp:cNvPr id="0" name=""/>
        <dsp:cNvSpPr/>
      </dsp:nvSpPr>
      <dsp:spPr>
        <a:xfrm>
          <a:off x="3562236" y="1784351"/>
          <a:ext cx="590663" cy="606662"/>
        </a:xfrm>
        <a:prstGeom prst="ellipse">
          <a:avLst/>
        </a:prstGeom>
        <a:solidFill>
          <a:srgbClr val="FF66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B519951-C8E1-1C49-8DF5-1FF2AF7400B3}">
      <dsp:nvSpPr>
        <dsp:cNvPr id="0" name=""/>
        <dsp:cNvSpPr/>
      </dsp:nvSpPr>
      <dsp:spPr>
        <a:xfrm>
          <a:off x="3340404" y="2261463"/>
          <a:ext cx="1904390" cy="2697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7615" tIns="0" rIns="0" bIns="0" numCol="1" spcCol="1270" anchor="t" anchorCtr="0">
          <a:noAutofit/>
        </a:bodyPr>
        <a:lstStyle/>
        <a:p>
          <a:pPr lvl="0" algn="l" defTabSz="2889250">
            <a:lnSpc>
              <a:spcPct val="90000"/>
            </a:lnSpc>
            <a:spcBef>
              <a:spcPct val="0"/>
            </a:spcBef>
            <a:spcAft>
              <a:spcPct val="35000"/>
            </a:spcAft>
          </a:pPr>
          <a:endParaRPr lang="fr-FR" sz="6500" kern="1200" dirty="0"/>
        </a:p>
      </dsp:txBody>
      <dsp:txXfrm>
        <a:off x="3340404" y="2261463"/>
        <a:ext cx="1904390" cy="2697886"/>
      </dsp:txXfrm>
    </dsp:sp>
    <dsp:sp modelId="{87CE5B45-6256-DA4E-B6F4-B661244D96B9}">
      <dsp:nvSpPr>
        <dsp:cNvPr id="0" name=""/>
        <dsp:cNvSpPr/>
      </dsp:nvSpPr>
      <dsp:spPr>
        <a:xfrm>
          <a:off x="6022140" y="1022349"/>
          <a:ext cx="759660" cy="701099"/>
        </a:xfrm>
        <a:prstGeom prst="ellipse">
          <a:avLst/>
        </a:prstGeom>
        <a:solidFill>
          <a:srgbClr val="0080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E1FED2C-FBE6-0B4B-B1D2-77F0B4612935}">
      <dsp:nvSpPr>
        <dsp:cNvPr id="0" name=""/>
        <dsp:cNvSpPr/>
      </dsp:nvSpPr>
      <dsp:spPr>
        <a:xfrm>
          <a:off x="5601868" y="1512601"/>
          <a:ext cx="1904390" cy="34467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3297" tIns="0" rIns="0" bIns="0" numCol="1" spcCol="1270" anchor="t" anchorCtr="0">
          <a:noAutofit/>
        </a:bodyPr>
        <a:lstStyle/>
        <a:p>
          <a:pPr lvl="0" algn="l" defTabSz="2889250">
            <a:lnSpc>
              <a:spcPct val="90000"/>
            </a:lnSpc>
            <a:spcBef>
              <a:spcPct val="0"/>
            </a:spcBef>
            <a:spcAft>
              <a:spcPct val="35000"/>
            </a:spcAft>
          </a:pPr>
          <a:endParaRPr lang="fr-FR" sz="6500" kern="1200" dirty="0"/>
        </a:p>
      </dsp:txBody>
      <dsp:txXfrm>
        <a:off x="5601868" y="1512601"/>
        <a:ext cx="1904390" cy="34467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4705F7-8841-B840-B36B-B79AE76F607A}">
      <dsp:nvSpPr>
        <dsp:cNvPr id="0" name=""/>
        <dsp:cNvSpPr/>
      </dsp:nvSpPr>
      <dsp:spPr>
        <a:xfrm>
          <a:off x="2429115" y="1386782"/>
          <a:ext cx="1783868" cy="1709534"/>
        </a:xfrm>
        <a:prstGeom prst="ellipse">
          <a:avLst/>
        </a:prstGeom>
        <a:solidFill>
          <a:srgbClr val="FF66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tx1"/>
              </a:solidFill>
            </a:rPr>
            <a:t>FONCTION RH</a:t>
          </a:r>
          <a:endParaRPr lang="fr-FR" sz="1600" b="1" kern="1200" dirty="0">
            <a:solidFill>
              <a:schemeClr val="tx1"/>
            </a:solidFill>
          </a:endParaRPr>
        </a:p>
      </dsp:txBody>
      <dsp:txXfrm>
        <a:off x="2690356" y="1637137"/>
        <a:ext cx="1261386" cy="1208824"/>
      </dsp:txXfrm>
    </dsp:sp>
    <dsp:sp modelId="{790C049A-A3F5-3F4C-9850-EFB0801C1153}">
      <dsp:nvSpPr>
        <dsp:cNvPr id="0" name=""/>
        <dsp:cNvSpPr/>
      </dsp:nvSpPr>
      <dsp:spPr>
        <a:xfrm rot="16200000">
          <a:off x="3225837" y="1021608"/>
          <a:ext cx="190425" cy="381833"/>
        </a:xfrm>
        <a:prstGeom prst="rightArrow">
          <a:avLst>
            <a:gd name="adj1" fmla="val 60000"/>
            <a:gd name="adj2" fmla="val 50000"/>
          </a:avLst>
        </a:prstGeom>
        <a:solidFill>
          <a:srgbClr val="00009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fr-FR" sz="1050" kern="1200"/>
        </a:p>
      </dsp:txBody>
      <dsp:txXfrm>
        <a:off x="3254401" y="1126539"/>
        <a:ext cx="133298" cy="229099"/>
      </dsp:txXfrm>
    </dsp:sp>
    <dsp:sp modelId="{88822E91-5B2A-C348-A4F2-B32B741572AB}">
      <dsp:nvSpPr>
        <dsp:cNvPr id="0" name=""/>
        <dsp:cNvSpPr/>
      </dsp:nvSpPr>
      <dsp:spPr>
        <a:xfrm>
          <a:off x="2815682" y="16754"/>
          <a:ext cx="1010734" cy="1010734"/>
        </a:xfrm>
        <a:prstGeom prst="ellipse">
          <a:avLst/>
        </a:prstGeom>
        <a:solidFill>
          <a:srgbClr val="3366FF"/>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fr-FR" sz="900" b="1" kern="1200" dirty="0" smtClean="0">
              <a:solidFill>
                <a:schemeClr val="bg1"/>
              </a:solidFill>
            </a:rPr>
            <a:t>PARTAGÉE</a:t>
          </a:r>
          <a:endParaRPr lang="fr-FR" sz="900" b="1" kern="1200" dirty="0">
            <a:solidFill>
              <a:schemeClr val="bg1"/>
            </a:solidFill>
          </a:endParaRPr>
        </a:p>
      </dsp:txBody>
      <dsp:txXfrm>
        <a:off x="2963701" y="164773"/>
        <a:ext cx="714696" cy="714696"/>
      </dsp:txXfrm>
    </dsp:sp>
    <dsp:sp modelId="{36D84491-F74D-BA45-8D2F-F687B42DCD7C}">
      <dsp:nvSpPr>
        <dsp:cNvPr id="0" name=""/>
        <dsp:cNvSpPr/>
      </dsp:nvSpPr>
      <dsp:spPr>
        <a:xfrm rot="18900000">
          <a:off x="3964786" y="1316451"/>
          <a:ext cx="180890" cy="381833"/>
        </a:xfrm>
        <a:prstGeom prst="rightArrow">
          <a:avLst>
            <a:gd name="adj1" fmla="val 60000"/>
            <a:gd name="adj2" fmla="val 50000"/>
          </a:avLst>
        </a:prstGeom>
        <a:solidFill>
          <a:srgbClr val="00009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fr-FR" sz="1050" kern="1200"/>
        </a:p>
      </dsp:txBody>
      <dsp:txXfrm>
        <a:off x="3972733" y="1412004"/>
        <a:ext cx="126623" cy="229099"/>
      </dsp:txXfrm>
    </dsp:sp>
    <dsp:sp modelId="{4827B09E-1DEA-1D45-B054-3B8A465B9F1B}">
      <dsp:nvSpPr>
        <dsp:cNvPr id="0" name=""/>
        <dsp:cNvSpPr/>
      </dsp:nvSpPr>
      <dsp:spPr>
        <a:xfrm>
          <a:off x="4031501" y="520363"/>
          <a:ext cx="1010734" cy="1010734"/>
        </a:xfrm>
        <a:prstGeom prst="ellipse">
          <a:avLst/>
        </a:prstGeom>
        <a:solidFill>
          <a:srgbClr val="3366FF"/>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fr-FR" sz="900" b="1" kern="1200" dirty="0" smtClean="0">
              <a:solidFill>
                <a:srgbClr val="FFFFFF"/>
              </a:solidFill>
            </a:rPr>
            <a:t>INNOVANTE</a:t>
          </a:r>
          <a:endParaRPr lang="fr-FR" sz="900" b="1" kern="1200" dirty="0">
            <a:solidFill>
              <a:srgbClr val="FFFFFF"/>
            </a:solidFill>
          </a:endParaRPr>
        </a:p>
      </dsp:txBody>
      <dsp:txXfrm>
        <a:off x="4179520" y="668382"/>
        <a:ext cx="714696" cy="714696"/>
      </dsp:txXfrm>
    </dsp:sp>
    <dsp:sp modelId="{166F7FF2-D1D5-AC49-A00E-ADA3180C038C}">
      <dsp:nvSpPr>
        <dsp:cNvPr id="0" name=""/>
        <dsp:cNvSpPr/>
      </dsp:nvSpPr>
      <dsp:spPr>
        <a:xfrm>
          <a:off x="4283851" y="2050633"/>
          <a:ext cx="170727" cy="381833"/>
        </a:xfrm>
        <a:prstGeom prst="rightArrow">
          <a:avLst>
            <a:gd name="adj1" fmla="val 60000"/>
            <a:gd name="adj2" fmla="val 50000"/>
          </a:avLst>
        </a:prstGeom>
        <a:solidFill>
          <a:srgbClr val="00009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fr-FR" sz="1050" kern="1200"/>
        </a:p>
      </dsp:txBody>
      <dsp:txXfrm>
        <a:off x="4283851" y="2127000"/>
        <a:ext cx="119509" cy="229099"/>
      </dsp:txXfrm>
    </dsp:sp>
    <dsp:sp modelId="{D5A3619E-29EE-C34A-90F7-1700E5C1BAD0}">
      <dsp:nvSpPr>
        <dsp:cNvPr id="0" name=""/>
        <dsp:cNvSpPr/>
      </dsp:nvSpPr>
      <dsp:spPr>
        <a:xfrm>
          <a:off x="4535110" y="1736182"/>
          <a:ext cx="1010734" cy="1010734"/>
        </a:xfrm>
        <a:prstGeom prst="ellipse">
          <a:avLst/>
        </a:prstGeom>
        <a:solidFill>
          <a:srgbClr val="FFFF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fr-FR" sz="1050" b="1" kern="1200" dirty="0" smtClean="0">
              <a:solidFill>
                <a:srgbClr val="000000"/>
              </a:solidFill>
            </a:rPr>
            <a:t>GARDIENNE DES VALEURS</a:t>
          </a:r>
          <a:endParaRPr lang="fr-FR" sz="1050" b="1" kern="1200" dirty="0">
            <a:solidFill>
              <a:srgbClr val="000000"/>
            </a:solidFill>
          </a:endParaRPr>
        </a:p>
      </dsp:txBody>
      <dsp:txXfrm>
        <a:off x="4683129" y="1884201"/>
        <a:ext cx="714696" cy="714696"/>
      </dsp:txXfrm>
    </dsp:sp>
    <dsp:sp modelId="{9152724E-A279-3C45-90D4-506C6BBE3C46}">
      <dsp:nvSpPr>
        <dsp:cNvPr id="0" name=""/>
        <dsp:cNvSpPr/>
      </dsp:nvSpPr>
      <dsp:spPr>
        <a:xfrm rot="2700000">
          <a:off x="3964786" y="2784815"/>
          <a:ext cx="180890" cy="381833"/>
        </a:xfrm>
        <a:prstGeom prst="rightArrow">
          <a:avLst>
            <a:gd name="adj1" fmla="val 60000"/>
            <a:gd name="adj2" fmla="val 50000"/>
          </a:avLst>
        </a:prstGeom>
        <a:solidFill>
          <a:srgbClr val="00009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fr-FR" sz="1050" kern="1200"/>
        </a:p>
      </dsp:txBody>
      <dsp:txXfrm>
        <a:off x="3972733" y="2841996"/>
        <a:ext cx="126623" cy="229099"/>
      </dsp:txXfrm>
    </dsp:sp>
    <dsp:sp modelId="{835A5BFB-867C-C343-A2DA-FCA2DFAE4F85}">
      <dsp:nvSpPr>
        <dsp:cNvPr id="0" name=""/>
        <dsp:cNvSpPr/>
      </dsp:nvSpPr>
      <dsp:spPr>
        <a:xfrm>
          <a:off x="4031501" y="2952001"/>
          <a:ext cx="1010734" cy="1010734"/>
        </a:xfrm>
        <a:prstGeom prst="ellipse">
          <a:avLst/>
        </a:prstGeom>
        <a:solidFill>
          <a:schemeClr val="accent2"/>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fr-FR" sz="1050" b="1" kern="1200" dirty="0" smtClean="0">
              <a:solidFill>
                <a:srgbClr val="000000"/>
              </a:solidFill>
            </a:rPr>
            <a:t>GÉRER LES ÉLÉMENTS QUANTI/QUALI</a:t>
          </a:r>
          <a:endParaRPr lang="fr-FR" sz="1050" b="1" kern="1200" dirty="0">
            <a:solidFill>
              <a:srgbClr val="000000"/>
            </a:solidFill>
          </a:endParaRPr>
        </a:p>
      </dsp:txBody>
      <dsp:txXfrm>
        <a:off x="4179520" y="3100020"/>
        <a:ext cx="714696" cy="714696"/>
      </dsp:txXfrm>
    </dsp:sp>
    <dsp:sp modelId="{4859DF33-5E4C-8B4A-86C6-B6B05C352936}">
      <dsp:nvSpPr>
        <dsp:cNvPr id="0" name=""/>
        <dsp:cNvSpPr/>
      </dsp:nvSpPr>
      <dsp:spPr>
        <a:xfrm rot="5400000">
          <a:off x="3225837" y="3079657"/>
          <a:ext cx="190425" cy="381833"/>
        </a:xfrm>
        <a:prstGeom prst="rightArrow">
          <a:avLst>
            <a:gd name="adj1" fmla="val 60000"/>
            <a:gd name="adj2" fmla="val 50000"/>
          </a:avLst>
        </a:prstGeom>
        <a:solidFill>
          <a:srgbClr val="00009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fr-FR" sz="1050" kern="1200"/>
        </a:p>
      </dsp:txBody>
      <dsp:txXfrm>
        <a:off x="3254401" y="3127461"/>
        <a:ext cx="133298" cy="229099"/>
      </dsp:txXfrm>
    </dsp:sp>
    <dsp:sp modelId="{322FA7B5-C51D-4C48-8B73-94A9B73E50F1}">
      <dsp:nvSpPr>
        <dsp:cNvPr id="0" name=""/>
        <dsp:cNvSpPr/>
      </dsp:nvSpPr>
      <dsp:spPr>
        <a:xfrm>
          <a:off x="2815682" y="3455610"/>
          <a:ext cx="1010734" cy="1010734"/>
        </a:xfrm>
        <a:prstGeom prst="ellipse">
          <a:avLst/>
        </a:prstGeom>
        <a:solidFill>
          <a:schemeClr val="accent2"/>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fr-FR" sz="1050" b="1" kern="1200" dirty="0" smtClean="0">
              <a:solidFill>
                <a:srgbClr val="000000"/>
              </a:solidFill>
            </a:rPr>
            <a:t>GÉRER LE FORMEL ET L’INFORMEL</a:t>
          </a:r>
          <a:endParaRPr lang="fr-FR" sz="1050" b="1" kern="1200" dirty="0">
            <a:solidFill>
              <a:srgbClr val="000000"/>
            </a:solidFill>
          </a:endParaRPr>
        </a:p>
      </dsp:txBody>
      <dsp:txXfrm>
        <a:off x="2963701" y="3603629"/>
        <a:ext cx="714696" cy="714696"/>
      </dsp:txXfrm>
    </dsp:sp>
    <dsp:sp modelId="{63A2AC7A-C733-2542-9AB1-A32C6207CB2B}">
      <dsp:nvSpPr>
        <dsp:cNvPr id="0" name=""/>
        <dsp:cNvSpPr/>
      </dsp:nvSpPr>
      <dsp:spPr>
        <a:xfrm rot="8100000">
          <a:off x="2496423" y="2784815"/>
          <a:ext cx="180890" cy="381833"/>
        </a:xfrm>
        <a:prstGeom prst="rightArrow">
          <a:avLst>
            <a:gd name="adj1" fmla="val 60000"/>
            <a:gd name="adj2" fmla="val 50000"/>
          </a:avLst>
        </a:prstGeom>
        <a:solidFill>
          <a:srgbClr val="00009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fr-FR" sz="1050" kern="1200"/>
        </a:p>
      </dsp:txBody>
      <dsp:txXfrm rot="10800000">
        <a:off x="2542743" y="2841996"/>
        <a:ext cx="126623" cy="229099"/>
      </dsp:txXfrm>
    </dsp:sp>
    <dsp:sp modelId="{2925BD79-E92E-604A-A08F-38D199598119}">
      <dsp:nvSpPr>
        <dsp:cNvPr id="0" name=""/>
        <dsp:cNvSpPr/>
      </dsp:nvSpPr>
      <dsp:spPr>
        <a:xfrm>
          <a:off x="1599863" y="2952001"/>
          <a:ext cx="1010734" cy="1010734"/>
        </a:xfrm>
        <a:prstGeom prst="ellipse">
          <a:avLst/>
        </a:prstGeom>
        <a:solidFill>
          <a:srgbClr val="0080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fr-FR" sz="1050" b="1" kern="1200" dirty="0" smtClean="0">
              <a:solidFill>
                <a:srgbClr val="FFFFFF"/>
              </a:solidFill>
            </a:rPr>
            <a:t>PENSER COURT ET LONG TERME</a:t>
          </a:r>
          <a:endParaRPr lang="fr-FR" sz="1050" b="1" kern="1200" dirty="0">
            <a:solidFill>
              <a:srgbClr val="FFFFFF"/>
            </a:solidFill>
          </a:endParaRPr>
        </a:p>
      </dsp:txBody>
      <dsp:txXfrm>
        <a:off x="1747882" y="3100020"/>
        <a:ext cx="714696" cy="714696"/>
      </dsp:txXfrm>
    </dsp:sp>
    <dsp:sp modelId="{E7FAE2B5-D989-4048-987D-0C56F5D33BC5}">
      <dsp:nvSpPr>
        <dsp:cNvPr id="0" name=""/>
        <dsp:cNvSpPr/>
      </dsp:nvSpPr>
      <dsp:spPr>
        <a:xfrm rot="10800000">
          <a:off x="2187520" y="2050633"/>
          <a:ext cx="170727" cy="381833"/>
        </a:xfrm>
        <a:prstGeom prst="rightArrow">
          <a:avLst>
            <a:gd name="adj1" fmla="val 60000"/>
            <a:gd name="adj2" fmla="val 50000"/>
          </a:avLst>
        </a:prstGeom>
        <a:solidFill>
          <a:srgbClr val="00009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fr-FR" sz="1050" kern="1200"/>
        </a:p>
      </dsp:txBody>
      <dsp:txXfrm rot="10800000">
        <a:off x="2238738" y="2127000"/>
        <a:ext cx="119509" cy="229099"/>
      </dsp:txXfrm>
    </dsp:sp>
    <dsp:sp modelId="{1AAFA98C-5DCD-A245-ABF7-AA283942D14E}">
      <dsp:nvSpPr>
        <dsp:cNvPr id="0" name=""/>
        <dsp:cNvSpPr/>
      </dsp:nvSpPr>
      <dsp:spPr>
        <a:xfrm>
          <a:off x="1096254" y="1736182"/>
          <a:ext cx="1010734" cy="1010734"/>
        </a:xfrm>
        <a:prstGeom prst="ellipse">
          <a:avLst/>
        </a:prstGeom>
        <a:solidFill>
          <a:srgbClr val="FFFF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fr-FR" sz="1050" b="1" kern="1200" dirty="0" smtClean="0">
              <a:solidFill>
                <a:srgbClr val="000000"/>
              </a:solidFill>
            </a:rPr>
            <a:t>GÉRER L’INDIVIDU  ET LE COLLECTIF</a:t>
          </a:r>
          <a:endParaRPr lang="fr-FR" sz="1050" b="1" kern="1200" dirty="0">
            <a:solidFill>
              <a:srgbClr val="000000"/>
            </a:solidFill>
          </a:endParaRPr>
        </a:p>
      </dsp:txBody>
      <dsp:txXfrm>
        <a:off x="1244273" y="1884201"/>
        <a:ext cx="714696" cy="714696"/>
      </dsp:txXfrm>
    </dsp:sp>
    <dsp:sp modelId="{9052D335-1A6F-864F-B4CE-CDC9B308EA2B}">
      <dsp:nvSpPr>
        <dsp:cNvPr id="0" name=""/>
        <dsp:cNvSpPr/>
      </dsp:nvSpPr>
      <dsp:spPr>
        <a:xfrm rot="13500000">
          <a:off x="2496423" y="1316451"/>
          <a:ext cx="180890" cy="381833"/>
        </a:xfrm>
        <a:prstGeom prst="rightArrow">
          <a:avLst>
            <a:gd name="adj1" fmla="val 60000"/>
            <a:gd name="adj2" fmla="val 50000"/>
          </a:avLst>
        </a:prstGeom>
        <a:solidFill>
          <a:srgbClr val="00009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fr-FR" sz="1050" kern="1200"/>
        </a:p>
      </dsp:txBody>
      <dsp:txXfrm rot="10800000">
        <a:off x="2542743" y="1412004"/>
        <a:ext cx="126623" cy="229099"/>
      </dsp:txXfrm>
    </dsp:sp>
    <dsp:sp modelId="{FE21F539-0D72-8B40-92AB-7CA1CE2FDDE8}">
      <dsp:nvSpPr>
        <dsp:cNvPr id="0" name=""/>
        <dsp:cNvSpPr/>
      </dsp:nvSpPr>
      <dsp:spPr>
        <a:xfrm>
          <a:off x="1599863" y="520363"/>
          <a:ext cx="1010734" cy="1010734"/>
        </a:xfrm>
        <a:prstGeom prst="ellipse">
          <a:avLst/>
        </a:prstGeom>
        <a:solidFill>
          <a:srgbClr val="0080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fr-FR" sz="900" b="1" kern="1200" dirty="0" smtClean="0">
              <a:solidFill>
                <a:srgbClr val="FFFFFF"/>
              </a:solidFill>
            </a:rPr>
            <a:t>STRATÉGIQUE</a:t>
          </a:r>
          <a:endParaRPr lang="fr-FR" sz="900" b="1" kern="1200" dirty="0">
            <a:solidFill>
              <a:srgbClr val="FFFFFF"/>
            </a:solidFill>
          </a:endParaRPr>
        </a:p>
      </dsp:txBody>
      <dsp:txXfrm>
        <a:off x="1747882" y="668382"/>
        <a:ext cx="714696" cy="714696"/>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9BBF9B-7530-7E43-A744-3062B4CD3633}" type="datetimeFigureOut">
              <a:rPr lang="fr-FR" smtClean="0"/>
              <a:t>23/07/19</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EE1B5E-1974-7444-A0FD-FE49E6FDBBF1}" type="slidenum">
              <a:rPr lang="fr-FR" smtClean="0"/>
              <a:t>‹#›</a:t>
            </a:fld>
            <a:endParaRPr lang="fr-FR"/>
          </a:p>
        </p:txBody>
      </p:sp>
    </p:spTree>
    <p:extLst>
      <p:ext uri="{BB962C8B-B14F-4D97-AF65-F5344CB8AC3E}">
        <p14:creationId xmlns:p14="http://schemas.microsoft.com/office/powerpoint/2010/main" val="32205490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CB3BB9-71AF-A947-9466-5D2ECFF06E7C}" type="datetimeFigureOut">
              <a:rPr lang="fr-FR" smtClean="0"/>
              <a:t>23/07/19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CDA5CA-3F11-B149-B94A-484CB47B7556}" type="slidenum">
              <a:rPr lang="fr-FR" smtClean="0"/>
              <a:t>‹#›</a:t>
            </a:fld>
            <a:endParaRPr lang="fr-FR"/>
          </a:p>
        </p:txBody>
      </p:sp>
    </p:spTree>
    <p:extLst>
      <p:ext uri="{BB962C8B-B14F-4D97-AF65-F5344CB8AC3E}">
        <p14:creationId xmlns:p14="http://schemas.microsoft.com/office/powerpoint/2010/main" val="265562451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0.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2.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4.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5.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6.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8.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9.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0.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2.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3.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5538"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FR">
              <a:latin typeface="Calibri" charset="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5"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47106"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29"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48130"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3"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49154"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49" name="Text Box 1"/>
          <p:cNvSpPr txBox="1">
            <a:spLocks noChangeArrowheads="1"/>
          </p:cNvSpPr>
          <p:nvPr/>
        </p:nvSpPr>
        <p:spPr bwMode="auto">
          <a:xfrm>
            <a:off x="3923206" y="8850195"/>
            <a:ext cx="2920376" cy="2791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b">
            <a:spAutoFit/>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cs typeface="Arial Unicode MS" charset="0"/>
              </a:defRPr>
            </a:lvl1pPr>
            <a:lvl2pPr marL="742950" indent="-285750"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Arial Unicode MS" charset="0"/>
                <a:cs typeface="Arial Unicode MS" charset="0"/>
              </a:defRPr>
            </a:lvl2pPr>
            <a:lvl3pPr marL="1143000" indent="-228600"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Arial Unicode MS" charset="0"/>
                <a:cs typeface="Arial Unicode MS" charset="0"/>
              </a:defRPr>
            </a:lvl3pPr>
            <a:lvl4pPr marL="1600200" indent="-228600"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Arial Unicode MS" charset="0"/>
                <a:cs typeface="Arial Unicode MS" charset="0"/>
              </a:defRPr>
            </a:lvl4pPr>
            <a:lvl5pPr marL="2057400" indent="-228600"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Arial Unicode MS" charset="0"/>
                <a:cs typeface="Arial Unicode MS" charset="0"/>
              </a:defRPr>
            </a:lvl5pPr>
            <a:lvl6pPr marL="2514600" indent="-228600" defTabSz="449263" eaLnBrk="0" fontAlgn="base" hangingPunct="0">
              <a:lnSpc>
                <a:spcPct val="81000"/>
              </a:lnSpc>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Arial Unicode MS" charset="0"/>
                <a:cs typeface="Arial Unicode MS" charset="0"/>
              </a:defRPr>
            </a:lvl6pPr>
            <a:lvl7pPr marL="2971800" indent="-228600" defTabSz="449263" eaLnBrk="0" fontAlgn="base" hangingPunct="0">
              <a:lnSpc>
                <a:spcPct val="81000"/>
              </a:lnSpc>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Arial Unicode MS" charset="0"/>
                <a:cs typeface="Arial Unicode MS" charset="0"/>
              </a:defRPr>
            </a:lvl7pPr>
            <a:lvl8pPr marL="3429000" indent="-228600" defTabSz="449263" eaLnBrk="0" fontAlgn="base" hangingPunct="0">
              <a:lnSpc>
                <a:spcPct val="81000"/>
              </a:lnSpc>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Arial Unicode MS" charset="0"/>
                <a:cs typeface="Arial Unicode MS" charset="0"/>
              </a:defRPr>
            </a:lvl8pPr>
            <a:lvl9pPr marL="3886200" indent="-228600" defTabSz="449263" eaLnBrk="0" fontAlgn="base" hangingPunct="0">
              <a:lnSpc>
                <a:spcPct val="81000"/>
              </a:lnSpc>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Arial Unicode MS" charset="0"/>
                <a:cs typeface="Arial Unicode MS" charset="0"/>
              </a:defRPr>
            </a:lvl9pPr>
          </a:lstStyle>
          <a:p>
            <a:pPr algn="r" eaLnBrk="1" hangingPunct="1">
              <a:lnSpc>
                <a:spcPct val="100000"/>
              </a:lnSpc>
              <a:buClr>
                <a:srgbClr val="030003"/>
              </a:buClr>
              <a:buFont typeface="Times New Roman" charset="0"/>
              <a:buNone/>
              <a:defRPr/>
            </a:pPr>
            <a:fld id="{0166B485-BA6C-FB45-9C78-A32CBB7C69A4}" type="slidenum">
              <a:rPr lang="en-GB" sz="1200" smtClean="0">
                <a:solidFill>
                  <a:srgbClr val="000000"/>
                </a:solidFill>
                <a:latin typeface="Times New Roman" charset="0"/>
              </a:rPr>
              <a:pPr algn="r" eaLnBrk="1" hangingPunct="1">
                <a:lnSpc>
                  <a:spcPct val="100000"/>
                </a:lnSpc>
                <a:buClr>
                  <a:srgbClr val="030003"/>
                </a:buClr>
                <a:buFont typeface="Times New Roman" charset="0"/>
                <a:buNone/>
                <a:defRPr/>
              </a:pPr>
              <a:t>60</a:t>
            </a:fld>
            <a:endParaRPr lang="en-GB" sz="1200" smtClean="0">
              <a:solidFill>
                <a:srgbClr val="000000"/>
              </a:solidFill>
              <a:latin typeface="Times New Roman" charset="0"/>
            </a:endParaRPr>
          </a:p>
        </p:txBody>
      </p:sp>
      <p:sp>
        <p:nvSpPr>
          <p:cNvPr id="53250" name="Text Box 2"/>
          <p:cNvSpPr txBox="1">
            <a:spLocks noChangeArrowheads="1"/>
          </p:cNvSpPr>
          <p:nvPr/>
        </p:nvSpPr>
        <p:spPr bwMode="auto">
          <a:xfrm>
            <a:off x="1" y="8850195"/>
            <a:ext cx="2995669" cy="2791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b">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ea typeface="Arial Unicode MS"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5pPr>
            <a:lvl6pPr marL="15335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6pPr>
            <a:lvl7pPr marL="19907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7pPr>
            <a:lvl8pPr marL="24479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8pPr>
            <a:lvl9pPr marL="29051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9pPr>
          </a:lstStyle>
          <a:p>
            <a:pPr hangingPunct="1">
              <a:lnSpc>
                <a:spcPct val="100000"/>
              </a:lnSpc>
              <a:buClr>
                <a:srgbClr val="030003"/>
              </a:buClr>
              <a:buFont typeface="Times New Roman" charset="0"/>
              <a:buNone/>
              <a:defRPr/>
            </a:pPr>
            <a:endParaRPr lang="en-GB" sz="1200" smtClean="0">
              <a:latin typeface="Times New Roman" charset="0"/>
            </a:endParaRPr>
          </a:p>
        </p:txBody>
      </p:sp>
      <p:sp>
        <p:nvSpPr>
          <p:cNvPr id="53251" name="Text Box 3"/>
          <p:cNvSpPr txBox="1">
            <a:spLocks noChangeArrowheads="1"/>
          </p:cNvSpPr>
          <p:nvPr/>
        </p:nvSpPr>
        <p:spPr bwMode="auto">
          <a:xfrm>
            <a:off x="1" y="0"/>
            <a:ext cx="2995669" cy="2791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ea typeface="Arial Unicode MS"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5pPr>
            <a:lvl6pPr marL="15335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6pPr>
            <a:lvl7pPr marL="19907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7pPr>
            <a:lvl8pPr marL="24479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8pPr>
            <a:lvl9pPr marL="29051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9pPr>
          </a:lstStyle>
          <a:p>
            <a:pPr hangingPunct="1">
              <a:lnSpc>
                <a:spcPct val="100000"/>
              </a:lnSpc>
              <a:buClr>
                <a:srgbClr val="030003"/>
              </a:buClr>
              <a:buFont typeface="Times New Roman" charset="0"/>
              <a:buNone/>
              <a:defRPr/>
            </a:pPr>
            <a:endParaRPr lang="en-GB" sz="1200" smtClean="0">
              <a:latin typeface="Times New Roman" charset="0"/>
            </a:endParaRPr>
          </a:p>
        </p:txBody>
      </p:sp>
      <p:sp>
        <p:nvSpPr>
          <p:cNvPr id="53252" name="Text Box 4"/>
          <p:cNvSpPr txBox="1">
            <a:spLocks noChangeArrowheads="1"/>
          </p:cNvSpPr>
          <p:nvPr/>
        </p:nvSpPr>
        <p:spPr bwMode="auto">
          <a:xfrm>
            <a:off x="3923206" y="0"/>
            <a:ext cx="2920376" cy="2791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ea typeface="Arial Unicode MS"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5pPr>
            <a:lvl6pPr marL="15335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6pPr>
            <a:lvl7pPr marL="19907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7pPr>
            <a:lvl8pPr marL="24479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8pPr>
            <a:lvl9pPr marL="29051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9pPr>
          </a:lstStyle>
          <a:p>
            <a:pPr algn="r" hangingPunct="1">
              <a:lnSpc>
                <a:spcPct val="100000"/>
              </a:lnSpc>
              <a:buClr>
                <a:srgbClr val="030003"/>
              </a:buClr>
              <a:buFont typeface="Times New Roman" charset="0"/>
              <a:buNone/>
              <a:defRPr/>
            </a:pPr>
            <a:endParaRPr lang="en-GB" sz="1200" smtClean="0">
              <a:latin typeface="Times New Roman" charset="0"/>
            </a:endParaRPr>
          </a:p>
        </p:txBody>
      </p:sp>
      <p:sp>
        <p:nvSpPr>
          <p:cNvPr id="53253" name="Text Box 5"/>
          <p:cNvSpPr txBox="1">
            <a:spLocks noChangeArrowheads="1"/>
          </p:cNvSpPr>
          <p:nvPr/>
        </p:nvSpPr>
        <p:spPr bwMode="auto">
          <a:xfrm>
            <a:off x="927537" y="685947"/>
            <a:ext cx="5007733" cy="3428269"/>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53254" name="Text Box 6"/>
          <p:cNvSpPr txBox="1">
            <a:spLocks noGrp="1" noChangeArrowheads="1"/>
          </p:cNvSpPr>
          <p:nvPr>
            <p:ph type="body"/>
          </p:nvPr>
        </p:nvSpPr>
        <p:spPr>
          <a:xfrm>
            <a:off x="1062102" y="4351152"/>
            <a:ext cx="4738604" cy="3520410"/>
          </a:xfrm>
          <a:solidFill>
            <a:srgbClr val="FFFFFF"/>
          </a:solidFill>
          <a:ln w="9360">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7"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55298"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1"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56322"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xfrm>
            <a:off x="1300163" y="803275"/>
            <a:ext cx="4257675" cy="3194050"/>
          </a:xfrm>
          <a:ln w="12700" cap="flat">
            <a:solidFill>
              <a:schemeClr val="tx1"/>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88067" name="Rectangle 3"/>
          <p:cNvSpPr>
            <a:spLocks noGrp="1" noChangeArrowheads="1"/>
          </p:cNvSpPr>
          <p:nvPr>
            <p:ph type="body" idx="1"/>
          </p:nvPr>
        </p:nvSpPr>
        <p:spPr>
          <a:xfrm>
            <a:off x="913119" y="4342377"/>
            <a:ext cx="5028559" cy="4114215"/>
          </a:xfrm>
          <a:ln/>
          <a:extLs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2135" tIns="45259" rIns="92135" bIns="45259"/>
          <a:lstStyle/>
          <a:p>
            <a:pPr defTabSz="914400">
              <a:defRPr/>
            </a:pPr>
            <a:endParaRPr lang="fr-FR" smtClean="0">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xfrm>
            <a:off x="1300163" y="803275"/>
            <a:ext cx="4257675" cy="3194050"/>
          </a:xfrm>
          <a:ln w="12700" cap="flat">
            <a:solidFill>
              <a:schemeClr val="tx1"/>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90115" name="Rectangle 3"/>
          <p:cNvSpPr>
            <a:spLocks noGrp="1" noChangeArrowheads="1"/>
          </p:cNvSpPr>
          <p:nvPr>
            <p:ph type="body" idx="1"/>
          </p:nvPr>
        </p:nvSpPr>
        <p:spPr>
          <a:xfrm>
            <a:off x="913119" y="4342377"/>
            <a:ext cx="5028559" cy="4114215"/>
          </a:xfrm>
          <a:ln/>
          <a:extLs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2135" tIns="45259" rIns="92135" bIns="45259"/>
          <a:lstStyle/>
          <a:p>
            <a:pPr defTabSz="914400">
              <a:defRPr/>
            </a:pPr>
            <a:endParaRPr lang="fr-FR" smtClean="0">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xfrm>
            <a:off x="1300163" y="803275"/>
            <a:ext cx="4257675" cy="3194050"/>
          </a:xfrm>
          <a:ln w="12700" cap="flat">
            <a:solidFill>
              <a:schemeClr val="tx1"/>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92163" name="Rectangle 3"/>
          <p:cNvSpPr>
            <a:spLocks noGrp="1" noChangeArrowheads="1"/>
          </p:cNvSpPr>
          <p:nvPr>
            <p:ph type="body" idx="1"/>
          </p:nvPr>
        </p:nvSpPr>
        <p:spPr>
          <a:xfrm>
            <a:off x="913119" y="4342377"/>
            <a:ext cx="5028559" cy="4114215"/>
          </a:xfrm>
          <a:ln/>
          <a:extLs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2135" tIns="45259" rIns="92135" bIns="45259"/>
          <a:lstStyle/>
          <a:p>
            <a:pPr defTabSz="914400">
              <a:defRPr/>
            </a:pPr>
            <a:endParaRPr lang="fr-FR" smtClean="0">
              <a:cs typeface="+mn-c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xfrm>
            <a:off x="1300163" y="803275"/>
            <a:ext cx="4257675" cy="3194050"/>
          </a:xfrm>
          <a:ln w="12700" cap="flat">
            <a:solidFill>
              <a:schemeClr val="tx1"/>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94211" name="Rectangle 3"/>
          <p:cNvSpPr>
            <a:spLocks noGrp="1" noChangeArrowheads="1"/>
          </p:cNvSpPr>
          <p:nvPr>
            <p:ph type="body" idx="1"/>
          </p:nvPr>
        </p:nvSpPr>
        <p:spPr>
          <a:xfrm>
            <a:off x="913119" y="4342377"/>
            <a:ext cx="5028559" cy="4114215"/>
          </a:xfrm>
          <a:ln/>
          <a:extLs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2135" tIns="45259" rIns="92135" bIns="45259"/>
          <a:lstStyle/>
          <a:p>
            <a:pPr defTabSz="914400">
              <a:defRPr/>
            </a:pPr>
            <a:endParaRPr lang="fr-FR" smtClean="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7586"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FR">
              <a:latin typeface="Calibri" charset="0"/>
              <a:ea typeface="ＭＳ Ｐゴシック" charset="0"/>
              <a:cs typeface="ＭＳ Ｐゴシック"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xfrm>
            <a:off x="1300163" y="803275"/>
            <a:ext cx="4257675" cy="3194050"/>
          </a:xfrm>
          <a:ln w="12700" cap="flat">
            <a:solidFill>
              <a:schemeClr val="tx1"/>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96259" name="Rectangle 3"/>
          <p:cNvSpPr>
            <a:spLocks noGrp="1" noChangeArrowheads="1"/>
          </p:cNvSpPr>
          <p:nvPr>
            <p:ph type="body" idx="1"/>
          </p:nvPr>
        </p:nvSpPr>
        <p:spPr>
          <a:xfrm>
            <a:off x="913119" y="4342377"/>
            <a:ext cx="5028559" cy="4114215"/>
          </a:xfrm>
          <a:ln/>
          <a:extLs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2135" tIns="45259" rIns="92135" bIns="45259"/>
          <a:lstStyle/>
          <a:p>
            <a:pPr defTabSz="914400">
              <a:defRPr/>
            </a:pPr>
            <a:endParaRPr lang="fr-FR" smtClean="0">
              <a:cs typeface="+mn-c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xfrm>
            <a:off x="1300163" y="803275"/>
            <a:ext cx="4257675" cy="3194050"/>
          </a:xfrm>
          <a:ln w="12700" cap="flat">
            <a:solidFill>
              <a:schemeClr val="tx1"/>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98307" name="Rectangle 3"/>
          <p:cNvSpPr>
            <a:spLocks noGrp="1" noChangeArrowheads="1"/>
          </p:cNvSpPr>
          <p:nvPr>
            <p:ph type="body" idx="1"/>
          </p:nvPr>
        </p:nvSpPr>
        <p:spPr>
          <a:xfrm>
            <a:off x="913119" y="4342377"/>
            <a:ext cx="5028559" cy="4114215"/>
          </a:xfrm>
          <a:ln/>
          <a:extLs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2135" tIns="45259" rIns="92135" bIns="45259"/>
          <a:lstStyle/>
          <a:p>
            <a:pPr defTabSz="914400">
              <a:defRPr/>
            </a:pPr>
            <a:endParaRPr lang="fr-FR" smtClean="0">
              <a:cs typeface="+mn-c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xfrm>
            <a:off x="1300163" y="803275"/>
            <a:ext cx="4257675" cy="3194050"/>
          </a:xfrm>
          <a:ln w="12700" cap="flat">
            <a:solidFill>
              <a:schemeClr val="tx1"/>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00355" name="Rectangle 3"/>
          <p:cNvSpPr>
            <a:spLocks noGrp="1" noChangeArrowheads="1"/>
          </p:cNvSpPr>
          <p:nvPr>
            <p:ph type="body" idx="1"/>
          </p:nvPr>
        </p:nvSpPr>
        <p:spPr>
          <a:xfrm>
            <a:off x="913119" y="4342377"/>
            <a:ext cx="5028559" cy="4114215"/>
          </a:xfrm>
          <a:ln/>
          <a:extLs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2135" tIns="45259" rIns="92135" bIns="45259"/>
          <a:lstStyle/>
          <a:p>
            <a:pPr defTabSz="914400">
              <a:defRPr/>
            </a:pPr>
            <a:endParaRPr lang="fr-FR" smtClean="0">
              <a:cs typeface="+mn-c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3"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69634"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3"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74754"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7"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75778"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1"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76802"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Text Box 2"/>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110595" name="Text Box 3"/>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Text Box 2"/>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112643" name="Text Box 3"/>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5"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77826"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9634"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FR">
              <a:latin typeface="Calibri" charset="0"/>
              <a:ea typeface="ＭＳ Ｐゴシック" charset="0"/>
              <a:cs typeface="ＭＳ Ｐゴシック"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Text Box 2"/>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116739" name="Text Box 3"/>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786" name="Text Box 2"/>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118787" name="Text Box 3"/>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7"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80898"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1"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81922"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xfrm>
            <a:off x="1300163" y="803275"/>
            <a:ext cx="4257675" cy="3194050"/>
          </a:xfrm>
          <a:ln w="12700" cap="flat">
            <a:solidFill>
              <a:schemeClr val="tx1"/>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02403" name="Rectangle 3"/>
          <p:cNvSpPr>
            <a:spLocks noGrp="1" noChangeArrowheads="1"/>
          </p:cNvSpPr>
          <p:nvPr>
            <p:ph type="body" idx="1"/>
          </p:nvPr>
        </p:nvSpPr>
        <p:spPr>
          <a:xfrm>
            <a:off x="913119" y="4342377"/>
            <a:ext cx="5028559" cy="4114215"/>
          </a:xfrm>
          <a:ln/>
          <a:extLs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2135" tIns="45259" rIns="92135" bIns="45259"/>
          <a:lstStyle/>
          <a:p>
            <a:pPr defTabSz="914400">
              <a:defRPr/>
            </a:pPr>
            <a:endParaRPr lang="fr-FR" smtClean="0">
              <a:cs typeface="+mn-cs"/>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5"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82946"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69"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83970"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1682"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FR">
              <a:latin typeface="Calibri" charset="0"/>
              <a:ea typeface="ＭＳ Ｐゴシック"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3730"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FR">
              <a:latin typeface="Calibri" charset="0"/>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5778"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FR">
              <a:latin typeface="Calibri" charset="0"/>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3"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44034"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7"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45058"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1" name="Text Box 1"/>
          <p:cNvSpPr txBox="1">
            <a:spLocks noChangeArrowheads="1"/>
          </p:cNvSpPr>
          <p:nvPr/>
        </p:nvSpPr>
        <p:spPr bwMode="auto">
          <a:xfrm>
            <a:off x="1191860" y="879006"/>
            <a:ext cx="4475882" cy="3165006"/>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a:ea typeface="Arial Unicode MS" charset="0"/>
              <a:cs typeface="Arial Unicode MS" charset="0"/>
            </a:endParaRPr>
          </a:p>
        </p:txBody>
      </p:sp>
      <p:sp>
        <p:nvSpPr>
          <p:cNvPr id="46082" name="Text Box 2"/>
          <p:cNvSpPr txBox="1">
            <a:spLocks noGrp="1" noChangeArrowheads="1"/>
          </p:cNvSpPr>
          <p:nvPr>
            <p:ph type="body"/>
          </p:nvPr>
        </p:nvSpPr>
        <p:spPr>
          <a:xfrm>
            <a:off x="1062102" y="4351152"/>
            <a:ext cx="4738604" cy="3511635"/>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fr-FR" smtClean="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9B5C367-AAF5-9E49-B4C6-566D0F57C5A6}" type="slidenum">
              <a:rPr lang="fr-FR" smtClean="0"/>
              <a:t>‹#›</a:t>
            </a:fld>
            <a:endParaRPr lang="fr-FR"/>
          </a:p>
        </p:txBody>
      </p:sp>
    </p:spTree>
    <p:extLst>
      <p:ext uri="{BB962C8B-B14F-4D97-AF65-F5344CB8AC3E}">
        <p14:creationId xmlns:p14="http://schemas.microsoft.com/office/powerpoint/2010/main" val="941543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9B5C367-AAF5-9E49-B4C6-566D0F57C5A6}" type="slidenum">
              <a:rPr lang="fr-FR" smtClean="0"/>
              <a:t>‹#›</a:t>
            </a:fld>
            <a:endParaRPr lang="fr-FR"/>
          </a:p>
        </p:txBody>
      </p:sp>
    </p:spTree>
    <p:extLst>
      <p:ext uri="{BB962C8B-B14F-4D97-AF65-F5344CB8AC3E}">
        <p14:creationId xmlns:p14="http://schemas.microsoft.com/office/powerpoint/2010/main" val="1843055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9B5C367-AAF5-9E49-B4C6-566D0F57C5A6}" type="slidenum">
              <a:rPr lang="fr-FR" smtClean="0"/>
              <a:t>‹#›</a:t>
            </a:fld>
            <a:endParaRPr lang="fr-FR"/>
          </a:p>
        </p:txBody>
      </p:sp>
    </p:spTree>
    <p:extLst>
      <p:ext uri="{BB962C8B-B14F-4D97-AF65-F5344CB8AC3E}">
        <p14:creationId xmlns:p14="http://schemas.microsoft.com/office/powerpoint/2010/main" val="327211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9B5C367-AAF5-9E49-B4C6-566D0F57C5A6}" type="slidenum">
              <a:rPr lang="fr-FR" smtClean="0"/>
              <a:t>‹#›</a:t>
            </a:fld>
            <a:endParaRPr lang="fr-FR"/>
          </a:p>
        </p:txBody>
      </p:sp>
    </p:spTree>
    <p:extLst>
      <p:ext uri="{BB962C8B-B14F-4D97-AF65-F5344CB8AC3E}">
        <p14:creationId xmlns:p14="http://schemas.microsoft.com/office/powerpoint/2010/main" val="340547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9B5C367-AAF5-9E49-B4C6-566D0F57C5A6}" type="slidenum">
              <a:rPr lang="fr-FR" smtClean="0"/>
              <a:t>‹#›</a:t>
            </a:fld>
            <a:endParaRPr lang="fr-FR"/>
          </a:p>
        </p:txBody>
      </p:sp>
    </p:spTree>
    <p:extLst>
      <p:ext uri="{BB962C8B-B14F-4D97-AF65-F5344CB8AC3E}">
        <p14:creationId xmlns:p14="http://schemas.microsoft.com/office/powerpoint/2010/main" val="2917395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r>
              <a:rPr lang="fr-FR" smtClean="0"/>
              <a:t>Cours GRH G.ZARA</a:t>
            </a:r>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a:t>
            </a:fld>
            <a:endParaRPr lang="fr-FR"/>
          </a:p>
        </p:txBody>
      </p:sp>
    </p:spTree>
    <p:extLst>
      <p:ext uri="{BB962C8B-B14F-4D97-AF65-F5344CB8AC3E}">
        <p14:creationId xmlns:p14="http://schemas.microsoft.com/office/powerpoint/2010/main" val="280956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r>
              <a:rPr lang="fr-FR" smtClean="0"/>
              <a:t>Cours GRH G.ZARA</a:t>
            </a:r>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9B5C367-AAF5-9E49-B4C6-566D0F57C5A6}" type="slidenum">
              <a:rPr lang="fr-FR" smtClean="0"/>
              <a:t>‹#›</a:t>
            </a:fld>
            <a:endParaRPr lang="fr-FR"/>
          </a:p>
        </p:txBody>
      </p:sp>
    </p:spTree>
    <p:extLst>
      <p:ext uri="{BB962C8B-B14F-4D97-AF65-F5344CB8AC3E}">
        <p14:creationId xmlns:p14="http://schemas.microsoft.com/office/powerpoint/2010/main" val="2497308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r>
              <a:rPr lang="fr-FR" smtClean="0"/>
              <a:t>Cours GRH G.ZARA</a:t>
            </a:r>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a:t>
            </a:fld>
            <a:endParaRPr lang="fr-FR"/>
          </a:p>
        </p:txBody>
      </p:sp>
    </p:spTree>
    <p:extLst>
      <p:ext uri="{BB962C8B-B14F-4D97-AF65-F5344CB8AC3E}">
        <p14:creationId xmlns:p14="http://schemas.microsoft.com/office/powerpoint/2010/main" val="63131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9B5C367-AAF5-9E49-B4C6-566D0F57C5A6}" type="slidenum">
              <a:rPr lang="fr-FR" smtClean="0"/>
              <a:t>‹#›</a:t>
            </a:fld>
            <a:endParaRPr lang="fr-FR"/>
          </a:p>
        </p:txBody>
      </p:sp>
    </p:spTree>
    <p:extLst>
      <p:ext uri="{BB962C8B-B14F-4D97-AF65-F5344CB8AC3E}">
        <p14:creationId xmlns:p14="http://schemas.microsoft.com/office/powerpoint/2010/main" val="4266491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r>
              <a:rPr lang="fr-FR" smtClean="0"/>
              <a:t>Cours GRH G.ZARA</a:t>
            </a:r>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a:t>
            </a:fld>
            <a:endParaRPr lang="fr-FR"/>
          </a:p>
        </p:txBody>
      </p:sp>
    </p:spTree>
    <p:extLst>
      <p:ext uri="{BB962C8B-B14F-4D97-AF65-F5344CB8AC3E}">
        <p14:creationId xmlns:p14="http://schemas.microsoft.com/office/powerpoint/2010/main" val="703723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r>
              <a:rPr lang="fr-FR" smtClean="0"/>
              <a:t>Cours GRH G.ZARA</a:t>
            </a:r>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a:t>
            </a:fld>
            <a:endParaRPr lang="fr-FR"/>
          </a:p>
        </p:txBody>
      </p:sp>
    </p:spTree>
    <p:extLst>
      <p:ext uri="{BB962C8B-B14F-4D97-AF65-F5344CB8AC3E}">
        <p14:creationId xmlns:p14="http://schemas.microsoft.com/office/powerpoint/2010/main" val="419763665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smtClean="0"/>
              <a:t>Cours GRH G.ZARA</a:t>
            </a:r>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B5C367-AAF5-9E49-B4C6-566D0F57C5A6}" type="slidenum">
              <a:rPr lang="fr-FR" smtClean="0"/>
              <a:t>‹#›</a:t>
            </a:fld>
            <a:endParaRPr lang="fr-FR"/>
          </a:p>
        </p:txBody>
      </p:sp>
    </p:spTree>
    <p:extLst>
      <p:ext uri="{BB962C8B-B14F-4D97-AF65-F5344CB8AC3E}">
        <p14:creationId xmlns:p14="http://schemas.microsoft.com/office/powerpoint/2010/main" val="930589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gzara@res-homini.com" TargetMode="External"/><Relationship Id="rId4" Type="http://schemas.openxmlformats.org/officeDocument/2006/relationships/hyperlink" Target="mailto:g.zara@esgrh.net" TargetMode="External"/><Relationship Id="rId1" Type="http://schemas.openxmlformats.org/officeDocument/2006/relationships/slideLayout" Target="../slideLayouts/slideLayout2.xml"/><Relationship Id="rId2" Type="http://schemas.openxmlformats.org/officeDocument/2006/relationships/hyperlink" Target="http://WWW.res-homini.co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483413"/>
            <a:ext cx="7772400" cy="1470025"/>
          </a:xfrm>
        </p:spPr>
        <p:txBody>
          <a:bodyPr>
            <a:noAutofit/>
          </a:bodyPr>
          <a:lstStyle/>
          <a:p>
            <a:r>
              <a:rPr lang="fr-FR" sz="11500" dirty="0" smtClean="0"/>
              <a:t>LA G.R.H.</a:t>
            </a:r>
            <a:br>
              <a:rPr lang="fr-FR" sz="11500" dirty="0" smtClean="0"/>
            </a:br>
            <a:r>
              <a:rPr lang="fr-FR" sz="2800" dirty="0" smtClean="0"/>
              <a:t>Gestion des Ressources Humaines</a:t>
            </a:r>
            <a:r>
              <a:rPr lang="fr-FR" sz="11500" dirty="0" smtClean="0"/>
              <a:t/>
            </a:r>
            <a:br>
              <a:rPr lang="fr-FR" sz="11500" dirty="0" smtClean="0"/>
            </a:br>
            <a:endParaRPr lang="fr-FR" sz="11500" dirty="0"/>
          </a:p>
        </p:txBody>
      </p:sp>
    </p:spTree>
    <p:extLst>
      <p:ext uri="{BB962C8B-B14F-4D97-AF65-F5344CB8AC3E}">
        <p14:creationId xmlns:p14="http://schemas.microsoft.com/office/powerpoint/2010/main" val="323950737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L’EVOLUTION HISTORIQUE DE LA</a:t>
            </a:r>
            <a:br>
              <a:rPr lang="fr-FR" dirty="0"/>
            </a:br>
            <a:r>
              <a:rPr lang="fr-FR" dirty="0"/>
              <a:t>GRH</a:t>
            </a:r>
          </a:p>
        </p:txBody>
      </p:sp>
      <p:sp>
        <p:nvSpPr>
          <p:cNvPr id="3" name="Espace réservé du contenu 2"/>
          <p:cNvSpPr>
            <a:spLocks noGrp="1"/>
          </p:cNvSpPr>
          <p:nvPr>
            <p:ph idx="1"/>
          </p:nvPr>
        </p:nvSpPr>
        <p:spPr/>
        <p:txBody>
          <a:bodyPr/>
          <a:lstStyle/>
          <a:p>
            <a:r>
              <a:rPr lang="fr-FR" dirty="0"/>
              <a:t>TAYLOR : O.S.T</a:t>
            </a:r>
          </a:p>
          <a:p>
            <a:r>
              <a:rPr lang="fr-FR" dirty="0" smtClean="0"/>
              <a:t>ELTON </a:t>
            </a:r>
            <a:r>
              <a:rPr lang="fr-FR" dirty="0"/>
              <a:t>MAYO</a:t>
            </a:r>
          </a:p>
          <a:p>
            <a:r>
              <a:rPr lang="fr-FR" dirty="0" smtClean="0"/>
              <a:t>LA </a:t>
            </a:r>
            <a:r>
              <a:rPr lang="fr-FR" dirty="0"/>
              <a:t>THEORIE X</a:t>
            </a:r>
          </a:p>
          <a:p>
            <a:r>
              <a:rPr lang="fr-FR" dirty="0" smtClean="0"/>
              <a:t>LA </a:t>
            </a:r>
            <a:r>
              <a:rPr lang="fr-FR" dirty="0"/>
              <a:t>THEORIE Y</a:t>
            </a:r>
          </a:p>
          <a:p>
            <a:r>
              <a:rPr lang="fr-FR" dirty="0" smtClean="0"/>
              <a:t>L’APPROCHE </a:t>
            </a:r>
            <a:r>
              <a:rPr lang="fr-FR" dirty="0"/>
              <a:t>SYSTEMIQUE</a:t>
            </a:r>
          </a:p>
          <a:p>
            <a:r>
              <a:rPr lang="es-ES_tradnl" smtClean="0"/>
              <a:t>LA </a:t>
            </a:r>
            <a:r>
              <a:rPr lang="es-ES_tradnl" dirty="0"/>
              <a:t>G.R.H</a:t>
            </a:r>
            <a:endParaRPr lang="fr-FR" dirty="0"/>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10</a:t>
            </a:fld>
            <a:endParaRPr lang="fr-FR"/>
          </a:p>
        </p:txBody>
      </p:sp>
    </p:spTree>
    <p:extLst>
      <p:ext uri="{BB962C8B-B14F-4D97-AF65-F5344CB8AC3E}">
        <p14:creationId xmlns:p14="http://schemas.microsoft.com/office/powerpoint/2010/main" val="332885157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EVOLUTION HISTORIQUE DE </a:t>
            </a:r>
            <a:r>
              <a:rPr lang="fr-FR" sz="3200" dirty="0" smtClean="0"/>
              <a:t>LA</a:t>
            </a:r>
            <a:r>
              <a:rPr lang="fr-FR" sz="3200" dirty="0"/>
              <a:t> </a:t>
            </a:r>
            <a:r>
              <a:rPr lang="fr-FR" sz="3200" dirty="0" smtClean="0"/>
              <a:t>GRH</a:t>
            </a:r>
            <a:endParaRPr lang="fr-FR" sz="3200" dirty="0"/>
          </a:p>
        </p:txBody>
      </p:sp>
      <p:sp>
        <p:nvSpPr>
          <p:cNvPr id="3" name="Espace réservé du contenu 2"/>
          <p:cNvSpPr>
            <a:spLocks noGrp="1"/>
          </p:cNvSpPr>
          <p:nvPr>
            <p:ph idx="1"/>
          </p:nvPr>
        </p:nvSpPr>
        <p:spPr>
          <a:xfrm>
            <a:off x="457200" y="1525495"/>
            <a:ext cx="8229600" cy="4525963"/>
          </a:xfrm>
        </p:spPr>
        <p:txBody>
          <a:bodyPr>
            <a:normAutofit fontScale="70000" lnSpcReduction="20000"/>
          </a:bodyPr>
          <a:lstStyle/>
          <a:p>
            <a:pPr marL="0" indent="0">
              <a:buNone/>
            </a:pPr>
            <a:r>
              <a:rPr lang="fr-FR" dirty="0"/>
              <a:t>Depuis le début du 20ème siècle jusqu’aux années 1960, la gestion </a:t>
            </a:r>
            <a:r>
              <a:rPr lang="fr-FR" dirty="0" smtClean="0"/>
              <a:t>du Personnel </a:t>
            </a:r>
            <a:r>
              <a:rPr lang="fr-FR" dirty="0"/>
              <a:t>se présente comme l’ensemble des activités</a:t>
            </a:r>
          </a:p>
          <a:p>
            <a:pPr marL="0" indent="0">
              <a:buNone/>
            </a:pPr>
            <a:r>
              <a:rPr lang="fr-FR" dirty="0"/>
              <a:t>- d’acquisition</a:t>
            </a:r>
          </a:p>
          <a:p>
            <a:pPr marL="0" indent="0">
              <a:buNone/>
            </a:pPr>
            <a:r>
              <a:rPr lang="fr-FR" dirty="0"/>
              <a:t>- de développement</a:t>
            </a:r>
          </a:p>
          <a:p>
            <a:pPr marL="0" indent="0">
              <a:buNone/>
            </a:pPr>
            <a:r>
              <a:rPr lang="fr-FR" dirty="0"/>
              <a:t>- de conservation de la main </a:t>
            </a:r>
            <a:r>
              <a:rPr lang="fr-FR" dirty="0" smtClean="0"/>
              <a:t>d’œuvre</a:t>
            </a:r>
            <a:r>
              <a:rPr lang="fr-FR" dirty="0"/>
              <a:t>.</a:t>
            </a:r>
          </a:p>
          <a:p>
            <a:pPr marL="0" indent="0">
              <a:buNone/>
            </a:pPr>
            <a:endParaRPr lang="fr-FR" dirty="0" smtClean="0"/>
          </a:p>
          <a:p>
            <a:pPr marL="0" indent="0">
              <a:buNone/>
            </a:pPr>
            <a:r>
              <a:rPr lang="fr-FR" dirty="0" smtClean="0"/>
              <a:t>Et </a:t>
            </a:r>
            <a:r>
              <a:rPr lang="fr-FR" dirty="0"/>
              <a:t>ce, pour fournir aux organisations un personnel productif, stable</a:t>
            </a:r>
          </a:p>
          <a:p>
            <a:pPr marL="0" indent="0">
              <a:buNone/>
            </a:pPr>
            <a:r>
              <a:rPr lang="fr-FR" dirty="0"/>
              <a:t>et satisfait.</a:t>
            </a:r>
          </a:p>
          <a:p>
            <a:pPr marL="0" indent="0">
              <a:buNone/>
            </a:pPr>
            <a:r>
              <a:rPr lang="fr-FR" dirty="0"/>
              <a:t>Cette approche centrée sur les activités s’est développée selon les</a:t>
            </a:r>
          </a:p>
          <a:p>
            <a:pPr marL="0" indent="0">
              <a:buNone/>
            </a:pPr>
            <a:r>
              <a:rPr lang="fr-FR" dirty="0"/>
              <a:t>orientations suivantes :</a:t>
            </a:r>
          </a:p>
          <a:p>
            <a:pPr marL="0" indent="0">
              <a:buNone/>
            </a:pPr>
            <a:r>
              <a:rPr lang="fr-FR" dirty="0"/>
              <a:t>- Technique</a:t>
            </a:r>
          </a:p>
          <a:p>
            <a:pPr marL="0" indent="0">
              <a:buNone/>
            </a:pPr>
            <a:r>
              <a:rPr lang="fr-FR" dirty="0"/>
              <a:t>- Juridique</a:t>
            </a:r>
          </a:p>
          <a:p>
            <a:pPr marL="0" indent="0">
              <a:buNone/>
            </a:pPr>
            <a:r>
              <a:rPr lang="fr-FR" dirty="0"/>
              <a:t>- Psychosociologique.</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11</a:t>
            </a:fld>
            <a:endParaRPr lang="fr-FR"/>
          </a:p>
        </p:txBody>
      </p:sp>
    </p:spTree>
    <p:extLst>
      <p:ext uri="{BB962C8B-B14F-4D97-AF65-F5344CB8AC3E}">
        <p14:creationId xmlns:p14="http://schemas.microsoft.com/office/powerpoint/2010/main" val="312782385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lèche vers le haut 15"/>
          <p:cNvSpPr/>
          <p:nvPr/>
        </p:nvSpPr>
        <p:spPr>
          <a:xfrm>
            <a:off x="7353300" y="1531938"/>
            <a:ext cx="484632" cy="3243262"/>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r>
              <a:rPr lang="fr-FR" dirty="0" smtClean="0"/>
              <a:t>Progression de la G.R.H.</a:t>
            </a:r>
            <a:endParaRPr lang="fr-FR" dirty="0"/>
          </a:p>
        </p:txBody>
      </p:sp>
      <p:sp>
        <p:nvSpPr>
          <p:cNvPr id="6" name="Triangle isocèle 5"/>
          <p:cNvSpPr/>
          <p:nvPr/>
        </p:nvSpPr>
        <p:spPr>
          <a:xfrm>
            <a:off x="2654300" y="1531938"/>
            <a:ext cx="4356100" cy="3243262"/>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smtClean="0"/>
          </a:p>
          <a:p>
            <a:pPr algn="ctr"/>
            <a:endParaRPr lang="fr-FR" dirty="0"/>
          </a:p>
          <a:p>
            <a:pPr algn="ctr"/>
            <a:endParaRPr lang="fr-FR" dirty="0" smtClean="0"/>
          </a:p>
          <a:p>
            <a:pPr algn="ctr"/>
            <a:r>
              <a:rPr lang="fr-FR" dirty="0" smtClean="0"/>
              <a:t>GESTION ADMINISTRATIVE</a:t>
            </a:r>
            <a:endParaRPr lang="fr-FR" dirty="0"/>
          </a:p>
        </p:txBody>
      </p:sp>
      <p:cxnSp>
        <p:nvCxnSpPr>
          <p:cNvPr id="8" name="Connecteur droit 7"/>
          <p:cNvCxnSpPr/>
          <p:nvPr/>
        </p:nvCxnSpPr>
        <p:spPr>
          <a:xfrm>
            <a:off x="3187700" y="3962400"/>
            <a:ext cx="4533900" cy="0"/>
          </a:xfrm>
          <a:prstGeom prst="line">
            <a:avLst/>
          </a:prstGeom>
          <a:ln>
            <a:solidFill>
              <a:srgbClr val="000090"/>
            </a:solidFill>
          </a:ln>
        </p:spPr>
        <p:style>
          <a:lnRef idx="2">
            <a:schemeClr val="accent1"/>
          </a:lnRef>
          <a:fillRef idx="0">
            <a:schemeClr val="accent1"/>
          </a:fillRef>
          <a:effectRef idx="1">
            <a:schemeClr val="accent1"/>
          </a:effectRef>
          <a:fontRef idx="minor">
            <a:schemeClr val="tx1"/>
          </a:fontRef>
        </p:style>
      </p:cxnSp>
      <p:cxnSp>
        <p:nvCxnSpPr>
          <p:cNvPr id="12" name="Connecteur droit 11"/>
          <p:cNvCxnSpPr>
            <a:stCxn id="6" idx="1"/>
          </p:cNvCxnSpPr>
          <p:nvPr/>
        </p:nvCxnSpPr>
        <p:spPr>
          <a:xfrm flipV="1">
            <a:off x="3743325" y="3111500"/>
            <a:ext cx="3978275" cy="42069"/>
          </a:xfrm>
          <a:prstGeom prst="line">
            <a:avLst/>
          </a:prstGeom>
          <a:ln>
            <a:solidFill>
              <a:srgbClr val="000090"/>
            </a:solidFill>
          </a:ln>
        </p:spPr>
        <p:style>
          <a:lnRef idx="2">
            <a:schemeClr val="accent1"/>
          </a:lnRef>
          <a:fillRef idx="0">
            <a:schemeClr val="accent1"/>
          </a:fillRef>
          <a:effectRef idx="1">
            <a:schemeClr val="accent1"/>
          </a:effectRef>
          <a:fontRef idx="minor">
            <a:schemeClr val="tx1"/>
          </a:fontRef>
        </p:style>
      </p:cxnSp>
      <p:sp>
        <p:nvSpPr>
          <p:cNvPr id="14" name="ZoneTexte 13"/>
          <p:cNvSpPr txBox="1"/>
          <p:nvPr/>
        </p:nvSpPr>
        <p:spPr>
          <a:xfrm>
            <a:off x="3505200" y="3403600"/>
            <a:ext cx="2646878" cy="338554"/>
          </a:xfrm>
          <a:prstGeom prst="rect">
            <a:avLst/>
          </a:prstGeom>
          <a:noFill/>
        </p:spPr>
        <p:txBody>
          <a:bodyPr wrap="none" rtlCol="0">
            <a:spAutoFit/>
          </a:bodyPr>
          <a:lstStyle/>
          <a:p>
            <a:r>
              <a:rPr lang="fr-FR" sz="1600" b="1" dirty="0" smtClean="0"/>
              <a:t>GESTION DES COMPETENCES</a:t>
            </a:r>
            <a:endParaRPr lang="fr-FR" sz="1600" b="1" dirty="0"/>
          </a:p>
        </p:txBody>
      </p:sp>
      <p:sp>
        <p:nvSpPr>
          <p:cNvPr id="15" name="ZoneTexte 14"/>
          <p:cNvSpPr txBox="1"/>
          <p:nvPr/>
        </p:nvSpPr>
        <p:spPr>
          <a:xfrm>
            <a:off x="4069388" y="2438400"/>
            <a:ext cx="1520869" cy="584776"/>
          </a:xfrm>
          <a:prstGeom prst="rect">
            <a:avLst/>
          </a:prstGeom>
          <a:noFill/>
        </p:spPr>
        <p:txBody>
          <a:bodyPr wrap="none" rtlCol="0">
            <a:spAutoFit/>
          </a:bodyPr>
          <a:lstStyle/>
          <a:p>
            <a:pPr algn="ctr"/>
            <a:r>
              <a:rPr lang="fr-FR" sz="1600" b="1" dirty="0" smtClean="0">
                <a:solidFill>
                  <a:srgbClr val="008000"/>
                </a:solidFill>
              </a:rPr>
              <a:t>ENTREPRISE</a:t>
            </a:r>
          </a:p>
          <a:p>
            <a:pPr algn="ctr"/>
            <a:r>
              <a:rPr lang="fr-FR" sz="1600" b="1" dirty="0" smtClean="0">
                <a:solidFill>
                  <a:srgbClr val="008000"/>
                </a:solidFill>
              </a:rPr>
              <a:t> APPRENNANTE</a:t>
            </a:r>
            <a:endParaRPr lang="fr-FR" sz="1600" b="1" dirty="0">
              <a:solidFill>
                <a:srgbClr val="008000"/>
              </a:solidFill>
            </a:endParaRPr>
          </a:p>
        </p:txBody>
      </p:sp>
      <p:sp>
        <p:nvSpPr>
          <p:cNvPr id="3" name="Espace réservé de la date 2"/>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12</a:t>
            </a:fld>
            <a:endParaRPr lang="fr-FR"/>
          </a:p>
        </p:txBody>
      </p:sp>
    </p:spTree>
    <p:extLst>
      <p:ext uri="{BB962C8B-B14F-4D97-AF65-F5344CB8AC3E}">
        <p14:creationId xmlns:p14="http://schemas.microsoft.com/office/powerpoint/2010/main" val="401563076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Modèles de GRH</a:t>
            </a:r>
            <a:endParaRPr lang="fr-FR" dirty="0"/>
          </a:p>
        </p:txBody>
      </p:sp>
      <p:sp>
        <p:nvSpPr>
          <p:cNvPr id="3" name="Espace réservé du contenu 2"/>
          <p:cNvSpPr>
            <a:spLocks noGrp="1"/>
          </p:cNvSpPr>
          <p:nvPr>
            <p:ph idx="1"/>
          </p:nvPr>
        </p:nvSpPr>
        <p:spPr/>
        <p:txBody>
          <a:bodyPr/>
          <a:lstStyle/>
          <a:p>
            <a:pPr marL="0" indent="0">
              <a:buNone/>
            </a:pPr>
            <a:r>
              <a:rPr lang="fr-FR" dirty="0" smtClean="0"/>
              <a:t>Il existent  quatre modèles principaux de GRH:</a:t>
            </a:r>
          </a:p>
          <a:p>
            <a:pPr marL="0" indent="0">
              <a:buNone/>
            </a:pPr>
            <a:endParaRPr lang="fr-FR" dirty="0" smtClean="0"/>
          </a:p>
          <a:p>
            <a:pPr marL="514350" indent="-514350">
              <a:buFont typeface="+mj-lt"/>
              <a:buAutoNum type="arabicPeriod"/>
            </a:pPr>
            <a:r>
              <a:rPr lang="fr-FR" dirty="0" smtClean="0"/>
              <a:t>Le modèle traditionnel</a:t>
            </a:r>
          </a:p>
          <a:p>
            <a:pPr marL="514350" indent="-514350">
              <a:buFont typeface="+mj-lt"/>
              <a:buAutoNum type="arabicPeriod"/>
            </a:pPr>
            <a:r>
              <a:rPr lang="fr-FR" dirty="0" smtClean="0"/>
              <a:t>Le modèle </a:t>
            </a:r>
            <a:r>
              <a:rPr lang="fr-FR" smtClean="0"/>
              <a:t>des relations </a:t>
            </a:r>
            <a:r>
              <a:rPr lang="fr-FR" dirty="0" smtClean="0"/>
              <a:t>humaines</a:t>
            </a:r>
          </a:p>
          <a:p>
            <a:pPr marL="514350" indent="-514350">
              <a:buFont typeface="+mj-lt"/>
              <a:buAutoNum type="arabicPeriod"/>
            </a:pPr>
            <a:r>
              <a:rPr lang="fr-FR" dirty="0" smtClean="0"/>
              <a:t>Le modèle de la gestion « moderne » des RH</a:t>
            </a:r>
          </a:p>
          <a:p>
            <a:pPr marL="514350" indent="-514350">
              <a:buFont typeface="+mj-lt"/>
              <a:buAutoNum type="arabicPeriod"/>
            </a:pPr>
            <a:r>
              <a:rPr lang="fr-FR" dirty="0" smtClean="0"/>
              <a:t>Le modèle de la gestion stratégique </a:t>
            </a:r>
            <a:endParaRPr lang="fr-FR"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13</a:t>
            </a:fld>
            <a:endParaRPr lang="fr-FR"/>
          </a:p>
        </p:txBody>
      </p:sp>
    </p:spTree>
    <p:extLst>
      <p:ext uri="{BB962C8B-B14F-4D97-AF65-F5344CB8AC3E}">
        <p14:creationId xmlns:p14="http://schemas.microsoft.com/office/powerpoint/2010/main" val="209981403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Modèles de GRH</a:t>
            </a: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b="1" u="sng" dirty="0" smtClean="0"/>
              <a:t>1- Le </a:t>
            </a:r>
            <a:r>
              <a:rPr lang="fr-FR" b="1" u="sng" smtClean="0"/>
              <a:t>modèle traditionnel</a:t>
            </a:r>
            <a:endParaRPr lang="fr-FR" b="1" u="sng" dirty="0" smtClean="0"/>
          </a:p>
          <a:p>
            <a:pPr marL="0" indent="0">
              <a:buNone/>
            </a:pPr>
            <a:r>
              <a:rPr lang="fr-FR" sz="2800" dirty="0" smtClean="0"/>
              <a:t>Ce modèle se rattache au modèle Taylorien de l’organisation . Il est centré sur l’</a:t>
            </a:r>
            <a:r>
              <a:rPr lang="fr-FR" sz="2800" b="1" u="sng" dirty="0" smtClean="0"/>
              <a:t>EFFICIENCE</a:t>
            </a:r>
            <a:r>
              <a:rPr lang="fr-FR" sz="2800" dirty="0" smtClean="0"/>
              <a:t> et la </a:t>
            </a:r>
            <a:r>
              <a:rPr lang="fr-FR" sz="2800" b="1" u="sng" dirty="0" smtClean="0"/>
              <a:t>PREDICTIBILTÉ.</a:t>
            </a:r>
          </a:p>
          <a:p>
            <a:pPr marL="0" indent="0">
              <a:buNone/>
            </a:pPr>
            <a:endParaRPr lang="fr-FR" sz="2800" b="1" u="sng" dirty="0" smtClean="0"/>
          </a:p>
          <a:p>
            <a:pPr marL="0" indent="0">
              <a:buNone/>
            </a:pPr>
            <a:r>
              <a:rPr lang="fr-FR" sz="2400" b="1" u="sng" dirty="0" smtClean="0"/>
              <a:t>LES R.H. SONT PERÇUES COMME UN COUT À MINIMISER</a:t>
            </a:r>
          </a:p>
          <a:p>
            <a:pPr marL="0" indent="0">
              <a:buNone/>
            </a:pPr>
            <a:endParaRPr lang="fr-FR" sz="2400" b="1" u="sng" dirty="0" smtClean="0"/>
          </a:p>
          <a:p>
            <a:pPr marL="0" indent="0">
              <a:buNone/>
            </a:pPr>
            <a:r>
              <a:rPr lang="fr-FR" sz="2800" dirty="0" smtClean="0"/>
              <a:t>La fonction RH est en charge de veiller à l’application de la division verticale du travail et au contrôle de activités des hommes</a:t>
            </a:r>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14</a:t>
            </a:fld>
            <a:endParaRPr lang="fr-FR"/>
          </a:p>
        </p:txBody>
      </p:sp>
    </p:spTree>
    <p:extLst>
      <p:ext uri="{BB962C8B-B14F-4D97-AF65-F5344CB8AC3E}">
        <p14:creationId xmlns:p14="http://schemas.microsoft.com/office/powerpoint/2010/main" val="103538950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TAYLOR :</a:t>
            </a:r>
            <a:br>
              <a:rPr lang="fr-FR" sz="3200" dirty="0"/>
            </a:br>
            <a:r>
              <a:rPr lang="fr-FR" sz="3200" dirty="0"/>
              <a:t>ORGANISATION SCIENTIFIQUE DU</a:t>
            </a:r>
            <a:br>
              <a:rPr lang="fr-FR" sz="3200" dirty="0"/>
            </a:br>
            <a:r>
              <a:rPr lang="fr-FR" sz="3200" dirty="0"/>
              <a:t>TRAVAIL</a:t>
            </a:r>
          </a:p>
        </p:txBody>
      </p:sp>
      <p:sp>
        <p:nvSpPr>
          <p:cNvPr id="3" name="Espace réservé du contenu 2"/>
          <p:cNvSpPr>
            <a:spLocks noGrp="1"/>
          </p:cNvSpPr>
          <p:nvPr>
            <p:ph idx="1"/>
          </p:nvPr>
        </p:nvSpPr>
        <p:spPr>
          <a:xfrm>
            <a:off x="298824" y="1749607"/>
            <a:ext cx="8387976" cy="3584392"/>
          </a:xfrm>
        </p:spPr>
        <p:txBody>
          <a:bodyPr>
            <a:noAutofit/>
          </a:bodyPr>
          <a:lstStyle/>
          <a:p>
            <a:pPr marL="0" indent="0">
              <a:buNone/>
            </a:pPr>
            <a:r>
              <a:rPr lang="fr-FR" sz="2400" dirty="0"/>
              <a:t>3 PRINCIPES FONDAMENTAUX :</a:t>
            </a:r>
          </a:p>
          <a:p>
            <a:pPr marL="0" indent="0">
              <a:buNone/>
            </a:pPr>
            <a:r>
              <a:rPr lang="fr-FR" sz="2400" dirty="0"/>
              <a:t>1- Utiliser l’étude des temps et méthodes pour trouver </a:t>
            </a:r>
            <a:r>
              <a:rPr lang="fr-FR" sz="2400" dirty="0" smtClean="0"/>
              <a:t>la meilleure </a:t>
            </a:r>
            <a:r>
              <a:rPr lang="fr-FR" sz="2400" dirty="0"/>
              <a:t>manière de faire un travail</a:t>
            </a:r>
            <a:r>
              <a:rPr lang="fr-FR" sz="2400" dirty="0" smtClean="0"/>
              <a:t>. « </a:t>
            </a:r>
            <a:r>
              <a:rPr lang="fr-FR" sz="2400" dirty="0"/>
              <a:t>One Best </a:t>
            </a:r>
            <a:r>
              <a:rPr lang="fr-FR" sz="2400" dirty="0" err="1"/>
              <a:t>Way</a:t>
            </a:r>
            <a:r>
              <a:rPr lang="fr-FR" sz="2400" dirty="0"/>
              <a:t> </a:t>
            </a:r>
            <a:r>
              <a:rPr lang="fr-FR" sz="2400" dirty="0" smtClean="0"/>
              <a:t>»</a:t>
            </a:r>
          </a:p>
          <a:p>
            <a:pPr marL="0" indent="0">
              <a:buNone/>
            </a:pPr>
            <a:r>
              <a:rPr lang="fr-FR" sz="2400" dirty="0"/>
              <a:t>	</a:t>
            </a:r>
          </a:p>
          <a:p>
            <a:pPr marL="0" indent="0">
              <a:buNone/>
            </a:pPr>
            <a:r>
              <a:rPr lang="fr-FR" sz="2400" dirty="0"/>
              <a:t>2- Prime au </a:t>
            </a:r>
            <a:r>
              <a:rPr lang="fr-FR" sz="2400" dirty="0" smtClean="0"/>
              <a:t>rendement:</a:t>
            </a:r>
            <a:endParaRPr lang="fr-FR" sz="2400" dirty="0"/>
          </a:p>
          <a:p>
            <a:pPr marL="0" indent="0">
              <a:buNone/>
            </a:pPr>
            <a:r>
              <a:rPr lang="fr-FR" sz="2400" dirty="0" smtClean="0"/>
              <a:t>Fournir </a:t>
            </a:r>
            <a:r>
              <a:rPr lang="fr-FR" sz="2400" dirty="0"/>
              <a:t>au travailleur une stimulation matérielle pour </a:t>
            </a:r>
            <a:r>
              <a:rPr lang="fr-FR" sz="2400" dirty="0" smtClean="0"/>
              <a:t>exécuter son </a:t>
            </a:r>
            <a:r>
              <a:rPr lang="fr-FR" sz="2400" dirty="0"/>
              <a:t>travail selon la meilleure méthode et à une bonne cadence.</a:t>
            </a:r>
          </a:p>
          <a:p>
            <a:pPr marL="0" indent="0">
              <a:buNone/>
            </a:pPr>
            <a:endParaRPr lang="fr-FR" sz="2400" dirty="0" smtClean="0"/>
          </a:p>
          <a:p>
            <a:pPr marL="0" indent="0">
              <a:buNone/>
            </a:pPr>
            <a:r>
              <a:rPr lang="fr-FR" sz="2400" dirty="0" smtClean="0"/>
              <a:t>3</a:t>
            </a:r>
            <a:r>
              <a:rPr lang="fr-FR" sz="2400" dirty="0"/>
              <a:t>- Utiliser des experts spécialisés (contres-maîtres spéciaux)</a:t>
            </a:r>
          </a:p>
          <a:p>
            <a:pPr marL="0" indent="0">
              <a:buNone/>
            </a:pPr>
            <a:r>
              <a:rPr lang="fr-FR" sz="2400" dirty="0"/>
              <a:t>pour élaborer la méthode, la vitesse des machines et </a:t>
            </a:r>
            <a:r>
              <a:rPr lang="fr-FR" sz="2400" dirty="0" smtClean="0"/>
              <a:t>priorité des </a:t>
            </a:r>
            <a:r>
              <a:rPr lang="fr-FR" sz="2400" dirty="0"/>
              <a:t>tâches.</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15</a:t>
            </a:fld>
            <a:endParaRPr lang="fr-FR"/>
          </a:p>
        </p:txBody>
      </p:sp>
    </p:spTree>
    <p:extLst>
      <p:ext uri="{BB962C8B-B14F-4D97-AF65-F5344CB8AC3E}">
        <p14:creationId xmlns:p14="http://schemas.microsoft.com/office/powerpoint/2010/main" val="257244278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TAYLORISME</a:t>
            </a:r>
            <a:br>
              <a:rPr lang="fr-FR" dirty="0"/>
            </a:br>
            <a:r>
              <a:rPr lang="fr-FR" dirty="0"/>
              <a:t>ATTITUDES DES GESTIONNAIRES</a:t>
            </a:r>
          </a:p>
        </p:txBody>
      </p:sp>
      <p:sp>
        <p:nvSpPr>
          <p:cNvPr id="3" name="Espace réservé du contenu 2"/>
          <p:cNvSpPr>
            <a:spLocks noGrp="1"/>
          </p:cNvSpPr>
          <p:nvPr>
            <p:ph idx="1"/>
          </p:nvPr>
        </p:nvSpPr>
        <p:spPr>
          <a:xfrm>
            <a:off x="457199" y="1600200"/>
            <a:ext cx="8417859" cy="4525963"/>
          </a:xfrm>
        </p:spPr>
        <p:txBody>
          <a:bodyPr>
            <a:normAutofit fontScale="70000" lnSpcReduction="20000"/>
          </a:bodyPr>
          <a:lstStyle/>
          <a:p>
            <a:pPr marL="0" indent="0">
              <a:buNone/>
            </a:pPr>
            <a:r>
              <a:rPr lang="fr-FR" dirty="0"/>
              <a:t>La main </a:t>
            </a:r>
            <a:r>
              <a:rPr lang="fr-FR" dirty="0" smtClean="0"/>
              <a:t>d’</a:t>
            </a:r>
            <a:r>
              <a:rPr lang="fr-FR" dirty="0"/>
              <a:t> œuvre</a:t>
            </a:r>
            <a:r>
              <a:rPr lang="fr-FR" dirty="0" smtClean="0"/>
              <a:t> </a:t>
            </a:r>
            <a:r>
              <a:rPr lang="fr-FR" dirty="0"/>
              <a:t>est considérée comme </a:t>
            </a:r>
            <a:r>
              <a:rPr lang="fr-FR" dirty="0" smtClean="0"/>
              <a:t>:</a:t>
            </a:r>
          </a:p>
          <a:p>
            <a:pPr marL="0" indent="0">
              <a:buNone/>
            </a:pPr>
            <a:endParaRPr lang="fr-FR" dirty="0"/>
          </a:p>
          <a:p>
            <a:r>
              <a:rPr lang="fr-FR" dirty="0" smtClean="0"/>
              <a:t>Abondante </a:t>
            </a:r>
            <a:r>
              <a:rPr lang="fr-FR" dirty="0"/>
              <a:t>et interchangeable</a:t>
            </a:r>
          </a:p>
          <a:p>
            <a:r>
              <a:rPr lang="fr-FR" dirty="0" smtClean="0"/>
              <a:t>Un </a:t>
            </a:r>
            <a:r>
              <a:rPr lang="fr-FR" dirty="0"/>
              <a:t>coût</a:t>
            </a:r>
          </a:p>
          <a:p>
            <a:r>
              <a:rPr lang="fr-FR" dirty="0" smtClean="0"/>
              <a:t>Moins </a:t>
            </a:r>
            <a:r>
              <a:rPr lang="fr-FR" dirty="0"/>
              <a:t>importante que la </a:t>
            </a:r>
            <a:r>
              <a:rPr lang="fr-FR" dirty="0" smtClean="0"/>
              <a:t>technologie</a:t>
            </a:r>
          </a:p>
          <a:p>
            <a:r>
              <a:rPr lang="fr-FR" dirty="0" smtClean="0"/>
              <a:t>Entité homogène</a:t>
            </a:r>
            <a:endParaRPr lang="fr-FR" dirty="0"/>
          </a:p>
          <a:p>
            <a:r>
              <a:rPr lang="fr-FR" dirty="0"/>
              <a:t>L’homme est ramené à sa simple dimension de force de travail.</a:t>
            </a:r>
          </a:p>
          <a:p>
            <a:r>
              <a:rPr lang="fr-FR" dirty="0"/>
              <a:t>Les machines, les immeubles sont considérés comme </a:t>
            </a:r>
            <a:r>
              <a:rPr lang="fr-FR" dirty="0" smtClean="0"/>
              <a:t>un investissement, tandis </a:t>
            </a:r>
            <a:r>
              <a:rPr lang="fr-FR" dirty="0"/>
              <a:t>que l’homme est considéré comme une charge.</a:t>
            </a:r>
          </a:p>
          <a:p>
            <a:r>
              <a:rPr lang="fr-FR" dirty="0"/>
              <a:t>Lorsque la technique prime sur l’humain, le rôle de la gestion du</a:t>
            </a:r>
          </a:p>
          <a:p>
            <a:pPr marL="0" indent="0">
              <a:buNone/>
            </a:pPr>
            <a:r>
              <a:rPr lang="fr-FR" dirty="0"/>
              <a:t>personnel consiste à adapter la main-</a:t>
            </a:r>
            <a:r>
              <a:rPr lang="fr-FR" dirty="0" smtClean="0"/>
              <a:t>d’œuvre </a:t>
            </a:r>
            <a:r>
              <a:rPr lang="fr-FR" dirty="0"/>
              <a:t>aux tâches imposées </a:t>
            </a:r>
            <a:r>
              <a:rPr lang="fr-FR" dirty="0" smtClean="0"/>
              <a:t>par cette </a:t>
            </a:r>
            <a:r>
              <a:rPr lang="fr-FR" dirty="0"/>
              <a:t>technologie.</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16</a:t>
            </a:fld>
            <a:endParaRPr lang="fr-FR"/>
          </a:p>
        </p:txBody>
      </p:sp>
    </p:spTree>
    <p:extLst>
      <p:ext uri="{BB962C8B-B14F-4D97-AF65-F5344CB8AC3E}">
        <p14:creationId xmlns:p14="http://schemas.microsoft.com/office/powerpoint/2010/main" val="353523820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Modèles de GRH</a:t>
            </a: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sz="2800" b="1" u="sng" dirty="0" smtClean="0"/>
              <a:t>2- </a:t>
            </a:r>
            <a:r>
              <a:rPr lang="fr-FR" b="1" u="sng" dirty="0" smtClean="0"/>
              <a:t>Le modèle des relations humaines</a:t>
            </a:r>
          </a:p>
          <a:p>
            <a:pPr marL="0" indent="0">
              <a:buNone/>
            </a:pPr>
            <a:endParaRPr lang="fr-FR" sz="2800" b="1" u="sng" dirty="0" smtClean="0"/>
          </a:p>
          <a:p>
            <a:pPr marL="0" indent="0">
              <a:buNone/>
            </a:pPr>
            <a:r>
              <a:rPr lang="fr-FR" sz="2800" dirty="0" smtClean="0"/>
              <a:t>Ce modèle est l’</a:t>
            </a:r>
            <a:r>
              <a:rPr lang="fr-FR" sz="2800" dirty="0"/>
              <a:t>é</a:t>
            </a:r>
            <a:r>
              <a:rPr lang="fr-FR" sz="2800" dirty="0" smtClean="0"/>
              <a:t>volution du précédent , car à la recherche de l’efficience, est ajouté la notion de d’</a:t>
            </a:r>
            <a:r>
              <a:rPr lang="fr-FR" sz="2800" b="1" u="sng" dirty="0" smtClean="0"/>
              <a:t>EQUITÉ.</a:t>
            </a:r>
          </a:p>
          <a:p>
            <a:pPr marL="0" indent="0">
              <a:buNone/>
            </a:pPr>
            <a:endParaRPr lang="fr-FR" sz="2800" b="1" u="sng" dirty="0" smtClean="0"/>
          </a:p>
          <a:p>
            <a:pPr marL="0" indent="0">
              <a:buNone/>
            </a:pPr>
            <a:r>
              <a:rPr lang="fr-FR" sz="2800" dirty="0" smtClean="0"/>
              <a:t>La fonction RH ne se réduit pas à une mission de minimisation de couts mais elle doit aussi </a:t>
            </a:r>
            <a:r>
              <a:rPr lang="fr-FR" sz="2800" b="1" u="sng" dirty="0" smtClean="0"/>
              <a:t>s’assurer du degré de satisfaction </a:t>
            </a:r>
            <a:r>
              <a:rPr lang="fr-FR" sz="2800" dirty="0" smtClean="0"/>
              <a:t>des salariés dont la coopération est indispensable au développement de l’entreprise</a:t>
            </a:r>
            <a:r>
              <a:rPr lang="fr-FR" sz="2800" dirty="0"/>
              <a:t>.</a:t>
            </a:r>
            <a:endParaRPr lang="fr-FR" sz="2800" dirty="0" smtClean="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17</a:t>
            </a:fld>
            <a:endParaRPr lang="fr-FR"/>
          </a:p>
        </p:txBody>
      </p:sp>
    </p:spTree>
    <p:extLst>
      <p:ext uri="{BB962C8B-B14F-4D97-AF65-F5344CB8AC3E}">
        <p14:creationId xmlns:p14="http://schemas.microsoft.com/office/powerpoint/2010/main" val="239194811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ELTON MAYO</a:t>
            </a:r>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a:t>Principes :</a:t>
            </a:r>
          </a:p>
          <a:p>
            <a:pPr marL="0" indent="0">
              <a:buNone/>
            </a:pPr>
            <a:r>
              <a:rPr lang="fr-FR" dirty="0"/>
              <a:t>1- L’entreprise est autant un système social qu’un </a:t>
            </a:r>
            <a:r>
              <a:rPr lang="fr-FR" dirty="0" smtClean="0"/>
              <a:t>système technico</a:t>
            </a:r>
            <a:r>
              <a:rPr lang="fr-FR" dirty="0"/>
              <a:t>-économique</a:t>
            </a:r>
            <a:r>
              <a:rPr lang="fr-FR" dirty="0" smtClean="0"/>
              <a:t>.</a:t>
            </a:r>
            <a:endParaRPr lang="fr-FR" dirty="0"/>
          </a:p>
          <a:p>
            <a:pPr marL="0" indent="0">
              <a:buNone/>
            </a:pPr>
            <a:endParaRPr lang="fr-FR" dirty="0"/>
          </a:p>
          <a:p>
            <a:pPr marL="0" indent="0">
              <a:buNone/>
            </a:pPr>
            <a:r>
              <a:rPr lang="fr-FR" dirty="0"/>
              <a:t>2- L’individu est motivé par l’argent, mais également par des</a:t>
            </a:r>
          </a:p>
          <a:p>
            <a:pPr marL="0" indent="0">
              <a:buNone/>
            </a:pPr>
            <a:r>
              <a:rPr lang="fr-FR" dirty="0"/>
              <a:t>facteurs psychosociologiques : sentiments, perceptions,</a:t>
            </a:r>
          </a:p>
          <a:p>
            <a:pPr marL="0" indent="0">
              <a:buNone/>
            </a:pPr>
            <a:r>
              <a:rPr lang="fr-FR" dirty="0"/>
              <a:t>attitudes</a:t>
            </a:r>
            <a:r>
              <a:rPr lang="fr-FR" dirty="0" smtClean="0"/>
              <a:t>.</a:t>
            </a:r>
          </a:p>
          <a:p>
            <a:pPr marL="0" indent="0">
              <a:buNone/>
            </a:pPr>
            <a:endParaRPr lang="fr-FR" dirty="0"/>
          </a:p>
          <a:p>
            <a:pPr marL="0" indent="0">
              <a:buNone/>
            </a:pPr>
            <a:r>
              <a:rPr lang="fr-FR" dirty="0"/>
              <a:t>3- Le groupe de travail est une unité importante à considérer </a:t>
            </a:r>
            <a:r>
              <a:rPr lang="fr-FR" dirty="0" smtClean="0"/>
              <a:t>dans les </a:t>
            </a:r>
            <a:r>
              <a:rPr lang="fr-FR" dirty="0"/>
              <a:t>attitudes et le rendement de l’individu</a:t>
            </a:r>
            <a:r>
              <a:rPr lang="fr-FR" dirty="0" smtClean="0"/>
              <a:t>.</a:t>
            </a:r>
          </a:p>
          <a:p>
            <a:pPr marL="0" indent="0">
              <a:buNone/>
            </a:pPr>
            <a:endParaRPr lang="fr-FR" dirty="0"/>
          </a:p>
          <a:p>
            <a:pPr marL="0" indent="0">
              <a:buNone/>
            </a:pPr>
            <a:r>
              <a:rPr lang="fr-FR" dirty="0"/>
              <a:t>4- Les styles de leadership définis par la structure doivent </a:t>
            </a:r>
            <a:r>
              <a:rPr lang="fr-FR" dirty="0" smtClean="0"/>
              <a:t>tenir compte </a:t>
            </a:r>
            <a:r>
              <a:rPr lang="fr-FR" dirty="0"/>
              <a:t>des facteurs psychologiques et sociologiques.</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18</a:t>
            </a:fld>
            <a:endParaRPr lang="fr-FR"/>
          </a:p>
        </p:txBody>
      </p:sp>
    </p:spTree>
    <p:extLst>
      <p:ext uri="{BB962C8B-B14F-4D97-AF65-F5344CB8AC3E}">
        <p14:creationId xmlns:p14="http://schemas.microsoft.com/office/powerpoint/2010/main" val="386746484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Les Modèles de GRH</a:t>
            </a:r>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r>
              <a:rPr lang="fr-FR" b="1" u="sng" dirty="0" smtClean="0"/>
              <a:t>3- Le modèle gestion « moderne » des RH</a:t>
            </a:r>
          </a:p>
          <a:p>
            <a:pPr marL="0" indent="0">
              <a:buNone/>
            </a:pPr>
            <a:endParaRPr lang="fr-FR" b="1" u="sng" dirty="0" smtClean="0"/>
          </a:p>
          <a:p>
            <a:pPr marL="0" indent="0">
              <a:buNone/>
            </a:pPr>
            <a:r>
              <a:rPr lang="fr-FR" sz="2800" dirty="0" smtClean="0"/>
              <a:t>Ce modèle considère </a:t>
            </a:r>
            <a:r>
              <a:rPr lang="fr-FR" sz="2800" b="1" u="sng" dirty="0" smtClean="0"/>
              <a:t>l’ensemble du personnel comme une ressource pour l’organisation</a:t>
            </a:r>
            <a:r>
              <a:rPr lang="fr-FR" sz="2800" dirty="0" smtClean="0"/>
              <a:t>, voire la plus importante.</a:t>
            </a:r>
          </a:p>
          <a:p>
            <a:pPr marL="0" indent="0">
              <a:buNone/>
            </a:pPr>
            <a:endParaRPr lang="fr-FR" sz="2800" dirty="0" smtClean="0"/>
          </a:p>
          <a:p>
            <a:pPr marL="0" indent="0">
              <a:buNone/>
            </a:pPr>
            <a:r>
              <a:rPr lang="fr-FR" sz="2800" dirty="0" smtClean="0"/>
              <a:t>Il  est mis en œuvre un système de gestion participatif où le manager de proximité n’est pas la uniquement pour contrôler mais aussi pour motiver son équipe.</a:t>
            </a:r>
          </a:p>
          <a:p>
            <a:pPr marL="0" indent="0">
              <a:buNone/>
            </a:pPr>
            <a:endParaRPr lang="fr-FR" sz="2800" dirty="0" smtClean="0"/>
          </a:p>
          <a:p>
            <a:pPr marL="0" indent="0">
              <a:buNone/>
            </a:pPr>
            <a:r>
              <a:rPr lang="fr-FR" sz="2800" dirty="0" smtClean="0"/>
              <a:t>L’objectif n’est plus </a:t>
            </a:r>
            <a:r>
              <a:rPr lang="fr-FR" sz="2800" b="1" u="sng" dirty="0" smtClean="0"/>
              <a:t>d’améliorer</a:t>
            </a:r>
            <a:r>
              <a:rPr lang="fr-FR" sz="2800" dirty="0" smtClean="0"/>
              <a:t> la satisfaction mais la </a:t>
            </a:r>
            <a:r>
              <a:rPr lang="fr-FR" sz="2800" b="1" u="sng" dirty="0" smtClean="0"/>
              <a:t>prise de décision et l’efficacité globale de l’organisation </a:t>
            </a:r>
            <a:r>
              <a:rPr lang="fr-FR" sz="2800" dirty="0" smtClean="0"/>
              <a:t>en utilisant les RH </a:t>
            </a:r>
          </a:p>
          <a:p>
            <a:pPr marL="0" indent="0">
              <a:buNone/>
            </a:pPr>
            <a:endParaRPr lang="fr-FR" sz="2800" dirty="0" smtClean="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19</a:t>
            </a:fld>
            <a:endParaRPr lang="fr-FR"/>
          </a:p>
        </p:txBody>
      </p:sp>
    </p:spTree>
    <p:extLst>
      <p:ext uri="{BB962C8B-B14F-4D97-AF65-F5344CB8AC3E}">
        <p14:creationId xmlns:p14="http://schemas.microsoft.com/office/powerpoint/2010/main" val="239194811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fr-FR" dirty="0" smtClean="0">
                <a:hlinkClick r:id="rId2"/>
              </a:rPr>
              <a:t>WWW.res-homini.com</a:t>
            </a:r>
            <a:endParaRPr lang="fr-FR" dirty="0" smtClean="0"/>
          </a:p>
          <a:p>
            <a:r>
              <a:rPr lang="fr-FR" dirty="0" smtClean="0">
                <a:hlinkClick r:id="rId3"/>
              </a:rPr>
              <a:t>gzara@res-homini.com</a:t>
            </a:r>
            <a:endParaRPr lang="fr-FR" dirty="0" smtClean="0"/>
          </a:p>
          <a:p>
            <a:r>
              <a:rPr lang="fr-FR" dirty="0" smtClean="0">
                <a:hlinkClick r:id="rId4"/>
              </a:rPr>
              <a:t>g.zara@esgrh.net</a:t>
            </a:r>
            <a:r>
              <a:rPr lang="fr-FR" dirty="0" smtClean="0"/>
              <a:t> </a:t>
            </a:r>
            <a:endParaRPr lang="fr-FR"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2</a:t>
            </a:fld>
            <a:endParaRPr lang="fr-FR"/>
          </a:p>
        </p:txBody>
      </p:sp>
    </p:spTree>
    <p:extLst>
      <p:ext uri="{BB962C8B-B14F-4D97-AF65-F5344CB8AC3E}">
        <p14:creationId xmlns:p14="http://schemas.microsoft.com/office/powerpoint/2010/main" val="110416711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ORIENTATION JURIDIQUE</a:t>
            </a:r>
          </a:p>
        </p:txBody>
      </p:sp>
      <p:sp>
        <p:nvSpPr>
          <p:cNvPr id="3" name="Espace réservé du contenu 2"/>
          <p:cNvSpPr>
            <a:spLocks noGrp="1"/>
          </p:cNvSpPr>
          <p:nvPr>
            <p:ph idx="1"/>
          </p:nvPr>
        </p:nvSpPr>
        <p:spPr>
          <a:xfrm>
            <a:off x="397436" y="1600200"/>
            <a:ext cx="8402918" cy="4525963"/>
          </a:xfrm>
        </p:spPr>
        <p:txBody>
          <a:bodyPr>
            <a:noAutofit/>
          </a:bodyPr>
          <a:lstStyle/>
          <a:p>
            <a:pPr marL="0" indent="0">
              <a:buNone/>
            </a:pPr>
            <a:r>
              <a:rPr lang="fr-FR" sz="2400" dirty="0"/>
              <a:t>1930, on permet aux Syndicats </a:t>
            </a:r>
            <a:r>
              <a:rPr lang="fr-FR" sz="2400" dirty="0" smtClean="0"/>
              <a:t>:</a:t>
            </a:r>
          </a:p>
          <a:p>
            <a:r>
              <a:rPr lang="fr-FR" sz="2400" dirty="0" smtClean="0"/>
              <a:t>Une </a:t>
            </a:r>
            <a:r>
              <a:rPr lang="fr-FR" sz="2400" dirty="0"/>
              <a:t>reconnaissance légale </a:t>
            </a:r>
          </a:p>
          <a:p>
            <a:r>
              <a:rPr lang="fr-FR" sz="2400" dirty="0" smtClean="0"/>
              <a:t>Le </a:t>
            </a:r>
            <a:r>
              <a:rPr lang="fr-FR" sz="2400" dirty="0"/>
              <a:t>monopole de représentation des salariés </a:t>
            </a:r>
          </a:p>
          <a:p>
            <a:r>
              <a:rPr lang="fr-FR" sz="2400" dirty="0" smtClean="0"/>
              <a:t>Le </a:t>
            </a:r>
            <a:r>
              <a:rPr lang="fr-FR" sz="2400" dirty="0"/>
              <a:t>droit de négocier des conventions collectives de travail (CCT</a:t>
            </a:r>
            <a:r>
              <a:rPr lang="fr-FR" sz="2400" dirty="0" smtClean="0"/>
              <a:t>) et de les </a:t>
            </a:r>
            <a:r>
              <a:rPr lang="fr-FR" sz="2400" dirty="0"/>
              <a:t>signer </a:t>
            </a:r>
          </a:p>
          <a:p>
            <a:r>
              <a:rPr lang="fr-FR" sz="2400" dirty="0" smtClean="0"/>
              <a:t>De </a:t>
            </a:r>
            <a:r>
              <a:rPr lang="fr-FR" sz="2400" dirty="0"/>
              <a:t>surveiller l’application des conventions collectives de travail </a:t>
            </a:r>
            <a:r>
              <a:rPr lang="fr-FR" sz="2400" dirty="0" smtClean="0"/>
              <a:t>.</a:t>
            </a:r>
            <a:endParaRPr lang="fr-FR" sz="2400" dirty="0"/>
          </a:p>
          <a:p>
            <a:pPr marL="0" indent="0">
              <a:buNone/>
            </a:pPr>
            <a:r>
              <a:rPr lang="fr-FR" sz="2400" dirty="0"/>
              <a:t>La gestion du personnel est dominée par le droit collectif </a:t>
            </a:r>
            <a:r>
              <a:rPr lang="fr-FR" sz="2400" dirty="0" smtClean="0"/>
              <a:t>et individuel </a:t>
            </a:r>
            <a:r>
              <a:rPr lang="fr-FR" sz="2400" dirty="0"/>
              <a:t>du travail (60 %)</a:t>
            </a:r>
            <a:r>
              <a:rPr lang="fr-FR" sz="2400" dirty="0" smtClean="0"/>
              <a:t>.</a:t>
            </a:r>
          </a:p>
          <a:p>
            <a:pPr marL="0" indent="0">
              <a:buNone/>
            </a:pPr>
            <a:r>
              <a:rPr lang="fr-FR" sz="2400" dirty="0" smtClean="0"/>
              <a:t>Le </a:t>
            </a:r>
            <a:r>
              <a:rPr lang="fr-FR" sz="2400" dirty="0"/>
              <a:t>chef du personnel était recruté pour freiner la montée </a:t>
            </a:r>
            <a:r>
              <a:rPr lang="fr-FR" sz="2400" dirty="0" smtClean="0"/>
              <a:t>des syndicats</a:t>
            </a:r>
            <a:r>
              <a:rPr lang="fr-FR" sz="2400" dirty="0"/>
              <a:t>.</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20</a:t>
            </a:fld>
            <a:endParaRPr lang="fr-FR"/>
          </a:p>
        </p:txBody>
      </p:sp>
    </p:spTree>
    <p:extLst>
      <p:ext uri="{BB962C8B-B14F-4D97-AF65-F5344CB8AC3E}">
        <p14:creationId xmlns:p14="http://schemas.microsoft.com/office/powerpoint/2010/main" val="254722959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LA THEORIE </a:t>
            </a:r>
            <a:r>
              <a:rPr lang="fr-FR" dirty="0" smtClean="0"/>
              <a:t>X</a:t>
            </a:r>
            <a:br>
              <a:rPr lang="fr-FR" dirty="0" smtClean="0"/>
            </a:br>
            <a:r>
              <a:rPr lang="fr-FR" sz="3100" dirty="0"/>
              <a:t>(Mc Gregor)</a:t>
            </a:r>
          </a:p>
        </p:txBody>
      </p:sp>
      <p:sp>
        <p:nvSpPr>
          <p:cNvPr id="3" name="Espace réservé du contenu 2"/>
          <p:cNvSpPr>
            <a:spLocks noGrp="1"/>
          </p:cNvSpPr>
          <p:nvPr>
            <p:ph idx="1"/>
          </p:nvPr>
        </p:nvSpPr>
        <p:spPr/>
        <p:txBody>
          <a:bodyPr>
            <a:normAutofit fontScale="85000" lnSpcReduction="20000"/>
          </a:bodyPr>
          <a:lstStyle/>
          <a:p>
            <a:pPr marL="0" indent="0">
              <a:buNone/>
            </a:pPr>
            <a:r>
              <a:rPr lang="fr-FR" dirty="0"/>
              <a:t>CONCEPTION TRADITIONNELLE DE LA DIRECTION</a:t>
            </a:r>
          </a:p>
          <a:p>
            <a:pPr marL="0" indent="0">
              <a:buNone/>
            </a:pPr>
            <a:r>
              <a:rPr lang="fr-FR" dirty="0"/>
              <a:t>BASEE SUR LA CONTRAINTE ET LE CONTROLE</a:t>
            </a:r>
          </a:p>
          <a:p>
            <a:pPr marL="0" indent="0">
              <a:buNone/>
            </a:pPr>
            <a:r>
              <a:rPr lang="fr-FR" dirty="0"/>
              <a:t>HYPOTHESES :</a:t>
            </a:r>
          </a:p>
          <a:p>
            <a:r>
              <a:rPr lang="fr-FR" dirty="0" smtClean="0"/>
              <a:t> </a:t>
            </a:r>
            <a:r>
              <a:rPr lang="fr-FR" dirty="0"/>
              <a:t>Les individus ont une aversion pour le travail</a:t>
            </a:r>
          </a:p>
          <a:p>
            <a:r>
              <a:rPr lang="fr-FR" dirty="0" smtClean="0"/>
              <a:t> </a:t>
            </a:r>
            <a:r>
              <a:rPr lang="fr-FR" dirty="0"/>
              <a:t>Il doivent être contraints, dirigés et contrôlés</a:t>
            </a:r>
          </a:p>
          <a:p>
            <a:r>
              <a:rPr lang="fr-FR" dirty="0" smtClean="0"/>
              <a:t> </a:t>
            </a:r>
            <a:r>
              <a:rPr lang="fr-FR" dirty="0"/>
              <a:t>L’individu moyen préfère être conduit, a </a:t>
            </a:r>
            <a:r>
              <a:rPr lang="fr-FR" dirty="0" smtClean="0"/>
              <a:t>peu d’ambition</a:t>
            </a:r>
            <a:r>
              <a:rPr lang="fr-FR" dirty="0"/>
              <a:t>, fuit les responsabilités.</a:t>
            </a:r>
          </a:p>
          <a:p>
            <a:r>
              <a:rPr lang="fr-FR" dirty="0"/>
              <a:t>Les gestionnaires qui raisonnent selon la théorie X</a:t>
            </a:r>
          </a:p>
          <a:p>
            <a:pPr marL="0" indent="0">
              <a:buNone/>
            </a:pPr>
            <a:r>
              <a:rPr lang="fr-FR" dirty="0"/>
              <a:t>surveillent étroitement leurs subalternes, </a:t>
            </a:r>
            <a:r>
              <a:rPr lang="fr-FR" dirty="0" smtClean="0"/>
              <a:t>les menacent </a:t>
            </a:r>
            <a:r>
              <a:rPr lang="fr-FR" dirty="0"/>
              <a:t>de sanction et exigent la conformité </a:t>
            </a:r>
            <a:r>
              <a:rPr lang="fr-FR" dirty="0" smtClean="0"/>
              <a:t>aux politiques </a:t>
            </a:r>
            <a:r>
              <a:rPr lang="fr-FR" dirty="0"/>
              <a:t>de l’organisation.</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21</a:t>
            </a:fld>
            <a:endParaRPr lang="fr-FR"/>
          </a:p>
        </p:txBody>
      </p:sp>
    </p:spTree>
    <p:extLst>
      <p:ext uri="{BB962C8B-B14F-4D97-AF65-F5344CB8AC3E}">
        <p14:creationId xmlns:p14="http://schemas.microsoft.com/office/powerpoint/2010/main" val="79164735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LA THEORIE </a:t>
            </a:r>
            <a:r>
              <a:rPr lang="fr-FR" dirty="0" smtClean="0"/>
              <a:t>Y</a:t>
            </a:r>
            <a:br>
              <a:rPr lang="fr-FR" dirty="0" smtClean="0"/>
            </a:br>
            <a:r>
              <a:rPr lang="fr-FR" sz="2700" dirty="0" smtClean="0"/>
              <a:t>(Mc Gregor)</a:t>
            </a:r>
            <a:endParaRPr lang="fr-FR" sz="2700" dirty="0"/>
          </a:p>
        </p:txBody>
      </p:sp>
      <p:sp>
        <p:nvSpPr>
          <p:cNvPr id="3" name="Espace réservé du contenu 2"/>
          <p:cNvSpPr>
            <a:spLocks noGrp="1"/>
          </p:cNvSpPr>
          <p:nvPr>
            <p:ph idx="1"/>
          </p:nvPr>
        </p:nvSpPr>
        <p:spPr/>
        <p:txBody>
          <a:bodyPr>
            <a:normAutofit fontScale="85000" lnSpcReduction="20000"/>
          </a:bodyPr>
          <a:lstStyle/>
          <a:p>
            <a:pPr marL="0" indent="0">
              <a:buNone/>
            </a:pPr>
            <a:r>
              <a:rPr lang="fr-FR" dirty="0"/>
              <a:t>CONCEPTION MODERNE DE LA DIRECTION BASEE SUR LA</a:t>
            </a:r>
          </a:p>
          <a:p>
            <a:pPr marL="0" indent="0">
              <a:buNone/>
            </a:pPr>
            <a:r>
              <a:rPr lang="fr-FR" dirty="0"/>
              <a:t>PARTICIPATION</a:t>
            </a:r>
          </a:p>
          <a:p>
            <a:pPr marL="0" indent="0">
              <a:buNone/>
            </a:pPr>
            <a:r>
              <a:rPr lang="fr-FR" dirty="0"/>
              <a:t>HYPOTHESES :</a:t>
            </a:r>
          </a:p>
          <a:p>
            <a:r>
              <a:rPr lang="fr-FR" dirty="0" smtClean="0"/>
              <a:t>Les </a:t>
            </a:r>
            <a:r>
              <a:rPr lang="fr-FR" dirty="0"/>
              <a:t>êtres humains ne détestent pas le travail</a:t>
            </a:r>
          </a:p>
          <a:p>
            <a:r>
              <a:rPr lang="fr-FR" dirty="0" smtClean="0"/>
              <a:t>L’être </a:t>
            </a:r>
            <a:r>
              <a:rPr lang="fr-FR" dirty="0"/>
              <a:t>humain ne craint pas l’engagement et </a:t>
            </a:r>
            <a:r>
              <a:rPr lang="fr-FR" dirty="0" smtClean="0"/>
              <a:t>les responsabilités</a:t>
            </a:r>
            <a:endParaRPr lang="fr-FR" dirty="0"/>
          </a:p>
          <a:p>
            <a:r>
              <a:rPr lang="fr-FR" dirty="0" smtClean="0"/>
              <a:t>Il </a:t>
            </a:r>
            <a:r>
              <a:rPr lang="fr-FR" dirty="0"/>
              <a:t>est capable de créativité, d’imagination, d’originalité </a:t>
            </a:r>
            <a:r>
              <a:rPr lang="fr-FR" dirty="0" smtClean="0"/>
              <a:t>pour solutionner </a:t>
            </a:r>
            <a:r>
              <a:rPr lang="fr-FR" dirty="0"/>
              <a:t>des problèmes organisationnelles.</a:t>
            </a:r>
          </a:p>
          <a:p>
            <a:pPr marL="0" indent="0">
              <a:buNone/>
            </a:pPr>
            <a:endParaRPr lang="fr-FR" dirty="0" smtClean="0"/>
          </a:p>
          <a:p>
            <a:pPr marL="0" indent="0" algn="ctr">
              <a:buNone/>
            </a:pPr>
            <a:r>
              <a:rPr lang="fr-FR" b="1" u="sng" dirty="0" smtClean="0"/>
              <a:t>Pour </a:t>
            </a:r>
            <a:r>
              <a:rPr lang="fr-FR" b="1" u="sng" dirty="0"/>
              <a:t>Mc. GREGOR</a:t>
            </a:r>
            <a:r>
              <a:rPr lang="fr-FR" b="1" u="sng" dirty="0" smtClean="0"/>
              <a:t>, l’homme </a:t>
            </a:r>
            <a:r>
              <a:rPr lang="fr-FR" b="1" u="sng" dirty="0"/>
              <a:t>a envie de </a:t>
            </a:r>
            <a:r>
              <a:rPr lang="fr-FR" b="1" u="sng" dirty="0" smtClean="0"/>
              <a:t>travailler, l’homme </a:t>
            </a:r>
            <a:r>
              <a:rPr lang="fr-FR" b="1" u="sng" dirty="0"/>
              <a:t>désire s’accomplir et se sentir utile.</a:t>
            </a:r>
            <a:endParaRPr lang="fr-FR" b="1" u="sng" dirty="0" smtClean="0"/>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22</a:t>
            </a:fld>
            <a:endParaRPr lang="fr-FR"/>
          </a:p>
        </p:txBody>
      </p:sp>
    </p:spTree>
    <p:extLst>
      <p:ext uri="{BB962C8B-B14F-4D97-AF65-F5344CB8AC3E}">
        <p14:creationId xmlns:p14="http://schemas.microsoft.com/office/powerpoint/2010/main" val="303287525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Modèles de GRH</a:t>
            </a:r>
            <a:endParaRPr lang="fr-FR" dirty="0"/>
          </a:p>
        </p:txBody>
      </p:sp>
      <p:sp>
        <p:nvSpPr>
          <p:cNvPr id="3" name="Espace réservé du contenu 2"/>
          <p:cNvSpPr>
            <a:spLocks noGrp="1"/>
          </p:cNvSpPr>
          <p:nvPr>
            <p:ph idx="1"/>
          </p:nvPr>
        </p:nvSpPr>
        <p:spPr>
          <a:xfrm>
            <a:off x="457200" y="1324080"/>
            <a:ext cx="8229600" cy="4525963"/>
          </a:xfrm>
        </p:spPr>
        <p:txBody>
          <a:bodyPr>
            <a:normAutofit fontScale="92500" lnSpcReduction="20000"/>
          </a:bodyPr>
          <a:lstStyle/>
          <a:p>
            <a:pPr marL="0" indent="0">
              <a:buNone/>
            </a:pPr>
            <a:r>
              <a:rPr lang="fr-FR" b="1" u="sng" dirty="0" smtClean="0"/>
              <a:t>4- Le modèle de gestion stratégique</a:t>
            </a:r>
          </a:p>
          <a:p>
            <a:pPr marL="0" indent="0">
              <a:buNone/>
            </a:pPr>
            <a:endParaRPr lang="fr-FR" b="1" u="sng" dirty="0" smtClean="0"/>
          </a:p>
          <a:p>
            <a:pPr marL="0" indent="0">
              <a:buNone/>
            </a:pPr>
            <a:r>
              <a:rPr lang="fr-FR" sz="2800" dirty="0" smtClean="0"/>
              <a:t>Ce modèle considère que </a:t>
            </a:r>
            <a:r>
              <a:rPr lang="fr-FR" sz="2800" b="1" u="sng" dirty="0" smtClean="0"/>
              <a:t>l’individu recherche </a:t>
            </a:r>
            <a:r>
              <a:rPr lang="fr-FR" sz="2800" dirty="0" smtClean="0"/>
              <a:t>, avant tout , </a:t>
            </a:r>
            <a:r>
              <a:rPr lang="fr-FR" sz="2800" b="1" u="sng" dirty="0" smtClean="0"/>
              <a:t>sa propre satisfaction</a:t>
            </a:r>
            <a:r>
              <a:rPr lang="fr-FR" sz="2800" dirty="0" smtClean="0"/>
              <a:t>.</a:t>
            </a:r>
          </a:p>
          <a:p>
            <a:pPr marL="0" indent="0">
              <a:buNone/>
            </a:pPr>
            <a:endParaRPr lang="fr-FR" sz="2800" dirty="0" smtClean="0"/>
          </a:p>
          <a:p>
            <a:pPr marL="0" indent="0">
              <a:buNone/>
            </a:pPr>
            <a:r>
              <a:rPr lang="fr-FR" sz="2800" dirty="0" smtClean="0"/>
              <a:t>Il servira l’organisation dans la mesure où cela lui</a:t>
            </a:r>
            <a:r>
              <a:rPr lang="fr-FR" sz="2800" dirty="0"/>
              <a:t> </a:t>
            </a:r>
            <a:r>
              <a:rPr lang="fr-FR" sz="2800" dirty="0" smtClean="0"/>
              <a:t>permettra d’atteindre ses propres objectifs.</a:t>
            </a:r>
          </a:p>
          <a:p>
            <a:pPr marL="0" indent="0">
              <a:buNone/>
            </a:pPr>
            <a:endParaRPr lang="fr-FR" sz="2800" dirty="0" smtClean="0"/>
          </a:p>
          <a:p>
            <a:pPr marL="0" indent="0">
              <a:buNone/>
            </a:pPr>
            <a:r>
              <a:rPr lang="fr-FR" sz="2800" dirty="0" smtClean="0"/>
              <a:t>La fonction RH est alors définie comme la prise en compte </a:t>
            </a:r>
            <a:r>
              <a:rPr lang="fr-FR" sz="2800" b="1" u="sng" dirty="0" smtClean="0"/>
              <a:t>des stratégies individuelles</a:t>
            </a:r>
            <a:r>
              <a:rPr lang="fr-FR" sz="2800" dirty="0" smtClean="0"/>
              <a:t>, des ressources et des couts que représente pour chacun d’eux la coopération aux buts de l’organisation</a:t>
            </a:r>
            <a:r>
              <a:rPr lang="fr-FR" sz="2800" dirty="0"/>
              <a:t>.</a:t>
            </a:r>
            <a:endParaRPr lang="fr-FR" sz="2800" dirty="0" smtClean="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23</a:t>
            </a:fld>
            <a:endParaRPr lang="fr-FR"/>
          </a:p>
        </p:txBody>
      </p:sp>
    </p:spTree>
    <p:extLst>
      <p:ext uri="{BB962C8B-B14F-4D97-AF65-F5344CB8AC3E}">
        <p14:creationId xmlns:p14="http://schemas.microsoft.com/office/powerpoint/2010/main" val="239194811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L’APPROCHE SYSTEMIQUE</a:t>
            </a:r>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a:t>L’idée de base :</a:t>
            </a:r>
          </a:p>
          <a:p>
            <a:pPr>
              <a:buFontTx/>
              <a:buChar char="-"/>
            </a:pPr>
            <a:r>
              <a:rPr lang="fr-FR" dirty="0" smtClean="0"/>
              <a:t>L’entreprise </a:t>
            </a:r>
            <a:r>
              <a:rPr lang="fr-FR" dirty="0"/>
              <a:t>est un système composée de </a:t>
            </a:r>
            <a:r>
              <a:rPr lang="fr-FR" dirty="0" smtClean="0"/>
              <a:t>parties interdépendantes.</a:t>
            </a:r>
          </a:p>
          <a:p>
            <a:pPr>
              <a:buFontTx/>
              <a:buChar char="-"/>
            </a:pPr>
            <a:endParaRPr lang="fr-FR" dirty="0"/>
          </a:p>
          <a:p>
            <a:pPr>
              <a:buFontTx/>
              <a:buChar char="-"/>
            </a:pPr>
            <a:r>
              <a:rPr lang="fr-FR" dirty="0" smtClean="0"/>
              <a:t>De </a:t>
            </a:r>
            <a:r>
              <a:rPr lang="fr-FR" dirty="0"/>
              <a:t>même, l’entreprise doit être perçue comme </a:t>
            </a:r>
            <a:r>
              <a:rPr lang="fr-FR" dirty="0" smtClean="0"/>
              <a:t>un « </a:t>
            </a:r>
            <a:r>
              <a:rPr lang="fr-FR" dirty="0"/>
              <a:t>fonctionnement global » à l’intérieur duquel chaque partie </a:t>
            </a:r>
            <a:r>
              <a:rPr lang="fr-FR" dirty="0" smtClean="0"/>
              <a:t>joue un </a:t>
            </a:r>
            <a:r>
              <a:rPr lang="fr-FR" dirty="0"/>
              <a:t>rôle</a:t>
            </a:r>
            <a:r>
              <a:rPr lang="fr-FR" dirty="0" smtClean="0"/>
              <a:t>.</a:t>
            </a:r>
          </a:p>
          <a:p>
            <a:pPr>
              <a:buFontTx/>
              <a:buChar char="-"/>
            </a:pPr>
            <a:endParaRPr lang="fr-FR" dirty="0"/>
          </a:p>
          <a:p>
            <a:pPr marL="0" indent="0">
              <a:buNone/>
            </a:pPr>
            <a:r>
              <a:rPr lang="fr-FR" dirty="0"/>
              <a:t>Le système de gestion comprend plusieurs parties :</a:t>
            </a:r>
          </a:p>
          <a:p>
            <a:r>
              <a:rPr lang="fr-FR" dirty="0" smtClean="0"/>
              <a:t>Les </a:t>
            </a:r>
            <a:r>
              <a:rPr lang="fr-FR" dirty="0"/>
              <a:t>entrées ; in put (ressources…)</a:t>
            </a:r>
          </a:p>
          <a:p>
            <a:r>
              <a:rPr lang="fr-FR" dirty="0" smtClean="0"/>
              <a:t>Le </a:t>
            </a:r>
            <a:r>
              <a:rPr lang="fr-FR" dirty="0"/>
              <a:t>processus de gestion</a:t>
            </a:r>
          </a:p>
          <a:p>
            <a:r>
              <a:rPr lang="fr-FR" dirty="0" smtClean="0"/>
              <a:t>Les </a:t>
            </a:r>
            <a:r>
              <a:rPr lang="fr-FR" dirty="0"/>
              <a:t>sorties ; out put (produits ou services)</a:t>
            </a:r>
          </a:p>
          <a:p>
            <a:r>
              <a:rPr lang="fr-FR" dirty="0" smtClean="0"/>
              <a:t>La </a:t>
            </a:r>
            <a:r>
              <a:rPr lang="fr-FR" dirty="0" err="1"/>
              <a:t>retro-action</a:t>
            </a:r>
            <a:r>
              <a:rPr lang="fr-FR" dirty="0"/>
              <a:t> (information sur les résultats et les corrections…)</a:t>
            </a:r>
            <a:r>
              <a:rPr lang="fr-FR" dirty="0" smtClean="0"/>
              <a:t>.</a:t>
            </a:r>
          </a:p>
          <a:p>
            <a:r>
              <a:rPr lang="fr-FR" dirty="0" smtClean="0"/>
              <a:t>Le </a:t>
            </a:r>
            <a:r>
              <a:rPr lang="fr-FR" dirty="0"/>
              <a:t>système de gestion est un système ouvert.</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24</a:t>
            </a:fld>
            <a:endParaRPr lang="fr-FR"/>
          </a:p>
        </p:txBody>
      </p:sp>
    </p:spTree>
    <p:extLst>
      <p:ext uri="{BB962C8B-B14F-4D97-AF65-F5344CB8AC3E}">
        <p14:creationId xmlns:p14="http://schemas.microsoft.com/office/powerpoint/2010/main" val="174822515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L’APPLICATION DE LA NOTION DE</a:t>
            </a:r>
            <a:br>
              <a:rPr lang="fr-FR" dirty="0"/>
            </a:br>
            <a:r>
              <a:rPr lang="fr-FR" dirty="0"/>
              <a:t>SYSTEME A LA G.R.H.</a:t>
            </a:r>
          </a:p>
        </p:txBody>
      </p:sp>
      <p:sp>
        <p:nvSpPr>
          <p:cNvPr id="3" name="Espace réservé du contenu 2"/>
          <p:cNvSpPr>
            <a:spLocks noGrp="1"/>
          </p:cNvSpPr>
          <p:nvPr>
            <p:ph idx="1"/>
          </p:nvPr>
        </p:nvSpPr>
        <p:spPr>
          <a:xfrm>
            <a:off x="283881" y="1854197"/>
            <a:ext cx="8591177" cy="4525963"/>
          </a:xfrm>
        </p:spPr>
        <p:txBody>
          <a:bodyPr>
            <a:normAutofit fontScale="70000" lnSpcReduction="20000"/>
          </a:bodyPr>
          <a:lstStyle/>
          <a:p>
            <a:pPr marL="0" indent="0">
              <a:buNone/>
            </a:pPr>
            <a:r>
              <a:rPr lang="fr-FR" dirty="0"/>
              <a:t>Les entreprises ont des objectifs de rentabilité et de satisfaction de </a:t>
            </a:r>
            <a:r>
              <a:rPr lang="fr-FR" dirty="0" smtClean="0"/>
              <a:t>leur clientèle</a:t>
            </a:r>
            <a:r>
              <a:rPr lang="fr-FR" dirty="0"/>
              <a:t>.</a:t>
            </a:r>
          </a:p>
          <a:p>
            <a:pPr marL="0" indent="0">
              <a:buNone/>
            </a:pPr>
            <a:r>
              <a:rPr lang="fr-FR" dirty="0"/>
              <a:t>La poursuite de tels objectifs implique, entre autres , l’utilisation </a:t>
            </a:r>
            <a:r>
              <a:rPr lang="fr-FR" dirty="0" smtClean="0"/>
              <a:t>des RH.</a:t>
            </a:r>
          </a:p>
          <a:p>
            <a:pPr marL="0" indent="0">
              <a:buNone/>
            </a:pPr>
            <a:r>
              <a:rPr lang="fr-FR" dirty="0" smtClean="0"/>
              <a:t>Dans </a:t>
            </a:r>
            <a:r>
              <a:rPr lang="fr-FR" dirty="0"/>
              <a:t>ce sens, la fonction RH doit atteindre les </a:t>
            </a:r>
            <a:r>
              <a:rPr lang="fr-FR" dirty="0" smtClean="0"/>
              <a:t>résultats suivants </a:t>
            </a:r>
            <a:r>
              <a:rPr lang="fr-FR" dirty="0"/>
              <a:t>:</a:t>
            </a:r>
          </a:p>
          <a:p>
            <a:r>
              <a:rPr lang="fr-FR" dirty="0" smtClean="0"/>
              <a:t>Une </a:t>
            </a:r>
            <a:r>
              <a:rPr lang="fr-FR" dirty="0"/>
              <a:t>main-d </a:t>
            </a:r>
            <a:r>
              <a:rPr lang="fr-FR" dirty="0" smtClean="0"/>
              <a:t>’</a:t>
            </a:r>
            <a:r>
              <a:rPr lang="fr-FR" dirty="0"/>
              <a:t> œuvre</a:t>
            </a:r>
            <a:r>
              <a:rPr lang="fr-FR" dirty="0" smtClean="0"/>
              <a:t> </a:t>
            </a:r>
            <a:r>
              <a:rPr lang="fr-FR" dirty="0"/>
              <a:t>en quantité et en </a:t>
            </a:r>
            <a:r>
              <a:rPr lang="fr-FR" dirty="0" smtClean="0"/>
              <a:t>qualité suffisante</a:t>
            </a:r>
            <a:endParaRPr lang="fr-FR" dirty="0"/>
          </a:p>
          <a:p>
            <a:r>
              <a:rPr lang="fr-FR" dirty="0" smtClean="0"/>
              <a:t>Une </a:t>
            </a:r>
            <a:r>
              <a:rPr lang="fr-FR" dirty="0"/>
              <a:t>main-</a:t>
            </a:r>
            <a:r>
              <a:rPr lang="fr-FR" dirty="0" smtClean="0"/>
              <a:t>d’œuvre stable</a:t>
            </a:r>
          </a:p>
          <a:p>
            <a:r>
              <a:rPr lang="fr-FR" dirty="0" smtClean="0"/>
              <a:t>Une </a:t>
            </a:r>
            <a:r>
              <a:rPr lang="fr-FR" dirty="0"/>
              <a:t>main-</a:t>
            </a:r>
            <a:r>
              <a:rPr lang="fr-FR" dirty="0" smtClean="0"/>
              <a:t>d’œuvre </a:t>
            </a:r>
            <a:r>
              <a:rPr lang="fr-FR" dirty="0"/>
              <a:t>satisfaite et valorisée par </a:t>
            </a:r>
            <a:r>
              <a:rPr lang="fr-FR" dirty="0" smtClean="0"/>
              <a:t>les tâches </a:t>
            </a:r>
            <a:r>
              <a:rPr lang="fr-FR" dirty="0"/>
              <a:t>à accomplir</a:t>
            </a:r>
            <a:r>
              <a:rPr lang="fr-FR" dirty="0" smtClean="0"/>
              <a:t>.</a:t>
            </a:r>
          </a:p>
          <a:p>
            <a:endParaRPr lang="fr-FR" dirty="0"/>
          </a:p>
          <a:p>
            <a:pPr marL="0" indent="0">
              <a:buNone/>
            </a:pPr>
            <a:r>
              <a:rPr lang="fr-FR" dirty="0" smtClean="0"/>
              <a:t>Deux </a:t>
            </a:r>
            <a:r>
              <a:rPr lang="fr-FR" dirty="0"/>
              <a:t>finalités :</a:t>
            </a:r>
          </a:p>
          <a:p>
            <a:pPr marL="0" indent="0">
              <a:buNone/>
            </a:pPr>
            <a:r>
              <a:rPr lang="fr-FR" dirty="0"/>
              <a:t>- L’une économique : la productivité</a:t>
            </a:r>
          </a:p>
          <a:p>
            <a:pPr marL="0" indent="0">
              <a:buNone/>
            </a:pPr>
            <a:r>
              <a:rPr lang="fr-FR" dirty="0"/>
              <a:t>- L’autre humaine : la satisfaction au travail.</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25</a:t>
            </a:fld>
            <a:endParaRPr lang="fr-FR"/>
          </a:p>
        </p:txBody>
      </p:sp>
    </p:spTree>
    <p:extLst>
      <p:ext uri="{BB962C8B-B14F-4D97-AF65-F5344CB8AC3E}">
        <p14:creationId xmlns:p14="http://schemas.microsoft.com/office/powerpoint/2010/main" val="91430306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re 1"/>
          <p:cNvSpPr>
            <a:spLocks noGrp="1"/>
          </p:cNvSpPr>
          <p:nvPr>
            <p:ph type="title"/>
          </p:nvPr>
        </p:nvSpPr>
        <p:spPr/>
        <p:txBody>
          <a:bodyPr>
            <a:normAutofit fontScale="90000"/>
          </a:bodyPr>
          <a:lstStyle/>
          <a:p>
            <a:pPr eaLnBrk="1" hangingPunct="1"/>
            <a:r>
              <a:rPr lang="fr-FR" sz="4000">
                <a:latin typeface="Calibri" charset="0"/>
                <a:ea typeface="ＭＳ Ｐゴシック" charset="0"/>
                <a:cs typeface="ＭＳ Ｐゴシック" charset="0"/>
              </a:rPr>
              <a:t>L’</a:t>
            </a:r>
            <a:r>
              <a:rPr lang="fr-FR" altLang="ja-JP" sz="4000">
                <a:latin typeface="Calibri" charset="0"/>
                <a:ea typeface="ＭＳ Ｐゴシック" charset="0"/>
                <a:cs typeface="ＭＳ Ｐゴシック" charset="0"/>
              </a:rPr>
              <a:t>approche systémique:</a:t>
            </a:r>
            <a:br>
              <a:rPr lang="fr-FR" altLang="ja-JP" sz="4000">
                <a:latin typeface="Calibri" charset="0"/>
                <a:ea typeface="ＭＳ Ｐゴシック" charset="0"/>
                <a:cs typeface="ＭＳ Ｐゴシック" charset="0"/>
              </a:rPr>
            </a:br>
            <a:r>
              <a:rPr lang="fr-FR" altLang="ja-JP" sz="4000">
                <a:latin typeface="Calibri" charset="0"/>
                <a:ea typeface="ＭＳ Ｐゴシック" charset="0"/>
                <a:cs typeface="ＭＳ Ｐゴシック" charset="0"/>
              </a:rPr>
              <a:t>l’entreprise en tant que système</a:t>
            </a:r>
            <a:endParaRPr lang="fr-FR" sz="4000">
              <a:latin typeface="Calibri" charset="0"/>
              <a:ea typeface="ＭＳ Ｐゴシック" charset="0"/>
              <a:cs typeface="ＭＳ Ｐゴシック" charset="0"/>
            </a:endParaRPr>
          </a:p>
        </p:txBody>
      </p:sp>
      <p:sp>
        <p:nvSpPr>
          <p:cNvPr id="64514" name="Espace réservé du contenu 2"/>
          <p:cNvSpPr>
            <a:spLocks noGrp="1"/>
          </p:cNvSpPr>
          <p:nvPr>
            <p:ph idx="1"/>
          </p:nvPr>
        </p:nvSpPr>
        <p:spPr/>
        <p:txBody>
          <a:bodyPr/>
          <a:lstStyle/>
          <a:p>
            <a:pPr eaLnBrk="1" hangingPunct="1">
              <a:buFont typeface="Arial" charset="0"/>
              <a:buNone/>
            </a:pPr>
            <a:r>
              <a:rPr lang="fr-FR" sz="2800" b="1">
                <a:latin typeface="Calibri" charset="0"/>
                <a:ea typeface="ＭＳ Ｐゴシック" charset="0"/>
                <a:cs typeface="ＭＳ Ｐゴシック" charset="0"/>
              </a:rPr>
              <a:t>Qu'est-ce qu'un système ?</a:t>
            </a:r>
          </a:p>
          <a:p>
            <a:pPr eaLnBrk="1" hangingPunct="1">
              <a:buFont typeface="Arial" charset="0"/>
              <a:buNone/>
            </a:pPr>
            <a:endParaRPr lang="fr-FR" sz="2800">
              <a:latin typeface="Calibri" charset="0"/>
              <a:ea typeface="ＭＳ Ｐゴシック" charset="0"/>
              <a:cs typeface="ＭＳ Ｐゴシック" charset="0"/>
            </a:endParaRPr>
          </a:p>
          <a:p>
            <a:pPr eaLnBrk="1" hangingPunct="1">
              <a:buFont typeface="Arial" charset="0"/>
              <a:buNone/>
            </a:pPr>
            <a:r>
              <a:rPr lang="fr-FR" sz="2800">
                <a:latin typeface="Calibri" charset="0"/>
                <a:ea typeface="ＭＳ Ｐゴシック" charset="0"/>
                <a:cs typeface="ＭＳ Ｐゴシック" charset="0"/>
              </a:rPr>
              <a:t>Un système peut être défini comme un ensemble </a:t>
            </a:r>
          </a:p>
          <a:p>
            <a:pPr eaLnBrk="1" hangingPunct="1">
              <a:buFont typeface="Arial" charset="0"/>
              <a:buNone/>
            </a:pPr>
            <a:r>
              <a:rPr lang="fr-FR" sz="2800">
                <a:latin typeface="Calibri" charset="0"/>
                <a:ea typeface="ＭＳ Ｐゴシック" charset="0"/>
                <a:cs typeface="ＭＳ Ｐゴシック" charset="0"/>
              </a:rPr>
              <a:t>composé d</a:t>
            </a:r>
            <a:r>
              <a:rPr lang="ja-JP" altLang="fr-FR" sz="2800">
                <a:latin typeface="Calibri" charset="0"/>
                <a:ea typeface="ＭＳ Ｐゴシック" charset="0"/>
                <a:cs typeface="ＭＳ Ｐゴシック" charset="0"/>
              </a:rPr>
              <a:t>’</a:t>
            </a:r>
            <a:r>
              <a:rPr lang="fr-FR" altLang="ja-JP" sz="2800">
                <a:latin typeface="Calibri" charset="0"/>
                <a:ea typeface="ＭＳ Ｐゴシック" charset="0"/>
                <a:cs typeface="ＭＳ Ｐゴシック" charset="0"/>
              </a:rPr>
              <a:t>éléments en interaction permanente, </a:t>
            </a:r>
          </a:p>
          <a:p>
            <a:pPr eaLnBrk="1" hangingPunct="1">
              <a:buFont typeface="Arial" charset="0"/>
              <a:buNone/>
            </a:pPr>
            <a:r>
              <a:rPr lang="fr-FR" sz="2800">
                <a:latin typeface="Calibri" charset="0"/>
                <a:ea typeface="ＭＳ Ｐゴシック" charset="0"/>
                <a:cs typeface="ＭＳ Ｐゴシック" charset="0"/>
              </a:rPr>
              <a:t>organisé et ouvert sur son environnement auquel il </a:t>
            </a:r>
          </a:p>
          <a:p>
            <a:pPr eaLnBrk="1" hangingPunct="1">
              <a:buFont typeface="Arial" charset="0"/>
              <a:buNone/>
            </a:pPr>
            <a:r>
              <a:rPr lang="fr-FR" sz="2800">
                <a:latin typeface="Calibri" charset="0"/>
                <a:ea typeface="ＭＳ Ｐゴシック" charset="0"/>
                <a:cs typeface="ＭＳ Ｐゴシック" charset="0"/>
              </a:rPr>
              <a:t>doit s</a:t>
            </a:r>
            <a:r>
              <a:rPr lang="ja-JP" altLang="fr-FR" sz="2800">
                <a:latin typeface="Calibri" charset="0"/>
                <a:ea typeface="ＭＳ Ｐゴシック" charset="0"/>
                <a:cs typeface="ＭＳ Ｐゴシック" charset="0"/>
              </a:rPr>
              <a:t>’</a:t>
            </a:r>
            <a:r>
              <a:rPr lang="fr-FR" altLang="ja-JP" sz="2800">
                <a:latin typeface="Calibri" charset="0"/>
                <a:ea typeface="ＭＳ Ｐゴシック" charset="0"/>
                <a:cs typeface="ＭＳ Ｐゴシック" charset="0"/>
              </a:rPr>
              <a:t>adapter en permanence pour sa survie.</a:t>
            </a:r>
          </a:p>
          <a:p>
            <a:pPr eaLnBrk="1" hangingPunct="1">
              <a:buFont typeface="Arial" charset="0"/>
              <a:buNone/>
            </a:pPr>
            <a:endParaRPr lang="fr-FR" sz="2800">
              <a:latin typeface="Calibri" charset="0"/>
              <a:ea typeface="ＭＳ Ｐゴシック" charset="0"/>
              <a:cs typeface="ＭＳ Ｐゴシック" charset="0"/>
            </a:endParaRPr>
          </a:p>
        </p:txBody>
      </p:sp>
      <p:sp>
        <p:nvSpPr>
          <p:cNvPr id="64515" name="Espace réservé du pied de page 3"/>
          <p:cNvSpPr>
            <a:spLocks noGrp="1"/>
          </p:cNvSpPr>
          <p:nvPr>
            <p:ph type="ftr" sz="quarter" idx="10"/>
          </p:nvPr>
        </p:nvSpPr>
        <p:spPr bwMode="auto">
          <a:xfrm>
            <a:off x="76200" y="6569075"/>
            <a:ext cx="3962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sz="900">
                <a:solidFill>
                  <a:srgbClr val="898989"/>
                </a:solidFill>
                <a:latin typeface="Calibri" charset="0"/>
              </a:rPr>
              <a:t>Cours de Management des Organisations - 2011- G.Zara</a:t>
            </a:r>
          </a:p>
        </p:txBody>
      </p:sp>
      <p:sp>
        <p:nvSpPr>
          <p:cNvPr id="64516" name="Espace réservé du numéro de diapositive 4"/>
          <p:cNvSpPr>
            <a:spLocks noGrp="1"/>
          </p:cNvSpPr>
          <p:nvPr>
            <p:ph type="sldNum" sz="quarter" idx="11"/>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EE52EF6-125B-BC4D-AA16-B00A06FFFAC8}" type="slidenum">
              <a:rPr lang="fr-FR" sz="1200">
                <a:solidFill>
                  <a:srgbClr val="898989"/>
                </a:solidFill>
                <a:latin typeface="Calibri" charset="0"/>
              </a:rPr>
              <a:pPr eaLnBrk="1" hangingPunct="1"/>
              <a:t>26</a:t>
            </a:fld>
            <a:endParaRPr lang="fr-FR" sz="1200">
              <a:solidFill>
                <a:srgbClr val="898989"/>
              </a:solidFill>
              <a:latin typeface="Calibri" charset="0"/>
            </a:endParaRPr>
          </a:p>
        </p:txBody>
      </p:sp>
    </p:spTree>
    <p:extLst>
      <p:ext uri="{BB962C8B-B14F-4D97-AF65-F5344CB8AC3E}">
        <p14:creationId xmlns:p14="http://schemas.microsoft.com/office/powerpoint/2010/main" val="211481428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re 1"/>
          <p:cNvSpPr>
            <a:spLocks noGrp="1"/>
          </p:cNvSpPr>
          <p:nvPr>
            <p:ph type="title"/>
          </p:nvPr>
        </p:nvSpPr>
        <p:spPr>
          <a:xfrm>
            <a:off x="304800" y="76200"/>
            <a:ext cx="8229600" cy="1143000"/>
          </a:xfrm>
        </p:spPr>
        <p:txBody>
          <a:bodyPr>
            <a:normAutofit fontScale="90000"/>
          </a:bodyPr>
          <a:lstStyle/>
          <a:p>
            <a:pPr eaLnBrk="1" hangingPunct="1"/>
            <a:r>
              <a:rPr lang="fr-FR" sz="4000">
                <a:latin typeface="Calibri" charset="0"/>
                <a:ea typeface="ＭＳ Ｐゴシック" charset="0"/>
                <a:cs typeface="ＭＳ Ｐゴシック" charset="0"/>
              </a:rPr>
              <a:t>L’</a:t>
            </a:r>
            <a:r>
              <a:rPr lang="fr-FR" altLang="ja-JP" sz="4000">
                <a:latin typeface="Calibri" charset="0"/>
                <a:ea typeface="ＭＳ Ｐゴシック" charset="0"/>
                <a:cs typeface="ＭＳ Ｐゴシック" charset="0"/>
              </a:rPr>
              <a:t>approche systémique:</a:t>
            </a:r>
            <a:br>
              <a:rPr lang="fr-FR" altLang="ja-JP" sz="4000">
                <a:latin typeface="Calibri" charset="0"/>
                <a:ea typeface="ＭＳ Ｐゴシック" charset="0"/>
                <a:cs typeface="ＭＳ Ｐゴシック" charset="0"/>
              </a:rPr>
            </a:br>
            <a:r>
              <a:rPr lang="fr-FR" altLang="ja-JP" sz="4000">
                <a:latin typeface="Calibri" charset="0"/>
                <a:ea typeface="ＭＳ Ｐゴシック" charset="0"/>
                <a:cs typeface="ＭＳ Ｐゴシック" charset="0"/>
              </a:rPr>
              <a:t>l’entreprise en tant que système</a:t>
            </a:r>
            <a:endParaRPr lang="fr-FR" sz="4000">
              <a:latin typeface="Calibri" charset="0"/>
              <a:ea typeface="ＭＳ Ｐゴシック" charset="0"/>
              <a:cs typeface="ＭＳ Ｐゴシック" charset="0"/>
            </a:endParaRPr>
          </a:p>
        </p:txBody>
      </p:sp>
      <p:sp>
        <p:nvSpPr>
          <p:cNvPr id="66562" name="Espace réservé du contenu 2"/>
          <p:cNvSpPr>
            <a:spLocks noGrp="1"/>
          </p:cNvSpPr>
          <p:nvPr>
            <p:ph idx="1"/>
          </p:nvPr>
        </p:nvSpPr>
        <p:spPr>
          <a:xfrm>
            <a:off x="76200" y="1295400"/>
            <a:ext cx="8915400" cy="5060950"/>
          </a:xfrm>
        </p:spPr>
        <p:txBody>
          <a:bodyPr/>
          <a:lstStyle/>
          <a:p>
            <a:pPr eaLnBrk="1" hangingPunct="1">
              <a:buFont typeface="Arial" charset="0"/>
              <a:buNone/>
            </a:pPr>
            <a:r>
              <a:rPr lang="fr-FR" sz="2400" b="1">
                <a:latin typeface="Calibri" charset="0"/>
                <a:ea typeface="ＭＳ Ｐゴシック" charset="0"/>
                <a:cs typeface="ＭＳ Ｐゴシック" charset="0"/>
              </a:rPr>
              <a:t>Qu'est-ce qu'un système ?</a:t>
            </a:r>
          </a:p>
          <a:p>
            <a:pPr eaLnBrk="1" hangingPunct="1">
              <a:buFont typeface="Arial" charset="0"/>
              <a:buNone/>
            </a:pPr>
            <a:endParaRPr lang="fr-FR" sz="1600">
              <a:latin typeface="Calibri" charset="0"/>
              <a:ea typeface="ＭＳ Ｐゴシック" charset="0"/>
              <a:cs typeface="ＭＳ Ｐゴシック" charset="0"/>
            </a:endParaRPr>
          </a:p>
          <a:p>
            <a:pPr eaLnBrk="1" hangingPunct="1"/>
            <a:r>
              <a:rPr lang="fr-FR" sz="2400">
                <a:latin typeface="Calibri" charset="0"/>
                <a:ea typeface="ＭＳ Ｐゴシック" charset="0"/>
                <a:cs typeface="ＭＳ Ｐゴシック" charset="0"/>
              </a:rPr>
              <a:t>Envisager une entreprise en tant que système consiste à la considérer comme un ensemble organisé, composé de différentes fonctions, services, individus en permanente interaction, ayant tous des objectifs pouvant être contradictoires.</a:t>
            </a:r>
            <a:r>
              <a:rPr lang="fr-FR" sz="2000">
                <a:latin typeface="Calibri" charset="0"/>
                <a:ea typeface="ＭＳ Ｐゴシック" charset="0"/>
                <a:cs typeface="ＭＳ Ｐゴシック" charset="0"/>
              </a:rPr>
              <a:t> </a:t>
            </a:r>
          </a:p>
          <a:p>
            <a:pPr eaLnBrk="1" hangingPunct="1"/>
            <a:r>
              <a:rPr lang="fr-FR" sz="2400">
                <a:latin typeface="Calibri" charset="0"/>
                <a:ea typeface="ＭＳ Ｐゴシック" charset="0"/>
                <a:cs typeface="ＭＳ Ｐゴシック" charset="0"/>
              </a:rPr>
              <a:t>L’</a:t>
            </a:r>
            <a:r>
              <a:rPr lang="fr-FR" altLang="ja-JP" sz="2400">
                <a:latin typeface="Calibri" charset="0"/>
                <a:ea typeface="ＭＳ Ｐゴシック" charset="0"/>
                <a:cs typeface="ＭＳ Ｐゴシック" charset="0"/>
              </a:rPr>
              <a:t>entreprise en tant que système est ouverte sur son </a:t>
            </a:r>
          </a:p>
          <a:p>
            <a:pPr eaLnBrk="1" hangingPunct="1">
              <a:buFont typeface="Arial" charset="0"/>
              <a:buNone/>
            </a:pPr>
            <a:r>
              <a:rPr lang="fr-FR" sz="2400">
                <a:latin typeface="Calibri" charset="0"/>
                <a:ea typeface="ＭＳ Ｐゴシック" charset="0"/>
                <a:cs typeface="ＭＳ Ｐゴシック" charset="0"/>
              </a:rPr>
              <a:t>	environnement externe, source de menaces à appréhender mais </a:t>
            </a:r>
          </a:p>
          <a:p>
            <a:pPr eaLnBrk="1" hangingPunct="1">
              <a:buFont typeface="Arial" charset="0"/>
              <a:buNone/>
            </a:pPr>
            <a:r>
              <a:rPr lang="fr-FR" sz="2400">
                <a:latin typeface="Calibri" charset="0"/>
                <a:ea typeface="ＭＳ Ｐゴシック" charset="0"/>
                <a:cs typeface="ＭＳ Ｐゴシック" charset="0"/>
              </a:rPr>
              <a:t>	 aussi d</a:t>
            </a:r>
            <a:r>
              <a:rPr lang="ja-JP" altLang="fr-FR" sz="2400">
                <a:latin typeface="Calibri" charset="0"/>
                <a:ea typeface="ＭＳ Ｐゴシック" charset="0"/>
                <a:cs typeface="ＭＳ Ｐゴシック" charset="0"/>
              </a:rPr>
              <a:t>’</a:t>
            </a:r>
            <a:r>
              <a:rPr lang="fr-FR" altLang="ja-JP" sz="2400">
                <a:latin typeface="Calibri" charset="0"/>
                <a:ea typeface="ＭＳ Ｐゴシック" charset="0"/>
                <a:cs typeface="ＭＳ Ｐゴシック" charset="0"/>
              </a:rPr>
              <a:t>opportunités à saisir. </a:t>
            </a:r>
          </a:p>
          <a:p>
            <a:pPr eaLnBrk="1" hangingPunct="1"/>
            <a:r>
              <a:rPr lang="fr-FR" sz="2400">
                <a:latin typeface="Calibri" charset="0"/>
                <a:ea typeface="ＭＳ Ｐゴシック" charset="0"/>
                <a:cs typeface="ＭＳ Ｐゴシック" charset="0"/>
              </a:rPr>
              <a:t>L’</a:t>
            </a:r>
            <a:r>
              <a:rPr lang="fr-FR" altLang="ja-JP" sz="2400">
                <a:latin typeface="Calibri" charset="0"/>
                <a:ea typeface="ＭＳ Ｐゴシック" charset="0"/>
                <a:cs typeface="ＭＳ Ｐゴシック" charset="0"/>
              </a:rPr>
              <a:t>entreprise doit s</a:t>
            </a:r>
            <a:r>
              <a:rPr lang="ja-JP" altLang="fr-FR" sz="2400">
                <a:latin typeface="Calibri" charset="0"/>
                <a:ea typeface="ＭＳ Ｐゴシック" charset="0"/>
                <a:cs typeface="ＭＳ Ｐゴシック" charset="0"/>
              </a:rPr>
              <a:t>’</a:t>
            </a:r>
            <a:r>
              <a:rPr lang="fr-FR" altLang="ja-JP" sz="2400">
                <a:latin typeface="Calibri" charset="0"/>
                <a:ea typeface="ＭＳ Ｐゴシック" charset="0"/>
                <a:cs typeface="ＭＳ Ｐゴシック" charset="0"/>
              </a:rPr>
              <a:t>y adapter en permanence pour sa survie et son développement. </a:t>
            </a:r>
          </a:p>
          <a:p>
            <a:pPr eaLnBrk="1" hangingPunct="1">
              <a:buFont typeface="Arial" charset="0"/>
              <a:buNone/>
            </a:pPr>
            <a:r>
              <a:rPr lang="fr-FR" sz="2400">
                <a:latin typeface="Calibri" charset="0"/>
                <a:ea typeface="ＭＳ Ｐゴシック" charset="0"/>
                <a:cs typeface="ＭＳ Ｐゴシック" charset="0"/>
              </a:rPr>
              <a:t>	 </a:t>
            </a:r>
          </a:p>
          <a:p>
            <a:pPr eaLnBrk="1" hangingPunct="1">
              <a:buFont typeface="Arial" charset="0"/>
              <a:buNone/>
            </a:pPr>
            <a:endParaRPr lang="fr-FR" sz="2000">
              <a:latin typeface="Calibri" charset="0"/>
              <a:ea typeface="ＭＳ Ｐゴシック" charset="0"/>
              <a:cs typeface="ＭＳ Ｐゴシック" charset="0"/>
            </a:endParaRPr>
          </a:p>
        </p:txBody>
      </p:sp>
      <p:sp>
        <p:nvSpPr>
          <p:cNvPr id="66563" name="Espace réservé du pied de page 3"/>
          <p:cNvSpPr>
            <a:spLocks noGrp="1"/>
          </p:cNvSpPr>
          <p:nvPr>
            <p:ph type="ftr" sz="quarter" idx="10"/>
          </p:nvPr>
        </p:nvSpPr>
        <p:spPr bwMode="auto">
          <a:xfrm>
            <a:off x="76200" y="6569075"/>
            <a:ext cx="3962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sz="900">
                <a:solidFill>
                  <a:srgbClr val="898989"/>
                </a:solidFill>
                <a:latin typeface="Calibri" charset="0"/>
              </a:rPr>
              <a:t>Cours de Management des Organisations - 2011- G.Zara</a:t>
            </a:r>
          </a:p>
        </p:txBody>
      </p:sp>
      <p:sp>
        <p:nvSpPr>
          <p:cNvPr id="66564" name="Espace réservé du numéro de diapositive 4"/>
          <p:cNvSpPr>
            <a:spLocks noGrp="1"/>
          </p:cNvSpPr>
          <p:nvPr>
            <p:ph type="sldNum" sz="quarter" idx="11"/>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3C088C8-F9F6-5049-B56C-302F0BBBB838}" type="slidenum">
              <a:rPr lang="fr-FR" sz="1200">
                <a:solidFill>
                  <a:srgbClr val="898989"/>
                </a:solidFill>
                <a:latin typeface="Calibri" charset="0"/>
              </a:rPr>
              <a:pPr eaLnBrk="1" hangingPunct="1"/>
              <a:t>27</a:t>
            </a:fld>
            <a:endParaRPr lang="fr-FR" sz="1200">
              <a:solidFill>
                <a:srgbClr val="898989"/>
              </a:solidFill>
              <a:latin typeface="Calibri" charset="0"/>
            </a:endParaRPr>
          </a:p>
        </p:txBody>
      </p:sp>
    </p:spTree>
    <p:extLst>
      <p:ext uri="{BB962C8B-B14F-4D97-AF65-F5344CB8AC3E}">
        <p14:creationId xmlns:p14="http://schemas.microsoft.com/office/powerpoint/2010/main" val="31029514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re 1"/>
          <p:cNvSpPr>
            <a:spLocks noGrp="1"/>
          </p:cNvSpPr>
          <p:nvPr>
            <p:ph type="title"/>
          </p:nvPr>
        </p:nvSpPr>
        <p:spPr>
          <a:xfrm>
            <a:off x="4710113" y="274638"/>
            <a:ext cx="3900487" cy="1143000"/>
          </a:xfrm>
        </p:spPr>
        <p:txBody>
          <a:bodyPr/>
          <a:lstStyle/>
          <a:p>
            <a:pPr eaLnBrk="1" hangingPunct="1">
              <a:defRPr/>
            </a:pPr>
            <a:r>
              <a:rPr lang="fr-FR" b="1" dirty="0">
                <a:solidFill>
                  <a:srgbClr val="000000"/>
                </a:solidFill>
                <a:effectLst>
                  <a:outerShdw blurRad="38100" dist="38100" dir="2700000" algn="tl">
                    <a:srgbClr val="DDDDDD"/>
                  </a:outerShdw>
                </a:effectLst>
                <a:latin typeface="Calibri" charset="0"/>
                <a:ea typeface="ＭＳ Ｐゴシック" charset="0"/>
                <a:cs typeface="ＭＳ Ｐゴシック" charset="0"/>
              </a:rPr>
              <a:t>UN SYSTEME</a:t>
            </a:r>
          </a:p>
        </p:txBody>
      </p:sp>
      <p:sp>
        <p:nvSpPr>
          <p:cNvPr id="68610" name="Espace réservé du pied de page 3"/>
          <p:cNvSpPr>
            <a:spLocks noGrp="1"/>
          </p:cNvSpPr>
          <p:nvPr>
            <p:ph type="ftr" sz="quarter" idx="10"/>
          </p:nvPr>
        </p:nvSpPr>
        <p:spPr bwMode="auto">
          <a:xfrm>
            <a:off x="76200" y="6569075"/>
            <a:ext cx="3962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sz="900">
                <a:solidFill>
                  <a:srgbClr val="898989"/>
                </a:solidFill>
                <a:latin typeface="Calibri" charset="0"/>
              </a:rPr>
              <a:t>Cours de Management des Organisations - 2011- G.Zara</a:t>
            </a:r>
          </a:p>
        </p:txBody>
      </p:sp>
      <p:sp>
        <p:nvSpPr>
          <p:cNvPr id="68611" name="Espace réservé du numéro de diapositive 4"/>
          <p:cNvSpPr>
            <a:spLocks noGrp="1"/>
          </p:cNvSpPr>
          <p:nvPr>
            <p:ph type="sldNum" sz="quarter" idx="11"/>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CF3F8FF-F15C-364B-BADF-07D04212BE97}" type="slidenum">
              <a:rPr lang="fr-FR" sz="1200">
                <a:solidFill>
                  <a:srgbClr val="898989"/>
                </a:solidFill>
                <a:latin typeface="Calibri" charset="0"/>
              </a:rPr>
              <a:pPr eaLnBrk="1" hangingPunct="1"/>
              <a:t>28</a:t>
            </a:fld>
            <a:endParaRPr lang="fr-FR" sz="1200">
              <a:solidFill>
                <a:srgbClr val="898989"/>
              </a:solidFill>
              <a:latin typeface="Calibri" charset="0"/>
            </a:endParaRPr>
          </a:p>
        </p:txBody>
      </p:sp>
      <p:sp>
        <p:nvSpPr>
          <p:cNvPr id="68612" name="Oval 8"/>
          <p:cNvSpPr>
            <a:spLocks noChangeArrowheads="1"/>
          </p:cNvSpPr>
          <p:nvPr/>
        </p:nvSpPr>
        <p:spPr bwMode="auto">
          <a:xfrm>
            <a:off x="1673225" y="2420938"/>
            <a:ext cx="273050" cy="265112"/>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68613" name="Oval 13"/>
          <p:cNvSpPr>
            <a:spLocks noChangeArrowheads="1"/>
          </p:cNvSpPr>
          <p:nvPr/>
        </p:nvSpPr>
        <p:spPr bwMode="auto">
          <a:xfrm>
            <a:off x="1241425" y="3141663"/>
            <a:ext cx="273050" cy="265112"/>
          </a:xfrm>
          <a:prstGeom prst="ellipse">
            <a:avLst/>
          </a:prstGeom>
          <a:solidFill>
            <a:srgbClr val="FF0000"/>
          </a:solidFill>
          <a:ln w="9525">
            <a:solidFill>
              <a:schemeClr val="tx1"/>
            </a:solidFill>
            <a:round/>
            <a:headEnd/>
            <a:tailEnd/>
          </a:ln>
        </p:spPr>
        <p:txBody>
          <a:bodyPr wrap="none" anchor="ctr"/>
          <a:lstStyle/>
          <a:p>
            <a:endParaRPr lang="fr-FR"/>
          </a:p>
        </p:txBody>
      </p:sp>
      <p:grpSp>
        <p:nvGrpSpPr>
          <p:cNvPr id="2" name="Group 58"/>
          <p:cNvGrpSpPr>
            <a:grpSpLocks/>
          </p:cNvGrpSpPr>
          <p:nvPr/>
        </p:nvGrpSpPr>
        <p:grpSpPr bwMode="auto">
          <a:xfrm>
            <a:off x="2857500" y="1628775"/>
            <a:ext cx="815975" cy="798513"/>
            <a:chOff x="1565" y="1026"/>
            <a:chExt cx="544" cy="544"/>
          </a:xfrm>
        </p:grpSpPr>
        <p:sp>
          <p:nvSpPr>
            <p:cNvPr id="68662" name="Oval 6"/>
            <p:cNvSpPr>
              <a:spLocks noChangeArrowheads="1"/>
            </p:cNvSpPr>
            <p:nvPr/>
          </p:nvSpPr>
          <p:spPr bwMode="auto">
            <a:xfrm>
              <a:off x="1791" y="1207"/>
              <a:ext cx="182" cy="181"/>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68663" name="Oval 7"/>
            <p:cNvSpPr>
              <a:spLocks noChangeArrowheads="1"/>
            </p:cNvSpPr>
            <p:nvPr/>
          </p:nvSpPr>
          <p:spPr bwMode="auto">
            <a:xfrm>
              <a:off x="1927" y="1162"/>
              <a:ext cx="182" cy="181"/>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68664" name="Oval 9"/>
            <p:cNvSpPr>
              <a:spLocks noChangeArrowheads="1"/>
            </p:cNvSpPr>
            <p:nvPr/>
          </p:nvSpPr>
          <p:spPr bwMode="auto">
            <a:xfrm>
              <a:off x="1565" y="1253"/>
              <a:ext cx="182" cy="181"/>
            </a:xfrm>
            <a:prstGeom prst="ellipse">
              <a:avLst/>
            </a:prstGeom>
            <a:solidFill>
              <a:srgbClr val="FF0000"/>
            </a:solidFill>
            <a:ln w="9525">
              <a:solidFill>
                <a:schemeClr val="tx1"/>
              </a:solidFill>
              <a:round/>
              <a:headEnd/>
              <a:tailEnd/>
            </a:ln>
          </p:spPr>
          <p:txBody>
            <a:bodyPr wrap="none" anchor="ctr"/>
            <a:lstStyle/>
            <a:p>
              <a:endParaRPr lang="fr-FR"/>
            </a:p>
          </p:txBody>
        </p:sp>
        <p:sp>
          <p:nvSpPr>
            <p:cNvPr id="68665" name="Oval 10"/>
            <p:cNvSpPr>
              <a:spLocks noChangeArrowheads="1"/>
            </p:cNvSpPr>
            <p:nvPr/>
          </p:nvSpPr>
          <p:spPr bwMode="auto">
            <a:xfrm>
              <a:off x="1837" y="1026"/>
              <a:ext cx="182" cy="181"/>
            </a:xfrm>
            <a:prstGeom prst="ellipse">
              <a:avLst/>
            </a:prstGeom>
            <a:solidFill>
              <a:srgbClr val="FFCC00"/>
            </a:solidFill>
            <a:ln w="9525">
              <a:solidFill>
                <a:schemeClr val="tx1"/>
              </a:solidFill>
              <a:round/>
              <a:headEnd/>
              <a:tailEnd/>
            </a:ln>
          </p:spPr>
          <p:txBody>
            <a:bodyPr wrap="none" anchor="ctr"/>
            <a:lstStyle/>
            <a:p>
              <a:endParaRPr lang="fr-FR"/>
            </a:p>
          </p:txBody>
        </p:sp>
        <p:sp>
          <p:nvSpPr>
            <p:cNvPr id="68666" name="Oval 11"/>
            <p:cNvSpPr>
              <a:spLocks noChangeArrowheads="1"/>
            </p:cNvSpPr>
            <p:nvPr/>
          </p:nvSpPr>
          <p:spPr bwMode="auto">
            <a:xfrm>
              <a:off x="1701" y="1389"/>
              <a:ext cx="182" cy="181"/>
            </a:xfrm>
            <a:prstGeom prst="ellipse">
              <a:avLst/>
            </a:prstGeom>
            <a:solidFill>
              <a:srgbClr val="FFCC00"/>
            </a:solidFill>
            <a:ln w="9525">
              <a:solidFill>
                <a:schemeClr val="tx1"/>
              </a:solidFill>
              <a:round/>
              <a:headEnd/>
              <a:tailEnd/>
            </a:ln>
          </p:spPr>
          <p:txBody>
            <a:bodyPr wrap="none" anchor="ctr"/>
            <a:lstStyle/>
            <a:p>
              <a:endParaRPr lang="fr-FR"/>
            </a:p>
          </p:txBody>
        </p:sp>
        <p:sp>
          <p:nvSpPr>
            <p:cNvPr id="68667" name="Oval 14"/>
            <p:cNvSpPr>
              <a:spLocks noChangeArrowheads="1"/>
            </p:cNvSpPr>
            <p:nvPr/>
          </p:nvSpPr>
          <p:spPr bwMode="auto">
            <a:xfrm>
              <a:off x="1655" y="1026"/>
              <a:ext cx="182" cy="181"/>
            </a:xfrm>
            <a:prstGeom prst="ellipse">
              <a:avLst/>
            </a:prstGeom>
            <a:solidFill>
              <a:srgbClr val="FF0000"/>
            </a:solidFill>
            <a:ln w="9525">
              <a:solidFill>
                <a:schemeClr val="tx1"/>
              </a:solidFill>
              <a:round/>
              <a:headEnd/>
              <a:tailEnd/>
            </a:ln>
          </p:spPr>
          <p:txBody>
            <a:bodyPr wrap="none" anchor="ctr"/>
            <a:lstStyle/>
            <a:p>
              <a:endParaRPr lang="fr-FR"/>
            </a:p>
          </p:txBody>
        </p:sp>
      </p:grpSp>
      <p:sp>
        <p:nvSpPr>
          <p:cNvPr id="68615" name="Oval 18"/>
          <p:cNvSpPr>
            <a:spLocks noChangeArrowheads="1"/>
          </p:cNvSpPr>
          <p:nvPr/>
        </p:nvSpPr>
        <p:spPr bwMode="auto">
          <a:xfrm>
            <a:off x="1384300" y="2781300"/>
            <a:ext cx="273050" cy="265113"/>
          </a:xfrm>
          <a:prstGeom prst="ellipse">
            <a:avLst/>
          </a:prstGeom>
          <a:solidFill>
            <a:srgbClr val="FF0000"/>
          </a:solidFill>
          <a:ln w="9525">
            <a:solidFill>
              <a:schemeClr val="tx1"/>
            </a:solidFill>
            <a:round/>
            <a:headEnd/>
            <a:tailEnd/>
          </a:ln>
        </p:spPr>
        <p:txBody>
          <a:bodyPr wrap="none" anchor="ctr"/>
          <a:lstStyle/>
          <a:p>
            <a:endParaRPr lang="fr-FR"/>
          </a:p>
        </p:txBody>
      </p:sp>
      <p:sp>
        <p:nvSpPr>
          <p:cNvPr id="68616" name="Oval 20"/>
          <p:cNvSpPr>
            <a:spLocks noChangeArrowheads="1"/>
          </p:cNvSpPr>
          <p:nvPr/>
        </p:nvSpPr>
        <p:spPr bwMode="auto">
          <a:xfrm>
            <a:off x="1817688" y="3716338"/>
            <a:ext cx="273050" cy="265112"/>
          </a:xfrm>
          <a:prstGeom prst="ellipse">
            <a:avLst/>
          </a:prstGeom>
          <a:solidFill>
            <a:srgbClr val="000099"/>
          </a:solidFill>
          <a:ln w="9525">
            <a:solidFill>
              <a:schemeClr val="tx1"/>
            </a:solidFill>
            <a:round/>
            <a:headEnd/>
            <a:tailEnd/>
          </a:ln>
        </p:spPr>
        <p:txBody>
          <a:bodyPr wrap="none" anchor="ctr"/>
          <a:lstStyle/>
          <a:p>
            <a:endParaRPr lang="fr-FR"/>
          </a:p>
        </p:txBody>
      </p:sp>
      <p:sp>
        <p:nvSpPr>
          <p:cNvPr id="68617" name="Oval 21"/>
          <p:cNvSpPr>
            <a:spLocks noChangeArrowheads="1"/>
          </p:cNvSpPr>
          <p:nvPr/>
        </p:nvSpPr>
        <p:spPr bwMode="auto">
          <a:xfrm>
            <a:off x="1241425" y="3429000"/>
            <a:ext cx="273050" cy="265113"/>
          </a:xfrm>
          <a:prstGeom prst="ellipse">
            <a:avLst/>
          </a:prstGeom>
          <a:solidFill>
            <a:schemeClr val="accent1"/>
          </a:solidFill>
          <a:ln w="9525">
            <a:solidFill>
              <a:schemeClr val="tx1"/>
            </a:solidFill>
            <a:round/>
            <a:headEnd/>
            <a:tailEnd/>
          </a:ln>
        </p:spPr>
        <p:txBody>
          <a:bodyPr wrap="none" anchor="ctr"/>
          <a:lstStyle/>
          <a:p>
            <a:endParaRPr lang="fr-FR"/>
          </a:p>
        </p:txBody>
      </p:sp>
      <p:grpSp>
        <p:nvGrpSpPr>
          <p:cNvPr id="3" name="Group 57"/>
          <p:cNvGrpSpPr>
            <a:grpSpLocks/>
          </p:cNvGrpSpPr>
          <p:nvPr/>
        </p:nvGrpSpPr>
        <p:grpSpPr bwMode="auto">
          <a:xfrm>
            <a:off x="1647825" y="2565400"/>
            <a:ext cx="1090613" cy="1065213"/>
            <a:chOff x="793" y="1616"/>
            <a:chExt cx="727" cy="725"/>
          </a:xfrm>
        </p:grpSpPr>
        <p:sp>
          <p:nvSpPr>
            <p:cNvPr id="68654" name="Oval 4"/>
            <p:cNvSpPr>
              <a:spLocks noChangeArrowheads="1"/>
            </p:cNvSpPr>
            <p:nvPr/>
          </p:nvSpPr>
          <p:spPr bwMode="auto">
            <a:xfrm>
              <a:off x="1111" y="2160"/>
              <a:ext cx="182" cy="181"/>
            </a:xfrm>
            <a:prstGeom prst="ellipse">
              <a:avLst/>
            </a:prstGeom>
            <a:solidFill>
              <a:srgbClr val="FF0000"/>
            </a:solidFill>
            <a:ln w="9525">
              <a:solidFill>
                <a:schemeClr val="tx1"/>
              </a:solidFill>
              <a:round/>
              <a:headEnd/>
              <a:tailEnd/>
            </a:ln>
          </p:spPr>
          <p:txBody>
            <a:bodyPr wrap="none" anchor="ctr"/>
            <a:lstStyle/>
            <a:p>
              <a:endParaRPr lang="fr-FR"/>
            </a:p>
          </p:txBody>
        </p:sp>
        <p:sp>
          <p:nvSpPr>
            <p:cNvPr id="68655" name="Oval 5"/>
            <p:cNvSpPr>
              <a:spLocks noChangeArrowheads="1"/>
            </p:cNvSpPr>
            <p:nvPr/>
          </p:nvSpPr>
          <p:spPr bwMode="auto">
            <a:xfrm>
              <a:off x="1111" y="1979"/>
              <a:ext cx="182" cy="181"/>
            </a:xfrm>
            <a:prstGeom prst="ellipse">
              <a:avLst/>
            </a:prstGeom>
            <a:solidFill>
              <a:srgbClr val="FFCC00"/>
            </a:solidFill>
            <a:ln w="9525">
              <a:solidFill>
                <a:schemeClr val="tx1"/>
              </a:solidFill>
              <a:round/>
              <a:headEnd/>
              <a:tailEnd/>
            </a:ln>
          </p:spPr>
          <p:txBody>
            <a:bodyPr wrap="none" anchor="ctr"/>
            <a:lstStyle/>
            <a:p>
              <a:endParaRPr lang="fr-FR"/>
            </a:p>
          </p:txBody>
        </p:sp>
        <p:sp>
          <p:nvSpPr>
            <p:cNvPr id="68656" name="Oval 12"/>
            <p:cNvSpPr>
              <a:spLocks noChangeArrowheads="1"/>
            </p:cNvSpPr>
            <p:nvPr/>
          </p:nvSpPr>
          <p:spPr bwMode="auto">
            <a:xfrm>
              <a:off x="930" y="1616"/>
              <a:ext cx="182" cy="181"/>
            </a:xfrm>
            <a:prstGeom prst="ellipse">
              <a:avLst/>
            </a:prstGeom>
            <a:solidFill>
              <a:srgbClr val="000099"/>
            </a:solidFill>
            <a:ln w="9525">
              <a:solidFill>
                <a:schemeClr val="tx1"/>
              </a:solidFill>
              <a:round/>
              <a:headEnd/>
              <a:tailEnd/>
            </a:ln>
          </p:spPr>
          <p:txBody>
            <a:bodyPr wrap="none" anchor="ctr"/>
            <a:lstStyle/>
            <a:p>
              <a:endParaRPr lang="fr-FR"/>
            </a:p>
          </p:txBody>
        </p:sp>
        <p:sp>
          <p:nvSpPr>
            <p:cNvPr id="68657" name="Oval 15"/>
            <p:cNvSpPr>
              <a:spLocks noChangeArrowheads="1"/>
            </p:cNvSpPr>
            <p:nvPr/>
          </p:nvSpPr>
          <p:spPr bwMode="auto">
            <a:xfrm>
              <a:off x="1111" y="1797"/>
              <a:ext cx="182" cy="181"/>
            </a:xfrm>
            <a:prstGeom prst="ellipse">
              <a:avLst/>
            </a:prstGeom>
            <a:solidFill>
              <a:srgbClr val="000099"/>
            </a:solidFill>
            <a:ln w="9525">
              <a:solidFill>
                <a:schemeClr val="tx1"/>
              </a:solidFill>
              <a:round/>
              <a:headEnd/>
              <a:tailEnd/>
            </a:ln>
          </p:spPr>
          <p:txBody>
            <a:bodyPr wrap="none" anchor="ctr"/>
            <a:lstStyle/>
            <a:p>
              <a:endParaRPr lang="fr-FR"/>
            </a:p>
          </p:txBody>
        </p:sp>
        <p:sp>
          <p:nvSpPr>
            <p:cNvPr id="68658" name="Oval 16"/>
            <p:cNvSpPr>
              <a:spLocks noChangeArrowheads="1"/>
            </p:cNvSpPr>
            <p:nvPr/>
          </p:nvSpPr>
          <p:spPr bwMode="auto">
            <a:xfrm>
              <a:off x="1156" y="1616"/>
              <a:ext cx="182" cy="181"/>
            </a:xfrm>
            <a:prstGeom prst="ellipse">
              <a:avLst/>
            </a:prstGeom>
            <a:solidFill>
              <a:srgbClr val="FFCC00"/>
            </a:solidFill>
            <a:ln w="9525">
              <a:solidFill>
                <a:schemeClr val="tx1"/>
              </a:solidFill>
              <a:round/>
              <a:headEnd/>
              <a:tailEnd/>
            </a:ln>
          </p:spPr>
          <p:txBody>
            <a:bodyPr wrap="none" anchor="ctr"/>
            <a:lstStyle/>
            <a:p>
              <a:endParaRPr lang="fr-FR"/>
            </a:p>
          </p:txBody>
        </p:sp>
        <p:sp>
          <p:nvSpPr>
            <p:cNvPr id="68659" name="Oval 17"/>
            <p:cNvSpPr>
              <a:spLocks noChangeArrowheads="1"/>
            </p:cNvSpPr>
            <p:nvPr/>
          </p:nvSpPr>
          <p:spPr bwMode="auto">
            <a:xfrm>
              <a:off x="1338" y="1752"/>
              <a:ext cx="182" cy="181"/>
            </a:xfrm>
            <a:prstGeom prst="ellipse">
              <a:avLst/>
            </a:prstGeom>
            <a:solidFill>
              <a:srgbClr val="000099"/>
            </a:solidFill>
            <a:ln w="9525">
              <a:solidFill>
                <a:schemeClr val="tx1"/>
              </a:solidFill>
              <a:round/>
              <a:headEnd/>
              <a:tailEnd/>
            </a:ln>
          </p:spPr>
          <p:txBody>
            <a:bodyPr wrap="none" anchor="ctr"/>
            <a:lstStyle/>
            <a:p>
              <a:endParaRPr lang="fr-FR"/>
            </a:p>
          </p:txBody>
        </p:sp>
        <p:sp>
          <p:nvSpPr>
            <p:cNvPr id="68660" name="Oval 19"/>
            <p:cNvSpPr>
              <a:spLocks noChangeArrowheads="1"/>
            </p:cNvSpPr>
            <p:nvPr/>
          </p:nvSpPr>
          <p:spPr bwMode="auto">
            <a:xfrm>
              <a:off x="839" y="1842"/>
              <a:ext cx="182" cy="181"/>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68661" name="Oval 22"/>
            <p:cNvSpPr>
              <a:spLocks noChangeArrowheads="1"/>
            </p:cNvSpPr>
            <p:nvPr/>
          </p:nvSpPr>
          <p:spPr bwMode="auto">
            <a:xfrm>
              <a:off x="793" y="2069"/>
              <a:ext cx="182" cy="181"/>
            </a:xfrm>
            <a:prstGeom prst="ellipse">
              <a:avLst/>
            </a:prstGeom>
            <a:solidFill>
              <a:srgbClr val="000099"/>
            </a:solidFill>
            <a:ln w="9525">
              <a:solidFill>
                <a:schemeClr val="tx1"/>
              </a:solidFill>
              <a:round/>
              <a:headEnd/>
              <a:tailEnd/>
            </a:ln>
          </p:spPr>
          <p:txBody>
            <a:bodyPr wrap="none" anchor="ctr"/>
            <a:lstStyle/>
            <a:p>
              <a:endParaRPr lang="fr-FR"/>
            </a:p>
          </p:txBody>
        </p:sp>
      </p:grpSp>
      <p:sp>
        <p:nvSpPr>
          <p:cNvPr id="28" name="AutoShape 27"/>
          <p:cNvSpPr>
            <a:spLocks noChangeArrowheads="1"/>
          </p:cNvSpPr>
          <p:nvPr/>
        </p:nvSpPr>
        <p:spPr bwMode="auto">
          <a:xfrm rot="-6360133">
            <a:off x="935831" y="696120"/>
            <a:ext cx="4905375" cy="5008562"/>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20013 h 21600"/>
            </a:gdLst>
            <a:ahLst/>
            <a:cxnLst>
              <a:cxn ang="T8">
                <a:pos x="T0" y="T1"/>
              </a:cxn>
              <a:cxn ang="T9">
                <a:pos x="T2" y="T3"/>
              </a:cxn>
              <a:cxn ang="T10">
                <a:pos x="T4" y="T5"/>
              </a:cxn>
              <a:cxn ang="T11">
                <a:pos x="T6" y="T7"/>
              </a:cxn>
            </a:cxnLst>
            <a:rect l="T12" t="T13" r="T14" b="T15"/>
            <a:pathLst>
              <a:path w="21600" h="21600">
                <a:moveTo>
                  <a:pt x="7011" y="20568"/>
                </a:moveTo>
                <a:cubicBezTo>
                  <a:pt x="2978" y="19005"/>
                  <a:pt x="322" y="15124"/>
                  <a:pt x="322" y="10800"/>
                </a:cubicBezTo>
                <a:cubicBezTo>
                  <a:pt x="322" y="5013"/>
                  <a:pt x="5013" y="322"/>
                  <a:pt x="10800" y="322"/>
                </a:cubicBezTo>
                <a:cubicBezTo>
                  <a:pt x="16586" y="322"/>
                  <a:pt x="21278" y="5013"/>
                  <a:pt x="21278" y="10800"/>
                </a:cubicBezTo>
                <a:cubicBezTo>
                  <a:pt x="21277" y="15124"/>
                  <a:pt x="18621" y="19005"/>
                  <a:pt x="14588" y="20568"/>
                </a:cubicBezTo>
                <a:lnTo>
                  <a:pt x="14705" y="20869"/>
                </a:lnTo>
                <a:cubicBezTo>
                  <a:pt x="18861" y="19257"/>
                  <a:pt x="21600" y="15257"/>
                  <a:pt x="21600" y="10800"/>
                </a:cubicBezTo>
                <a:cubicBezTo>
                  <a:pt x="21600" y="4835"/>
                  <a:pt x="16764" y="0"/>
                  <a:pt x="10800" y="0"/>
                </a:cubicBezTo>
                <a:cubicBezTo>
                  <a:pt x="4835" y="0"/>
                  <a:pt x="0" y="4835"/>
                  <a:pt x="0" y="10800"/>
                </a:cubicBezTo>
                <a:cubicBezTo>
                  <a:pt x="-1" y="15257"/>
                  <a:pt x="2738" y="19257"/>
                  <a:pt x="6894" y="20869"/>
                </a:cubicBezTo>
                <a:lnTo>
                  <a:pt x="7011" y="20568"/>
                </a:lnTo>
                <a:close/>
              </a:path>
            </a:pathLst>
          </a:custGeom>
          <a:solidFill>
            <a:schemeClr val="tx1"/>
          </a:solidFill>
          <a:ln w="9525">
            <a:solidFill>
              <a:schemeClr val="tx1"/>
            </a:solidFill>
            <a:miter lim="800000"/>
            <a:headEnd/>
            <a:tailEnd/>
          </a:ln>
        </p:spPr>
        <p:txBody>
          <a:bodyPr wrap="none" anchor="ctr"/>
          <a:lstStyle/>
          <a:p>
            <a:endParaRPr lang="fr-FR"/>
          </a:p>
        </p:txBody>
      </p:sp>
      <p:sp>
        <p:nvSpPr>
          <p:cNvPr id="68620" name="AutoShape 29"/>
          <p:cNvSpPr>
            <a:spLocks noChangeArrowheads="1"/>
          </p:cNvSpPr>
          <p:nvPr/>
        </p:nvSpPr>
        <p:spPr bwMode="auto">
          <a:xfrm rot="-3073262">
            <a:off x="1028700" y="2238376"/>
            <a:ext cx="1798637" cy="1903412"/>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19323 h 21600"/>
            </a:gdLst>
            <a:ahLst/>
            <a:cxnLst>
              <a:cxn ang="T8">
                <a:pos x="T0" y="T1"/>
              </a:cxn>
              <a:cxn ang="T9">
                <a:pos x="T2" y="T3"/>
              </a:cxn>
              <a:cxn ang="T10">
                <a:pos x="T4" y="T5"/>
              </a:cxn>
              <a:cxn ang="T11">
                <a:pos x="T6" y="T7"/>
              </a:cxn>
            </a:cxnLst>
            <a:rect l="T12" t="T13" r="T14" b="T15"/>
            <a:pathLst>
              <a:path w="21600" h="21600">
                <a:moveTo>
                  <a:pt x="6176" y="19840"/>
                </a:moveTo>
                <a:cubicBezTo>
                  <a:pt x="2781" y="18104"/>
                  <a:pt x="646" y="14612"/>
                  <a:pt x="646" y="10800"/>
                </a:cubicBezTo>
                <a:cubicBezTo>
                  <a:pt x="646" y="5192"/>
                  <a:pt x="5192" y="646"/>
                  <a:pt x="10800" y="646"/>
                </a:cubicBezTo>
                <a:cubicBezTo>
                  <a:pt x="16407" y="646"/>
                  <a:pt x="20954" y="5192"/>
                  <a:pt x="20954" y="10800"/>
                </a:cubicBezTo>
                <a:cubicBezTo>
                  <a:pt x="20953" y="14612"/>
                  <a:pt x="18818" y="18104"/>
                  <a:pt x="15423" y="19840"/>
                </a:cubicBezTo>
                <a:lnTo>
                  <a:pt x="15717" y="20415"/>
                </a:lnTo>
                <a:cubicBezTo>
                  <a:pt x="19328" y="18568"/>
                  <a:pt x="21600" y="14855"/>
                  <a:pt x="21600" y="10800"/>
                </a:cubicBezTo>
                <a:cubicBezTo>
                  <a:pt x="21600" y="4835"/>
                  <a:pt x="16764" y="0"/>
                  <a:pt x="10800" y="0"/>
                </a:cubicBezTo>
                <a:cubicBezTo>
                  <a:pt x="4835" y="0"/>
                  <a:pt x="0" y="4835"/>
                  <a:pt x="0" y="10800"/>
                </a:cubicBezTo>
                <a:cubicBezTo>
                  <a:pt x="-1" y="14855"/>
                  <a:pt x="2271" y="18568"/>
                  <a:pt x="5882" y="20415"/>
                </a:cubicBezTo>
                <a:lnTo>
                  <a:pt x="6176" y="19840"/>
                </a:lnTo>
                <a:close/>
              </a:path>
            </a:pathLst>
          </a:custGeom>
          <a:solidFill>
            <a:srgbClr val="99CCFF"/>
          </a:solidFill>
          <a:ln w="9525">
            <a:solidFill>
              <a:schemeClr val="tx1"/>
            </a:solidFill>
            <a:miter lim="800000"/>
            <a:headEnd/>
            <a:tailEnd/>
          </a:ln>
        </p:spPr>
        <p:txBody>
          <a:bodyPr wrap="none" anchor="ctr"/>
          <a:lstStyle/>
          <a:p>
            <a:endParaRPr lang="fr-FR"/>
          </a:p>
        </p:txBody>
      </p:sp>
      <p:sp>
        <p:nvSpPr>
          <p:cNvPr id="68621" name="AutoShape 30"/>
          <p:cNvSpPr>
            <a:spLocks noChangeArrowheads="1"/>
          </p:cNvSpPr>
          <p:nvPr/>
        </p:nvSpPr>
        <p:spPr bwMode="auto">
          <a:xfrm>
            <a:off x="3313113" y="3284538"/>
            <a:ext cx="1223962" cy="120015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20767 h 21600"/>
            </a:gdLst>
            <a:ahLst/>
            <a:cxnLst>
              <a:cxn ang="T8">
                <a:pos x="T0" y="T1"/>
              </a:cxn>
              <a:cxn ang="T9">
                <a:pos x="T2" y="T3"/>
              </a:cxn>
              <a:cxn ang="T10">
                <a:pos x="T4" y="T5"/>
              </a:cxn>
              <a:cxn ang="T11">
                <a:pos x="T6" y="T7"/>
              </a:cxn>
            </a:cxnLst>
            <a:rect l="T12" t="T13" r="T14" b="T15"/>
            <a:pathLst>
              <a:path w="21600" h="21600">
                <a:moveTo>
                  <a:pt x="8479" y="20742"/>
                </a:moveTo>
                <a:cubicBezTo>
                  <a:pt x="3858" y="19664"/>
                  <a:pt x="590" y="15544"/>
                  <a:pt x="590" y="10800"/>
                </a:cubicBezTo>
                <a:cubicBezTo>
                  <a:pt x="590" y="5161"/>
                  <a:pt x="5161" y="590"/>
                  <a:pt x="10800" y="590"/>
                </a:cubicBezTo>
                <a:cubicBezTo>
                  <a:pt x="16438" y="590"/>
                  <a:pt x="21010" y="5161"/>
                  <a:pt x="21010" y="10800"/>
                </a:cubicBezTo>
                <a:cubicBezTo>
                  <a:pt x="21010" y="15544"/>
                  <a:pt x="17741" y="19664"/>
                  <a:pt x="13120" y="20742"/>
                </a:cubicBezTo>
                <a:lnTo>
                  <a:pt x="13255" y="21317"/>
                </a:lnTo>
                <a:cubicBezTo>
                  <a:pt x="18142" y="20176"/>
                  <a:pt x="21600" y="15818"/>
                  <a:pt x="21600" y="10800"/>
                </a:cubicBezTo>
                <a:cubicBezTo>
                  <a:pt x="21600" y="4835"/>
                  <a:pt x="16764" y="0"/>
                  <a:pt x="10800" y="0"/>
                </a:cubicBezTo>
                <a:cubicBezTo>
                  <a:pt x="4835" y="0"/>
                  <a:pt x="0" y="4835"/>
                  <a:pt x="0" y="10800"/>
                </a:cubicBezTo>
                <a:cubicBezTo>
                  <a:pt x="-1" y="15818"/>
                  <a:pt x="3457" y="20176"/>
                  <a:pt x="8344" y="21317"/>
                </a:cubicBezTo>
                <a:lnTo>
                  <a:pt x="8479" y="20742"/>
                </a:lnTo>
                <a:close/>
              </a:path>
            </a:pathLst>
          </a:custGeom>
          <a:solidFill>
            <a:schemeClr val="folHlink"/>
          </a:solidFill>
          <a:ln w="9525">
            <a:solidFill>
              <a:srgbClr val="0000CC"/>
            </a:solidFill>
            <a:miter lim="800000"/>
            <a:headEnd/>
            <a:tailEnd/>
          </a:ln>
        </p:spPr>
        <p:txBody>
          <a:bodyPr wrap="none" anchor="ctr"/>
          <a:lstStyle/>
          <a:p>
            <a:endParaRPr lang="fr-FR"/>
          </a:p>
        </p:txBody>
      </p:sp>
      <p:sp>
        <p:nvSpPr>
          <p:cNvPr id="68622" name="Oval 31"/>
          <p:cNvSpPr>
            <a:spLocks noChangeArrowheads="1"/>
          </p:cNvSpPr>
          <p:nvPr/>
        </p:nvSpPr>
        <p:spPr bwMode="auto">
          <a:xfrm>
            <a:off x="3617913" y="3429000"/>
            <a:ext cx="273050" cy="265113"/>
          </a:xfrm>
          <a:prstGeom prst="ellipse">
            <a:avLst/>
          </a:prstGeom>
          <a:solidFill>
            <a:srgbClr val="000099"/>
          </a:solidFill>
          <a:ln w="9525">
            <a:solidFill>
              <a:schemeClr val="tx1"/>
            </a:solidFill>
            <a:round/>
            <a:headEnd/>
            <a:tailEnd/>
          </a:ln>
        </p:spPr>
        <p:txBody>
          <a:bodyPr wrap="none" anchor="ctr"/>
          <a:lstStyle/>
          <a:p>
            <a:endParaRPr lang="fr-FR"/>
          </a:p>
        </p:txBody>
      </p:sp>
      <p:sp>
        <p:nvSpPr>
          <p:cNvPr id="68623" name="Oval 33"/>
          <p:cNvSpPr>
            <a:spLocks noChangeArrowheads="1"/>
          </p:cNvSpPr>
          <p:nvPr/>
        </p:nvSpPr>
        <p:spPr bwMode="auto">
          <a:xfrm>
            <a:off x="3905250" y="3644900"/>
            <a:ext cx="273050" cy="265113"/>
          </a:xfrm>
          <a:prstGeom prst="ellipse">
            <a:avLst/>
          </a:prstGeom>
          <a:solidFill>
            <a:srgbClr val="000099"/>
          </a:solidFill>
          <a:ln w="9525">
            <a:solidFill>
              <a:schemeClr val="tx1"/>
            </a:solidFill>
            <a:round/>
            <a:headEnd/>
            <a:tailEnd/>
          </a:ln>
        </p:spPr>
        <p:txBody>
          <a:bodyPr wrap="none" anchor="ctr"/>
          <a:lstStyle/>
          <a:p>
            <a:endParaRPr lang="fr-FR"/>
          </a:p>
        </p:txBody>
      </p:sp>
      <p:sp>
        <p:nvSpPr>
          <p:cNvPr id="68624" name="Oval 35"/>
          <p:cNvSpPr>
            <a:spLocks noChangeArrowheads="1"/>
          </p:cNvSpPr>
          <p:nvPr/>
        </p:nvSpPr>
        <p:spPr bwMode="auto">
          <a:xfrm>
            <a:off x="3473450" y="3860800"/>
            <a:ext cx="273050" cy="265113"/>
          </a:xfrm>
          <a:prstGeom prst="ellipse">
            <a:avLst/>
          </a:prstGeom>
          <a:solidFill>
            <a:srgbClr val="009900"/>
          </a:solidFill>
          <a:ln w="9525">
            <a:solidFill>
              <a:schemeClr val="tx1"/>
            </a:solidFill>
            <a:round/>
            <a:headEnd/>
            <a:tailEnd/>
          </a:ln>
        </p:spPr>
        <p:txBody>
          <a:bodyPr wrap="none" anchor="ctr"/>
          <a:lstStyle/>
          <a:p>
            <a:endParaRPr lang="fr-FR"/>
          </a:p>
        </p:txBody>
      </p:sp>
      <p:sp>
        <p:nvSpPr>
          <p:cNvPr id="68625" name="Oval 36"/>
          <p:cNvSpPr>
            <a:spLocks noChangeArrowheads="1"/>
          </p:cNvSpPr>
          <p:nvPr/>
        </p:nvSpPr>
        <p:spPr bwMode="auto">
          <a:xfrm>
            <a:off x="1384300" y="3789363"/>
            <a:ext cx="273050" cy="265112"/>
          </a:xfrm>
          <a:prstGeom prst="ellipse">
            <a:avLst/>
          </a:prstGeom>
          <a:solidFill>
            <a:srgbClr val="FFCC00"/>
          </a:solidFill>
          <a:ln w="9525">
            <a:solidFill>
              <a:schemeClr val="tx1"/>
            </a:solidFill>
            <a:round/>
            <a:headEnd/>
            <a:tailEnd/>
          </a:ln>
        </p:spPr>
        <p:txBody>
          <a:bodyPr wrap="none" anchor="ctr"/>
          <a:lstStyle/>
          <a:p>
            <a:endParaRPr lang="fr-FR"/>
          </a:p>
        </p:txBody>
      </p:sp>
      <p:grpSp>
        <p:nvGrpSpPr>
          <p:cNvPr id="4" name="Group 59"/>
          <p:cNvGrpSpPr>
            <a:grpSpLocks/>
          </p:cNvGrpSpPr>
          <p:nvPr/>
        </p:nvGrpSpPr>
        <p:grpSpPr bwMode="auto">
          <a:xfrm>
            <a:off x="3776663" y="3860800"/>
            <a:ext cx="546100" cy="465138"/>
            <a:chOff x="2154" y="2432"/>
            <a:chExt cx="364" cy="317"/>
          </a:xfrm>
        </p:grpSpPr>
        <p:sp>
          <p:nvSpPr>
            <p:cNvPr id="68651" name="Oval 32"/>
            <p:cNvSpPr>
              <a:spLocks noChangeArrowheads="1"/>
            </p:cNvSpPr>
            <p:nvPr/>
          </p:nvSpPr>
          <p:spPr bwMode="auto">
            <a:xfrm>
              <a:off x="2336" y="2432"/>
              <a:ext cx="182" cy="181"/>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68652" name="Oval 34"/>
            <p:cNvSpPr>
              <a:spLocks noChangeArrowheads="1"/>
            </p:cNvSpPr>
            <p:nvPr/>
          </p:nvSpPr>
          <p:spPr bwMode="auto">
            <a:xfrm>
              <a:off x="2154" y="2523"/>
              <a:ext cx="182" cy="181"/>
            </a:xfrm>
            <a:prstGeom prst="ellipse">
              <a:avLst/>
            </a:prstGeom>
            <a:solidFill>
              <a:srgbClr val="000099"/>
            </a:solidFill>
            <a:ln w="9525">
              <a:solidFill>
                <a:schemeClr val="tx1"/>
              </a:solidFill>
              <a:round/>
              <a:headEnd/>
              <a:tailEnd/>
            </a:ln>
          </p:spPr>
          <p:txBody>
            <a:bodyPr wrap="none" anchor="ctr"/>
            <a:lstStyle/>
            <a:p>
              <a:endParaRPr lang="fr-FR"/>
            </a:p>
          </p:txBody>
        </p:sp>
        <p:sp>
          <p:nvSpPr>
            <p:cNvPr id="68653" name="Oval 37"/>
            <p:cNvSpPr>
              <a:spLocks noChangeArrowheads="1"/>
            </p:cNvSpPr>
            <p:nvPr/>
          </p:nvSpPr>
          <p:spPr bwMode="auto">
            <a:xfrm>
              <a:off x="2336" y="2568"/>
              <a:ext cx="182" cy="181"/>
            </a:xfrm>
            <a:prstGeom prst="ellipse">
              <a:avLst/>
            </a:prstGeom>
            <a:solidFill>
              <a:srgbClr val="FFCC00"/>
            </a:solidFill>
            <a:ln w="9525">
              <a:solidFill>
                <a:schemeClr val="tx1"/>
              </a:solidFill>
              <a:round/>
              <a:headEnd/>
              <a:tailEnd/>
            </a:ln>
          </p:spPr>
          <p:txBody>
            <a:bodyPr wrap="none" anchor="ctr"/>
            <a:lstStyle/>
            <a:p>
              <a:endParaRPr lang="fr-FR"/>
            </a:p>
          </p:txBody>
        </p:sp>
      </p:grpSp>
      <p:sp>
        <p:nvSpPr>
          <p:cNvPr id="68627" name="Oval 38"/>
          <p:cNvSpPr>
            <a:spLocks noChangeArrowheads="1"/>
          </p:cNvSpPr>
          <p:nvPr/>
        </p:nvSpPr>
        <p:spPr bwMode="auto">
          <a:xfrm>
            <a:off x="3689350" y="3644900"/>
            <a:ext cx="273050" cy="265113"/>
          </a:xfrm>
          <a:prstGeom prst="ellipse">
            <a:avLst/>
          </a:prstGeom>
          <a:solidFill>
            <a:srgbClr val="FF0000"/>
          </a:solidFill>
          <a:ln w="9525">
            <a:solidFill>
              <a:schemeClr val="tx1"/>
            </a:solidFill>
            <a:round/>
            <a:headEnd/>
            <a:tailEnd/>
          </a:ln>
        </p:spPr>
        <p:txBody>
          <a:bodyPr wrap="none" anchor="ctr"/>
          <a:lstStyle/>
          <a:p>
            <a:endParaRPr lang="fr-FR"/>
          </a:p>
        </p:txBody>
      </p:sp>
      <p:sp>
        <p:nvSpPr>
          <p:cNvPr id="40" name="Oval 39"/>
          <p:cNvSpPr>
            <a:spLocks noChangeArrowheads="1"/>
          </p:cNvSpPr>
          <p:nvPr/>
        </p:nvSpPr>
        <p:spPr bwMode="auto">
          <a:xfrm>
            <a:off x="6713538" y="2924175"/>
            <a:ext cx="273050" cy="265113"/>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41" name="Oval 40"/>
          <p:cNvSpPr>
            <a:spLocks noChangeArrowheads="1"/>
          </p:cNvSpPr>
          <p:nvPr/>
        </p:nvSpPr>
        <p:spPr bwMode="auto">
          <a:xfrm>
            <a:off x="5418138" y="2492375"/>
            <a:ext cx="273050" cy="265113"/>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42" name="Oval 41"/>
          <p:cNvSpPr>
            <a:spLocks noChangeArrowheads="1"/>
          </p:cNvSpPr>
          <p:nvPr/>
        </p:nvSpPr>
        <p:spPr bwMode="auto">
          <a:xfrm>
            <a:off x="3041650" y="3141663"/>
            <a:ext cx="273050" cy="265112"/>
          </a:xfrm>
          <a:prstGeom prst="ellipse">
            <a:avLst/>
          </a:prstGeom>
          <a:solidFill>
            <a:srgbClr val="FF0000"/>
          </a:solidFill>
          <a:ln w="9525">
            <a:solidFill>
              <a:schemeClr val="tx1"/>
            </a:solidFill>
            <a:round/>
            <a:headEnd/>
            <a:tailEnd/>
          </a:ln>
        </p:spPr>
        <p:txBody>
          <a:bodyPr wrap="none" anchor="ctr"/>
          <a:lstStyle/>
          <a:p>
            <a:endParaRPr lang="fr-FR"/>
          </a:p>
        </p:txBody>
      </p:sp>
      <p:sp>
        <p:nvSpPr>
          <p:cNvPr id="43" name="Oval 42"/>
          <p:cNvSpPr>
            <a:spLocks noChangeArrowheads="1"/>
          </p:cNvSpPr>
          <p:nvPr/>
        </p:nvSpPr>
        <p:spPr bwMode="auto">
          <a:xfrm>
            <a:off x="7577138" y="1916113"/>
            <a:ext cx="273050" cy="265112"/>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68632" name="AutoShape 43"/>
          <p:cNvSpPr>
            <a:spLocks noChangeArrowheads="1"/>
          </p:cNvSpPr>
          <p:nvPr/>
        </p:nvSpPr>
        <p:spPr bwMode="auto">
          <a:xfrm rot="-437362">
            <a:off x="2655888" y="1338263"/>
            <a:ext cx="1155700" cy="1131887"/>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20767 h 21600"/>
            </a:gdLst>
            <a:ahLst/>
            <a:cxnLst>
              <a:cxn ang="T8">
                <a:pos x="T0" y="T1"/>
              </a:cxn>
              <a:cxn ang="T9">
                <a:pos x="T2" y="T3"/>
              </a:cxn>
              <a:cxn ang="T10">
                <a:pos x="T4" y="T5"/>
              </a:cxn>
              <a:cxn ang="T11">
                <a:pos x="T6" y="T7"/>
              </a:cxn>
            </a:cxnLst>
            <a:rect l="T12" t="T13" r="T14" b="T15"/>
            <a:pathLst>
              <a:path w="21600" h="21600">
                <a:moveTo>
                  <a:pt x="8479" y="20742"/>
                </a:moveTo>
                <a:cubicBezTo>
                  <a:pt x="3858" y="19664"/>
                  <a:pt x="590" y="15544"/>
                  <a:pt x="590" y="10800"/>
                </a:cubicBezTo>
                <a:cubicBezTo>
                  <a:pt x="590" y="5161"/>
                  <a:pt x="5161" y="590"/>
                  <a:pt x="10800" y="590"/>
                </a:cubicBezTo>
                <a:cubicBezTo>
                  <a:pt x="16438" y="590"/>
                  <a:pt x="21010" y="5161"/>
                  <a:pt x="21010" y="10800"/>
                </a:cubicBezTo>
                <a:cubicBezTo>
                  <a:pt x="21010" y="15544"/>
                  <a:pt x="17741" y="19664"/>
                  <a:pt x="13120" y="20742"/>
                </a:cubicBezTo>
                <a:lnTo>
                  <a:pt x="13255" y="21317"/>
                </a:lnTo>
                <a:cubicBezTo>
                  <a:pt x="18142" y="20176"/>
                  <a:pt x="21600" y="15818"/>
                  <a:pt x="21600" y="10800"/>
                </a:cubicBezTo>
                <a:cubicBezTo>
                  <a:pt x="21600" y="4835"/>
                  <a:pt x="16764" y="0"/>
                  <a:pt x="10800" y="0"/>
                </a:cubicBezTo>
                <a:cubicBezTo>
                  <a:pt x="4835" y="0"/>
                  <a:pt x="0" y="4835"/>
                  <a:pt x="0" y="10800"/>
                </a:cubicBezTo>
                <a:cubicBezTo>
                  <a:pt x="-1" y="15818"/>
                  <a:pt x="3457" y="20176"/>
                  <a:pt x="8344" y="21317"/>
                </a:cubicBezTo>
                <a:lnTo>
                  <a:pt x="8479" y="20742"/>
                </a:lnTo>
                <a:close/>
              </a:path>
            </a:pathLst>
          </a:custGeom>
          <a:solidFill>
            <a:srgbClr val="009900"/>
          </a:solidFill>
          <a:ln w="9525">
            <a:solidFill>
              <a:schemeClr val="tx1"/>
            </a:solidFill>
            <a:miter lim="800000"/>
            <a:headEnd/>
            <a:tailEnd/>
          </a:ln>
        </p:spPr>
        <p:txBody>
          <a:bodyPr wrap="none" anchor="ctr"/>
          <a:lstStyle/>
          <a:p>
            <a:endParaRPr lang="fr-FR"/>
          </a:p>
        </p:txBody>
      </p:sp>
      <p:sp>
        <p:nvSpPr>
          <p:cNvPr id="45" name="Oval 44"/>
          <p:cNvSpPr>
            <a:spLocks noChangeArrowheads="1"/>
          </p:cNvSpPr>
          <p:nvPr/>
        </p:nvSpPr>
        <p:spPr bwMode="auto">
          <a:xfrm>
            <a:off x="3976688" y="2420938"/>
            <a:ext cx="273050" cy="265112"/>
          </a:xfrm>
          <a:prstGeom prst="ellipse">
            <a:avLst/>
          </a:prstGeom>
          <a:solidFill>
            <a:srgbClr val="000099"/>
          </a:solidFill>
          <a:ln w="9525">
            <a:solidFill>
              <a:schemeClr val="tx1"/>
            </a:solidFill>
            <a:round/>
            <a:headEnd/>
            <a:tailEnd/>
          </a:ln>
        </p:spPr>
        <p:txBody>
          <a:bodyPr wrap="none" anchor="ctr"/>
          <a:lstStyle/>
          <a:p>
            <a:endParaRPr lang="fr-FR"/>
          </a:p>
        </p:txBody>
      </p:sp>
      <p:sp>
        <p:nvSpPr>
          <p:cNvPr id="46" name="Oval 45"/>
          <p:cNvSpPr>
            <a:spLocks noChangeArrowheads="1"/>
          </p:cNvSpPr>
          <p:nvPr/>
        </p:nvSpPr>
        <p:spPr bwMode="auto">
          <a:xfrm>
            <a:off x="2536825" y="4797425"/>
            <a:ext cx="273050" cy="265113"/>
          </a:xfrm>
          <a:prstGeom prst="ellipse">
            <a:avLst/>
          </a:prstGeom>
          <a:solidFill>
            <a:srgbClr val="FF0000"/>
          </a:solidFill>
          <a:ln w="9525">
            <a:solidFill>
              <a:schemeClr val="tx1"/>
            </a:solidFill>
            <a:round/>
            <a:headEnd/>
            <a:tailEnd/>
          </a:ln>
        </p:spPr>
        <p:txBody>
          <a:bodyPr wrap="none" anchor="ctr"/>
          <a:lstStyle/>
          <a:p>
            <a:endParaRPr lang="fr-FR"/>
          </a:p>
        </p:txBody>
      </p:sp>
      <p:sp>
        <p:nvSpPr>
          <p:cNvPr id="47" name="Oval 46"/>
          <p:cNvSpPr>
            <a:spLocks noChangeArrowheads="1"/>
          </p:cNvSpPr>
          <p:nvPr/>
        </p:nvSpPr>
        <p:spPr bwMode="auto">
          <a:xfrm>
            <a:off x="3617913" y="4953000"/>
            <a:ext cx="273050" cy="265113"/>
          </a:xfrm>
          <a:prstGeom prst="ellipse">
            <a:avLst/>
          </a:prstGeom>
          <a:solidFill>
            <a:srgbClr val="FFCC00"/>
          </a:solidFill>
          <a:ln w="9525">
            <a:solidFill>
              <a:schemeClr val="tx1"/>
            </a:solidFill>
            <a:round/>
            <a:headEnd/>
            <a:tailEnd/>
          </a:ln>
        </p:spPr>
        <p:txBody>
          <a:bodyPr wrap="none" anchor="ctr"/>
          <a:lstStyle/>
          <a:p>
            <a:endParaRPr lang="fr-FR"/>
          </a:p>
        </p:txBody>
      </p:sp>
      <p:sp>
        <p:nvSpPr>
          <p:cNvPr id="48" name="Oval 47"/>
          <p:cNvSpPr>
            <a:spLocks noChangeArrowheads="1"/>
          </p:cNvSpPr>
          <p:nvPr/>
        </p:nvSpPr>
        <p:spPr bwMode="auto">
          <a:xfrm>
            <a:off x="4624388" y="2781300"/>
            <a:ext cx="273050" cy="265113"/>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49" name="Oval 48"/>
          <p:cNvSpPr>
            <a:spLocks noChangeArrowheads="1"/>
          </p:cNvSpPr>
          <p:nvPr/>
        </p:nvSpPr>
        <p:spPr bwMode="auto">
          <a:xfrm>
            <a:off x="2897188" y="5029200"/>
            <a:ext cx="273050" cy="265113"/>
          </a:xfrm>
          <a:prstGeom prst="ellipse">
            <a:avLst/>
          </a:prstGeom>
          <a:solidFill>
            <a:srgbClr val="000099"/>
          </a:solidFill>
          <a:ln w="9525">
            <a:solidFill>
              <a:schemeClr val="tx1"/>
            </a:solidFill>
            <a:round/>
            <a:headEnd/>
            <a:tailEnd/>
          </a:ln>
        </p:spPr>
        <p:txBody>
          <a:bodyPr wrap="none" anchor="ctr"/>
          <a:lstStyle/>
          <a:p>
            <a:endParaRPr lang="fr-FR"/>
          </a:p>
        </p:txBody>
      </p:sp>
      <p:sp>
        <p:nvSpPr>
          <p:cNvPr id="68638" name="Oval 49"/>
          <p:cNvSpPr>
            <a:spLocks noChangeArrowheads="1"/>
          </p:cNvSpPr>
          <p:nvPr/>
        </p:nvSpPr>
        <p:spPr bwMode="auto">
          <a:xfrm>
            <a:off x="5033963" y="3963988"/>
            <a:ext cx="273050" cy="265112"/>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51" name="Oval 50"/>
          <p:cNvSpPr>
            <a:spLocks noChangeArrowheads="1"/>
          </p:cNvSpPr>
          <p:nvPr/>
        </p:nvSpPr>
        <p:spPr bwMode="auto">
          <a:xfrm>
            <a:off x="7505700" y="4097338"/>
            <a:ext cx="273050" cy="265112"/>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52" name="Oval 51"/>
          <p:cNvSpPr>
            <a:spLocks noChangeArrowheads="1"/>
          </p:cNvSpPr>
          <p:nvPr/>
        </p:nvSpPr>
        <p:spPr bwMode="auto">
          <a:xfrm>
            <a:off x="7866063" y="3284538"/>
            <a:ext cx="273050" cy="265112"/>
          </a:xfrm>
          <a:prstGeom prst="ellipse">
            <a:avLst/>
          </a:prstGeom>
          <a:solidFill>
            <a:schemeClr val="accent1"/>
          </a:solidFill>
          <a:ln w="9525">
            <a:solidFill>
              <a:schemeClr val="tx1"/>
            </a:solidFill>
            <a:round/>
            <a:headEnd/>
            <a:tailEnd/>
          </a:ln>
        </p:spPr>
        <p:txBody>
          <a:bodyPr wrap="none" anchor="ctr"/>
          <a:lstStyle/>
          <a:p>
            <a:endParaRPr lang="fr-FR"/>
          </a:p>
        </p:txBody>
      </p:sp>
      <p:sp>
        <p:nvSpPr>
          <p:cNvPr id="68641" name="Line 52"/>
          <p:cNvSpPr>
            <a:spLocks noChangeShapeType="1"/>
          </p:cNvSpPr>
          <p:nvPr/>
        </p:nvSpPr>
        <p:spPr bwMode="auto">
          <a:xfrm flipV="1">
            <a:off x="5033963" y="2708275"/>
            <a:ext cx="2311400" cy="200025"/>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68642" name="Line 53"/>
          <p:cNvSpPr>
            <a:spLocks noChangeShapeType="1"/>
          </p:cNvSpPr>
          <p:nvPr/>
        </p:nvSpPr>
        <p:spPr bwMode="auto">
          <a:xfrm flipV="1">
            <a:off x="3171825" y="2492375"/>
            <a:ext cx="69850" cy="600075"/>
          </a:xfrm>
          <a:prstGeom prst="line">
            <a:avLst/>
          </a:prstGeom>
          <a:noFill/>
          <a:ln w="381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cxnSp>
        <p:nvCxnSpPr>
          <p:cNvPr id="68643" name="AutoShape 55"/>
          <p:cNvCxnSpPr>
            <a:cxnSpLocks noChangeShapeType="1"/>
            <a:stCxn id="68625" idx="6"/>
          </p:cNvCxnSpPr>
          <p:nvPr/>
        </p:nvCxnSpPr>
        <p:spPr bwMode="auto">
          <a:xfrm>
            <a:off x="1657350" y="3922713"/>
            <a:ext cx="2520950" cy="441325"/>
          </a:xfrm>
          <a:prstGeom prst="curvedConnector3">
            <a:avLst>
              <a:gd name="adj1" fmla="val 50000"/>
            </a:avLst>
          </a:prstGeom>
          <a:noFill/>
          <a:ln w="38100">
            <a:solidFill>
              <a:schemeClr val="tx1"/>
            </a:solidFill>
            <a:prstDash val="dash"/>
            <a:round/>
            <a:headEnd type="triangle" w="med" len="med"/>
            <a:tailEnd type="triangle" w="med" len="med"/>
          </a:ln>
          <a:extLst>
            <a:ext uri="{909E8E84-426E-40dd-AFC4-6F175D3DCCD1}">
              <a14:hiddenFill xmlns:a14="http://schemas.microsoft.com/office/drawing/2010/main">
                <a:noFill/>
              </a14:hiddenFill>
            </a:ext>
          </a:extLst>
        </p:spPr>
      </p:cxnSp>
      <p:cxnSp>
        <p:nvCxnSpPr>
          <p:cNvPr id="68644" name="AutoShape 56"/>
          <p:cNvCxnSpPr>
            <a:cxnSpLocks noChangeShapeType="1"/>
          </p:cNvCxnSpPr>
          <p:nvPr/>
        </p:nvCxnSpPr>
        <p:spPr bwMode="auto">
          <a:xfrm rot="16200000" flipV="1">
            <a:off x="2690019" y="3044031"/>
            <a:ext cx="1438275" cy="49213"/>
          </a:xfrm>
          <a:prstGeom prst="curvedConnector3">
            <a:avLst>
              <a:gd name="adj1" fmla="val 50000"/>
            </a:avLst>
          </a:prstGeom>
          <a:noFill/>
          <a:ln w="38100">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68645" name="Line 60"/>
          <p:cNvSpPr>
            <a:spLocks noChangeShapeType="1"/>
          </p:cNvSpPr>
          <p:nvPr/>
        </p:nvSpPr>
        <p:spPr bwMode="auto">
          <a:xfrm flipH="1">
            <a:off x="4775200" y="2133600"/>
            <a:ext cx="2786063" cy="1198563"/>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68646" name="Line 61"/>
          <p:cNvSpPr>
            <a:spLocks noChangeShapeType="1"/>
          </p:cNvSpPr>
          <p:nvPr/>
        </p:nvSpPr>
        <p:spPr bwMode="auto">
          <a:xfrm flipH="1" flipV="1">
            <a:off x="3478213" y="2565400"/>
            <a:ext cx="4011612" cy="1531938"/>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68647" name="Line 62"/>
          <p:cNvSpPr>
            <a:spLocks noChangeShapeType="1"/>
          </p:cNvSpPr>
          <p:nvPr/>
        </p:nvSpPr>
        <p:spPr bwMode="auto">
          <a:xfrm flipH="1">
            <a:off x="2613025" y="3141663"/>
            <a:ext cx="4013200" cy="531812"/>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68648" name="Line 63"/>
          <p:cNvSpPr>
            <a:spLocks noChangeShapeType="1"/>
          </p:cNvSpPr>
          <p:nvPr/>
        </p:nvSpPr>
        <p:spPr bwMode="auto">
          <a:xfrm flipV="1">
            <a:off x="4397375" y="1484313"/>
            <a:ext cx="2516188" cy="1000125"/>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68649" name="Line 64"/>
          <p:cNvSpPr>
            <a:spLocks noChangeShapeType="1"/>
          </p:cNvSpPr>
          <p:nvPr/>
        </p:nvSpPr>
        <p:spPr bwMode="auto">
          <a:xfrm flipH="1">
            <a:off x="4518025" y="2636838"/>
            <a:ext cx="884238" cy="66675"/>
          </a:xfrm>
          <a:prstGeom prst="line">
            <a:avLst/>
          </a:prstGeom>
          <a:noFill/>
          <a:ln w="2857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68650" name="Line 65"/>
          <p:cNvSpPr>
            <a:spLocks noChangeShapeType="1"/>
          </p:cNvSpPr>
          <p:nvPr/>
        </p:nvSpPr>
        <p:spPr bwMode="auto">
          <a:xfrm flipH="1" flipV="1">
            <a:off x="3562350" y="3213100"/>
            <a:ext cx="4216400" cy="200025"/>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Tree>
    <p:extLst>
      <p:ext uri="{BB962C8B-B14F-4D97-AF65-F5344CB8AC3E}">
        <p14:creationId xmlns:p14="http://schemas.microsoft.com/office/powerpoint/2010/main" val="27556205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afterEffect">
                                  <p:stCondLst>
                                    <p:cond delay="0"/>
                                  </p:stCondLst>
                                  <p:childTnLst>
                                    <p:animRot by="43200000">
                                      <p:cBhvr>
                                        <p:cTn id="6" dur="1000" fill="hold"/>
                                        <p:tgtEl>
                                          <p:spTgt spid="3"/>
                                        </p:tgtEl>
                                        <p:attrNameLst>
                                          <p:attrName>r</p:attrName>
                                        </p:attrNameLst>
                                      </p:cBhvr>
                                    </p:animRot>
                                  </p:childTnLst>
                                </p:cTn>
                              </p:par>
                            </p:childTnLst>
                          </p:cTn>
                        </p:par>
                        <p:par>
                          <p:cTn id="7" fill="hold" nodeType="afterGroup">
                            <p:stCondLst>
                              <p:cond delay="1000"/>
                            </p:stCondLst>
                            <p:childTnLst>
                              <p:par>
                                <p:cTn id="8" presetID="8" presetClass="emph" presetSubtype="0" fill="hold" nodeType="afterEffect">
                                  <p:stCondLst>
                                    <p:cond delay="0"/>
                                  </p:stCondLst>
                                  <p:childTnLst>
                                    <p:animRot by="21600000">
                                      <p:cBhvr>
                                        <p:cTn id="9" dur="1000" fill="hold"/>
                                        <p:tgtEl>
                                          <p:spTgt spid="4"/>
                                        </p:tgtEl>
                                        <p:attrNameLst>
                                          <p:attrName>r</p:attrName>
                                        </p:attrNameLst>
                                      </p:cBhvr>
                                    </p:animRot>
                                  </p:childTnLst>
                                </p:cTn>
                              </p:par>
                            </p:childTnLst>
                          </p:cTn>
                        </p:par>
                        <p:par>
                          <p:cTn id="10" fill="hold" nodeType="afterGroup">
                            <p:stCondLst>
                              <p:cond delay="2000"/>
                            </p:stCondLst>
                            <p:childTnLst>
                              <p:par>
                                <p:cTn id="11" presetID="8" presetClass="emph" presetSubtype="0" fill="hold" nodeType="afterEffect">
                                  <p:stCondLst>
                                    <p:cond delay="0"/>
                                  </p:stCondLst>
                                  <p:childTnLst>
                                    <p:animRot by="21600000">
                                      <p:cBhvr>
                                        <p:cTn id="12" dur="1000" fill="hold"/>
                                        <p:tgtEl>
                                          <p:spTgt spid="2"/>
                                        </p:tgtEl>
                                        <p:attrNameLst>
                                          <p:attrName>r</p:attrName>
                                        </p:attrNameLst>
                                      </p:cBhvr>
                                    </p:animRot>
                                  </p:childTnLst>
                                </p:cTn>
                              </p:par>
                            </p:childTnLst>
                          </p:cTn>
                        </p:par>
                        <p:par>
                          <p:cTn id="13" fill="hold" nodeType="afterGroup">
                            <p:stCondLst>
                              <p:cond delay="3000"/>
                            </p:stCondLst>
                            <p:childTnLst>
                              <p:par>
                                <p:cTn id="14" presetID="0" presetClass="path" presetSubtype="0" accel="50000" decel="50000" fill="hold" grpId="0" nodeType="afterEffect">
                                  <p:stCondLst>
                                    <p:cond delay="0"/>
                                  </p:stCondLst>
                                  <p:childTnLst>
                                    <p:animMotion origin="layout" path="M 6.11111E-6 -4.16185E-6 C -0.04913 0.01434 -0.03489 0.01272 -0.09826 0.00833 C -0.11926 -0.01017 -0.12013 -0.0111 -0.13333 -0.04023 C -0.13558 -0.04532 -0.13871 -0.04994 -0.14114 -0.05503 C -0.14288 -0.05849 -0.146 -0.06566 -0.146 -0.06566 C -0.14826 -0.08069 -0.14444 -0.09849 -0.13333 -0.10589 C -0.13038 -0.10797 -0.12708 -0.10913 -0.12378 -0.11006 C -0.11649 -0.11191 -0.10156 -0.11422 -0.10156 -0.11422 C -0.09027 -0.12138 -0.09044 -0.12069 -0.07604 -0.11838 C -0.07395 -0.11699 -0.07187 -0.11584 -0.06979 -0.11422 C -0.06649 -0.11167 -0.06024 -0.10589 -0.06024 -0.10589 C -0.0585 -0.09849 -0.05555 -0.09295 -0.06822 -0.1015 C -0.07326 -0.10497 -0.07708 -0.11514 -0.0809 -0.12069 C -0.09947 -0.11815 -0.11805 -0.11815 -0.13645 -0.11422 C -0.16145 -0.11653 -0.15329 -0.1156 -0.16979 -0.12277 C -0.17326 -0.12901 -0.17569 -0.13919 -0.17933 -0.14381 C -0.18072 -0.14566 -0.18263 -0.14636 -0.18402 -0.14797 C -0.18524 -0.14936 -0.1861 -0.15098 -0.18715 -0.15237 C -0.1861 -0.15445 -0.18558 -0.15745 -0.18402 -0.15861 C -0.17656 -0.16416 -0.15051 -0.16485 -0.14756 -0.16508 C -0.12395 -0.17133 -0.13281 -0.17179 -0.09999 -0.16717 C -0.09444 -0.16347 -0.08992 -0.15907 -0.08402 -0.15653 C -0.0651 -0.13549 -0.04947 -0.14289 -0.02534 -0.13965 C -0.01406 -0.1348 -0.00642 -0.11861 0.00331 -0.11006 C 0.01615 -0.09873 0.03473 -0.09873 0.04931 -0.09734 C 0.08021 -0.09063 0.11181 -0.09433 0.14289 -0.09942 C 0.16598 -0.10774 0.17709 -0.11491 0.20001 -0.12693 C 0.21164 -0.13295 0.23508 -0.14381 0.23508 -0.14381 C 0.24271 -0.15954 0.24358 -0.15838 0.23508 -0.19029 C 0.23369 -0.19584 0.2264 -0.1926 0.22223 -0.19468 C 0.20851 -0.18797 0.22778 -0.19838 0.21285 -0.18612 C 0.21042 -0.18404 0.20747 -0.18335 0.20487 -0.18196 C 0.19862 -0.17086 0.18785 -0.14358 0.17952 -0.13549 C 0.17414 -0.13017 0.16806 -0.12647 0.16199 -0.12277 C 0.12067 -0.0978 0.11737 -0.09225 0.08108 -0.08878 C 0.07622 -0.0867 0.07153 -0.08462 0.06667 -0.08254 C 0.05799 -0.07884 0.04584 -0.05688 0.03976 -0.04878 C 0.03733 -0.04555 0.03473 -0.04231 0.03178 -0.04023 C 0.02883 -0.03815 0.02223 -0.03607 0.02223 -0.03607 C 0.02015 -0.03399 0.01789 -0.03214 0.01598 -0.02959 C 0.01129 -0.02312 0.01407 -0.02428 0.01112 -0.01711 C 0.00556 -0.0037 0.00712 -0.00647 6.11111E-6 -4.16185E-6 Z " pathEditMode="relative" ptsTypes="ffffffffffffffffffffffffffffffffffffffffff">
                                      <p:cBhvr>
                                        <p:cTn id="15" dur="1000" fill="hold"/>
                                        <p:tgtEl>
                                          <p:spTgt spid="49"/>
                                        </p:tgtEl>
                                        <p:attrNameLst>
                                          <p:attrName>ppt_x</p:attrName>
                                          <p:attrName>ppt_y</p:attrName>
                                        </p:attrNameLst>
                                      </p:cBhvr>
                                    </p:animMotion>
                                  </p:childTnLst>
                                </p:cTn>
                              </p:par>
                            </p:childTnLst>
                          </p:cTn>
                        </p:par>
                        <p:par>
                          <p:cTn id="16" fill="hold" nodeType="afterGroup">
                            <p:stCondLst>
                              <p:cond delay="4000"/>
                            </p:stCondLst>
                            <p:childTnLst>
                              <p:par>
                                <p:cTn id="17" presetID="0" presetClass="path" presetSubtype="0" accel="50000" decel="50000" fill="hold" grpId="0" nodeType="afterEffect">
                                  <p:stCondLst>
                                    <p:cond delay="0"/>
                                  </p:stCondLst>
                                  <p:childTnLst>
                                    <p:animMotion origin="layout" path="M -8.33333E-7 6.30058E-6 C 0.00278 -0.01918 0.0092 -0.01895 0.01736 -0.02959 C 0.03004 -0.04601 0.01528 -0.03144 0.02691 -0.04231 C 0.03351 -0.05549 0.02604 -0.04231 0.0349 -0.05271 C 0.05139 -0.07213 0.04427 -0.06866 0.06511 -0.08231 C 0.06858 -0.08462 0.07379 -0.08739 0.07778 -0.08878 C 0.08195 -0.09017 0.09045 -0.09294 0.09045 -0.09294 C 0.11181 -0.09017 0.11025 -0.09109 0.12066 -0.06751 C 0.12431 -0.04762 0.11806 -0.03421 0.10625 -0.02312 C 0.0842 -0.00254 0.0717 0.00694 0.04757 0.0148 C 0.03698 0.01087 0.0342 0.00972 0.02691 6.30058E-6 C 0.02587 -0.00346 0.02379 -0.00693 0.02379 -0.01063 C 0.02379 -0.0319 0.02223 -0.06589 0.04288 -0.0719 C 0.04809 -0.07352 0.05348 -0.07329 0.05851 -0.07398 C 0.06285 -0.0726 0.06754 -0.07236 0.07136 -0.06982 C 0.07934 -0.0645 0.07205 -0.02797 0.07136 -0.02543 C 0.06945 -0.01849 0.06007 -0.01641 0.05538 -0.01479 C 0.05139 -0.01687 0.04653 -0.01733 0.04288 -0.02103 C 0.03924 -0.02497 0.04254 -0.04277 0.04288 -0.04439 C 0.0467 -0.0608 0.06372 -0.06751 0.07448 -0.06982 C 0.08542 -0.06658 0.08438 -0.06658 0.08733 -0.05271 C 0.08629 -0.04786 0.08646 -0.04184 0.08403 -0.03791 C 0.07952 -0.03051 0.05486 -0.02658 0.0507 -0.02543 C 0.04705 -0.02681 0.04167 -0.02543 0.03959 -0.02959 C 0.03143 -0.04601 0.04757 -0.08369 0.0507 -0.09086 C 0.05382 -0.0978 0.05938 -0.10196 0.0632 -0.10774 C 0.07413 -0.12323 0.08438 -0.14127 0.1 -0.14797 C 0.10834 -0.15907 0.10868 -0.17017 0.11094 -0.18589 C 0.1125 -0.19583 0.11927 -0.20994 0.12379 -0.2178 C 0.12431 -0.21988 0.12535 -0.22196 0.12535 -0.22404 C 0.12535 -0.22913 0.12118 -0.23491 0.12379 -0.23884 C 0.12882 -0.24716 0.14497 -0.24832 0.15226 -0.24947 C 0.15868 -0.24878 0.16511 -0.24994 0.17136 -0.24739 C 0.17292 -0.2467 0.17292 -0.24323 0.17292 -0.24092 C 0.17292 -0.23514 0.17292 -0.22936 0.17136 -0.22404 C 0.16667 -0.20924 0.14844 -0.20762 0.13959 -0.20508 C 0.11702 -0.20786 0.12587 -0.20323 0.11719 -0.21988 C 0.10938 -0.20647 0.10348 -0.19167 0.0967 -0.17757 C 0.09341 -0.17063 0.09167 -0.16207 0.08733 -0.15629 C 0.06632 -0.12855 0.05278 -0.10866 0.02223 -0.10358 C 0.00486 -0.09317 -0.01232 -0.07976 -0.03021 -0.0719 C -0.03958 -0.06312 -0.05173 -0.06173 -0.06215 -0.05502 C -0.06614 -0.05641 -0.07343 -0.05364 -0.07465 -0.05918 C -0.08541 -0.1045 -0.06267 -0.11213 -0.08576 -0.12254 C -0.11805 -0.12069 -0.12604 -0.11745 -0.15555 -0.12462 C -0.16441 -0.13364 -0.17517 -0.1408 -0.18264 -0.15213 C -0.18698 -0.15861 -0.19375 -0.1734 -0.19375 -0.1734 C -0.19166 -0.18404 -0.18854 -0.18797 -0.18107 -0.19444 C -0.15243 -0.21918 -0.12569 -0.22011 -0.09218 -0.22196 C -0.08507 -0.22681 -0.07951 -0.23098 -0.07152 -0.23468 C -0.07222 -0.24693 -0.07152 -0.26797 -0.07639 -0.28115 C -0.07812 -0.28624 -0.08038 -0.29109 -0.08264 -0.29595 C -0.08455 -0.30034 -0.08889 -0.30866 -0.08889 -0.30866 C -0.08559 -0.34473 -0.08507 -0.31306 -0.09218 -0.33179 C -0.09323 -0.3341 -0.09531 -0.35699 -0.09531 -0.35722 C -0.09705 -0.36601 -0.10399 -0.38103 -0.10816 -0.3889 C -0.10972 -0.39953 -0.1125 -0.40277 -0.11441 -0.41225 C -0.11701 -0.42473 -0.11909 -0.43398 -0.12222 -0.44601 C -0.12274 -0.44809 -0.12257 -0.45063 -0.12378 -0.45225 C -0.125 -0.45387 -0.12708 -0.45387 -0.12864 -0.45456 C -0.13194 -0.46103 -0.13628 -0.46335 -0.13975 -0.46936 C -0.14097 -0.47144 -0.14132 -0.47398 -0.14288 -0.4756 C -0.14427 -0.47699 -0.14618 -0.47699 -0.14774 -0.47768 C -0.15781 -0.48809 -0.16788 -0.49248 -0.17934 -0.49895 C -0.19948 -0.49641 -0.21805 -0.49202 -0.23819 -0.4904 C -0.24843 -0.48855 -0.25972 -0.48994 -0.26823 -0.48184 C -0.27326 -0.47121 -0.28159 -0.45918 -0.28576 -0.44809 C -0.28646 -0.44601 -0.28646 -0.44369 -0.28732 -0.44184 C -0.28819 -0.43976 -0.29253 -0.43514 -0.29375 -0.43329 C -0.3033 -0.41849 -0.29357 -0.43167 -0.3033 -0.41433 C -0.30468 -0.41202 -0.30659 -0.41017 -0.30798 -0.40786 C -0.3092 -0.40601 -0.31007 -0.40369 -0.31111 -0.40161 C -0.31493 -0.38034 -0.31146 -0.35884 -0.31753 -0.33826 C -0.31909 -0.32577 -0.321 -0.32369 -0.32378 -0.31283 C -0.32326 -0.30288 -0.32396 -0.29294 -0.32222 -0.28323 C -0.3217 -0.28069 -0.31892 -0.28092 -0.31753 -0.27907 C -0.31267 -0.27236 -0.31649 -0.27329 -0.31111 -0.26843 C -0.30503 -0.26312 -0.30069 -0.26057 -0.29687 -0.25155 C -0.29288 -0.24207 -0.28871 -0.23306 -0.2842 -0.22404 C -0.28212 -0.21988 -0.27777 -0.21132 -0.27777 -0.21132 C -0.27673 -0.20254 -0.27534 -0.1926 -0.27465 -0.18381 C -0.27326 -0.16762 -0.27552 -0.14982 -0.26996 -0.13525 C -0.26823 -0.13063 -0.26562 -0.1267 -0.26354 -0.12254 C -0.25937 -0.11421 -0.25677 -0.10358 -0.25243 -0.09502 C -0.24826 -0.0867 -0.24496 -0.07444 -0.23975 -0.06751 C -0.23455 -0.06057 -0.22552 -0.05433 -0.21927 -0.04855 C -0.21111 -0.04138 -0.20087 -0.02751 -0.19045 -0.02543 C -0.18472 -0.02427 -0.17882 -0.02381 -0.17309 -0.02312 C -0.17152 -0.02173 -0.16996 -0.02011 -0.16823 -0.01895 C -0.16614 -0.01733 -0.16389 -0.01641 -0.16198 -0.01479 C -0.15434 -0.00833 -0.14878 0.00301 -0.13975 0.00648 C -0.13611 0.00787 -0.13229 0.00787 -0.12864 0.00856 C -0.125 0.01134 -0.12135 0.01457 -0.11753 0.01688 C -0.11441 0.01873 -0.11093 0.0192 -0.10816 0.02128 C -0.09774 0.02798 -0.08906 0.03793 -0.08107 0.04856 C -0.08073 0.05203 -0.08177 0.05758 -0.07951 0.0592 C -0.07604 0.06151 -0.07187 0.05781 -0.0684 0.05712 C -0.05538 0.0548 -0.04409 0.0518 -0.03177 0.04648 C -0.02517 0.03746 -0.02309 0.03145 -0.01909 0.01897 C -0.01771 0.00856 -0.01962 0.00417 -0.01111 0.00417 " pathEditMode="relative" ptsTypes="fffffffffffffffffffffffffffffffffffffffffffffffffffffffffffffffffffffffffffffffffffffffffffffffffffA">
                                      <p:cBhvr>
                                        <p:cTn id="18" dur="1000" fill="hold"/>
                                        <p:tgtEl>
                                          <p:spTgt spid="47"/>
                                        </p:tgtEl>
                                        <p:attrNameLst>
                                          <p:attrName>ppt_x</p:attrName>
                                          <p:attrName>ppt_y</p:attrName>
                                        </p:attrNameLst>
                                      </p:cBhvr>
                                    </p:animMotion>
                                  </p:childTnLst>
                                </p:cTn>
                              </p:par>
                            </p:childTnLst>
                          </p:cTn>
                        </p:par>
                        <p:par>
                          <p:cTn id="19" fill="hold" nodeType="afterGroup">
                            <p:stCondLst>
                              <p:cond delay="5000"/>
                            </p:stCondLst>
                            <p:childTnLst>
                              <p:par>
                                <p:cTn id="20" presetID="0" presetClass="path" presetSubtype="0" accel="50000" decel="50000" fill="hold" grpId="0" nodeType="afterEffect">
                                  <p:stCondLst>
                                    <p:cond delay="0"/>
                                  </p:stCondLst>
                                  <p:childTnLst>
                                    <p:animMotion origin="layout" path="M 3.61111E-6 -7.28324E-6 C 0.01545 -0.08948 0.03108 -0.17896 0.05087 -0.1755 C 0.07066 -0.17203 0.08559 0.00624 0.1191 0.02104 C 0.1526 0.03583 0.23021 -0.06868 0.25243 -0.08671 " pathEditMode="relative" ptsTypes="aaaA">
                                      <p:cBhvr>
                                        <p:cTn id="21" dur="1000" fill="hold"/>
                                        <p:tgtEl>
                                          <p:spTgt spid="46"/>
                                        </p:tgtEl>
                                        <p:attrNameLst>
                                          <p:attrName>ppt_x</p:attrName>
                                          <p:attrName>ppt_y</p:attrName>
                                        </p:attrNameLst>
                                      </p:cBhvr>
                                    </p:animMotion>
                                  </p:childTnLst>
                                </p:cTn>
                              </p:par>
                            </p:childTnLst>
                          </p:cTn>
                        </p:par>
                        <p:par>
                          <p:cTn id="22" fill="hold" nodeType="afterGroup">
                            <p:stCondLst>
                              <p:cond delay="6000"/>
                            </p:stCondLst>
                            <p:childTnLst>
                              <p:par>
                                <p:cTn id="23" presetID="0" presetClass="path" presetSubtype="0" accel="50000" decel="50000" fill="hold" grpId="0" nodeType="afterEffect">
                                  <p:stCondLst>
                                    <p:cond delay="0"/>
                                  </p:stCondLst>
                                  <p:childTnLst>
                                    <p:animMotion origin="layout" path="M -2.5E-6 -1.21387E-6 L 0.32292 -0.16786 " pathEditMode="relative" ptsTypes="AA">
                                      <p:cBhvr>
                                        <p:cTn id="24" dur="1000" fill="hold"/>
                                        <p:tgtEl>
                                          <p:spTgt spid="45"/>
                                        </p:tgtEl>
                                        <p:attrNameLst>
                                          <p:attrName>ppt_x</p:attrName>
                                          <p:attrName>ppt_y</p:attrName>
                                        </p:attrNameLst>
                                      </p:cBhvr>
                                    </p:animMotion>
                                  </p:childTnLst>
                                </p:cTn>
                              </p:par>
                            </p:childTnLst>
                          </p:cTn>
                        </p:par>
                        <p:par>
                          <p:cTn id="25" fill="hold" nodeType="afterGroup">
                            <p:stCondLst>
                              <p:cond delay="7000"/>
                            </p:stCondLst>
                            <p:childTnLst>
                              <p:par>
                                <p:cTn id="26" presetID="0" presetClass="path" presetSubtype="0" accel="50000" decel="50000" fill="hold" grpId="0" nodeType="afterEffect">
                                  <p:stCondLst>
                                    <p:cond delay="0"/>
                                  </p:stCondLst>
                                  <p:childTnLst>
                                    <p:animMotion origin="layout" path="M -6.38889E-6 -6.5896E-6 L -0.13386 0.0208 " pathEditMode="relative" ptsTypes="AA">
                                      <p:cBhvr>
                                        <p:cTn id="27" dur="1000" fill="hold"/>
                                        <p:tgtEl>
                                          <p:spTgt spid="41"/>
                                        </p:tgtEl>
                                        <p:attrNameLst>
                                          <p:attrName>ppt_x</p:attrName>
                                          <p:attrName>ppt_y</p:attrName>
                                        </p:attrNameLst>
                                      </p:cBhvr>
                                    </p:animMotion>
                                  </p:childTnLst>
                                </p:cTn>
                              </p:par>
                            </p:childTnLst>
                          </p:cTn>
                        </p:par>
                        <p:par>
                          <p:cTn id="28" fill="hold" nodeType="afterGroup">
                            <p:stCondLst>
                              <p:cond delay="8000"/>
                            </p:stCondLst>
                            <p:childTnLst>
                              <p:par>
                                <p:cTn id="29" presetID="0" presetClass="path" presetSubtype="0" accel="50000" decel="50000" fill="hold" grpId="0" nodeType="afterEffect">
                                  <p:stCondLst>
                                    <p:cond delay="0"/>
                                  </p:stCondLst>
                                  <p:childTnLst>
                                    <p:animMotion origin="layout" path="M 2.5E-6 -5.37572E-6 L 0.30712 -0.02105 " pathEditMode="relative" ptsTypes="AA">
                                      <p:cBhvr>
                                        <p:cTn id="30" dur="1000" fill="hold"/>
                                        <p:tgtEl>
                                          <p:spTgt spid="48"/>
                                        </p:tgtEl>
                                        <p:attrNameLst>
                                          <p:attrName>ppt_x</p:attrName>
                                          <p:attrName>ppt_y</p:attrName>
                                        </p:attrNameLst>
                                      </p:cBhvr>
                                    </p:animMotion>
                                  </p:childTnLst>
                                </p:cTn>
                              </p:par>
                            </p:childTnLst>
                          </p:cTn>
                        </p:par>
                        <p:par>
                          <p:cTn id="31" fill="hold" nodeType="afterGroup">
                            <p:stCondLst>
                              <p:cond delay="9000"/>
                            </p:stCondLst>
                            <p:childTnLst>
                              <p:par>
                                <p:cTn id="32" presetID="0" presetClass="path" presetSubtype="0" accel="50000" decel="50000" fill="hold" grpId="0" nodeType="afterEffect">
                                  <p:stCondLst>
                                    <p:cond delay="0"/>
                                  </p:stCondLst>
                                  <p:childTnLst>
                                    <p:animMotion origin="layout" path="M 7.5E-6 -1.21387E-6 L -0.50399 0.10497 " pathEditMode="relative" ptsTypes="AA">
                                      <p:cBhvr>
                                        <p:cTn id="33" dur="1000" fill="hold"/>
                                        <p:tgtEl>
                                          <p:spTgt spid="40"/>
                                        </p:tgtEl>
                                        <p:attrNameLst>
                                          <p:attrName>ppt_x</p:attrName>
                                          <p:attrName>ppt_y</p:attrName>
                                        </p:attrNameLst>
                                      </p:cBhvr>
                                    </p:animMotion>
                                  </p:childTnLst>
                                </p:cTn>
                              </p:par>
                            </p:childTnLst>
                          </p:cTn>
                        </p:par>
                        <p:par>
                          <p:cTn id="34" fill="hold" nodeType="afterGroup">
                            <p:stCondLst>
                              <p:cond delay="10000"/>
                            </p:stCondLst>
                            <p:childTnLst>
                              <p:par>
                                <p:cTn id="35" presetID="0" presetClass="path" presetSubtype="0" accel="50000" decel="50000" fill="hold" grpId="0" nodeType="afterEffect">
                                  <p:stCondLst>
                                    <p:cond delay="0"/>
                                  </p:stCondLst>
                                  <p:childTnLst>
                                    <p:animMotion origin="layout" path="M -2.5E-6 -1.21387E-6 L -0.51979 -0.05248 " pathEditMode="relative" ptsTypes="AA">
                                      <p:cBhvr>
                                        <p:cTn id="36" dur="1000" fill="hold"/>
                                        <p:tgtEl>
                                          <p:spTgt spid="52"/>
                                        </p:tgtEl>
                                        <p:attrNameLst>
                                          <p:attrName>ppt_x</p:attrName>
                                          <p:attrName>ppt_y</p:attrName>
                                        </p:attrNameLst>
                                      </p:cBhvr>
                                    </p:animMotion>
                                  </p:childTnLst>
                                </p:cTn>
                              </p:par>
                            </p:childTnLst>
                          </p:cTn>
                        </p:par>
                        <p:par>
                          <p:cTn id="37" fill="hold" nodeType="afterGroup">
                            <p:stCondLst>
                              <p:cond delay="11000"/>
                            </p:stCondLst>
                            <p:childTnLst>
                              <p:par>
                                <p:cTn id="38" presetID="0" presetClass="path" presetSubtype="0" accel="50000" decel="50000" fill="hold" grpId="0" nodeType="afterEffect">
                                  <p:stCondLst>
                                    <p:cond delay="0"/>
                                  </p:stCondLst>
                                  <p:childTnLst>
                                    <p:animMotion origin="layout" path="M -0.66284 -0.03537 C -0.65625 -0.04462 -0.65 -0.04925 -0.64062 -0.05225 C -0.63264 -0.05156 -0.62465 -0.05133 -0.61684 -0.05017 C -0.6059 -0.04855 -0.59652 -0.0363 -0.58507 -0.03537 C -0.56232 -0.03352 -0.53958 -0.0326 -0.51684 -0.03121 C -0.50885 -0.02705 -0.50399 -0.0215 -0.49618 -0.01641 C -0.49132 -0.00786 -0.48611 0.00555 -0.48038 0.01318 C -0.47795 0.02312 -0.47708 0.02544 -0.46927 0.02798 C -0.46423 0.0326 -0.4592 0.03399 -0.45347 0.03653 C -0.42691 0.03515 -0.40017 0.037 -0.37396 0.03214 C -0.37135 0.03168 -0.37326 0.02497 -0.37239 0.02174 C -0.37031 0.01388 -0.36632 0.00717 -0.36128 0.00255 C -0.36076 0.00046 -0.35972 -0.00162 -0.35972 -0.0037 C -0.35972 -0.04532 -0.35972 -0.08693 -0.36128 -0.12832 C -0.36198 -0.14543 -0.38246 -0.16277 -0.39149 -0.17271 C -0.39757 -0.17942 -0.40121 -0.18404 -0.40902 -0.18751 C -0.41163 -0.19121 -0.41302 -0.19399 -0.41684 -0.19607 C -0.41996 -0.19792 -0.42639 -0.20023 -0.42639 -0.20023 C -0.43264 -0.20902 -0.42586 -0.20092 -0.43593 -0.2067 C -0.43767 -0.20763 -0.43889 -0.20971 -0.44062 -0.21086 C -0.44218 -0.21179 -0.44392 -0.21225 -0.44548 -0.21295 C -0.44705 -0.21572 -0.44826 -0.21896 -0.45017 -0.2215 C -0.45208 -0.22404 -0.45486 -0.22497 -0.45659 -0.22774 C -0.45764 -0.22959 -0.45729 -0.23214 -0.45816 -0.23422 C -0.46007 -0.23861 -0.46458 -0.2467 -0.46458 -0.2467 C -0.46267 -0.25873 -0.46059 -0.26219 -0.45173 -0.26589 C -0.4434 -0.27422 -0.44392 -0.27237 -0.44861 -0.28485 " pathEditMode="relative" ptsTypes="ffffffffffffffffffffffffffA">
                                      <p:cBhvr>
                                        <p:cTn id="39" dur="1000" fill="hold"/>
                                        <p:tgtEl>
                                          <p:spTgt spid="51"/>
                                        </p:tgtEl>
                                        <p:attrNameLst>
                                          <p:attrName>ppt_x</p:attrName>
                                          <p:attrName>ppt_y</p:attrName>
                                        </p:attrNameLst>
                                      </p:cBhvr>
                                    </p:animMotion>
                                  </p:childTnLst>
                                </p:cTn>
                              </p:par>
                            </p:childTnLst>
                          </p:cTn>
                        </p:par>
                        <p:par>
                          <p:cTn id="40" fill="hold" nodeType="afterGroup">
                            <p:stCondLst>
                              <p:cond delay="12000"/>
                            </p:stCondLst>
                            <p:childTnLst>
                              <p:par>
                                <p:cTn id="41" presetID="0" presetClass="path" presetSubtype="0" accel="50000" decel="50000" fill="hold" grpId="0" nodeType="afterEffect">
                                  <p:stCondLst>
                                    <p:cond delay="0"/>
                                  </p:stCondLst>
                                  <p:childTnLst>
                                    <p:animMotion origin="layout" path="M 3.61111E-6 -4.62428E-7 L 0.02361 -0.17826 " pathEditMode="relative" ptsTypes="AA">
                                      <p:cBhvr>
                                        <p:cTn id="42" dur="1000" fill="hold"/>
                                        <p:tgtEl>
                                          <p:spTgt spid="42"/>
                                        </p:tgtEl>
                                        <p:attrNameLst>
                                          <p:attrName>ppt_x</p:attrName>
                                          <p:attrName>ppt_y</p:attrName>
                                        </p:attrNameLst>
                                      </p:cBhvr>
                                    </p:animMotion>
                                  </p:childTnLst>
                                </p:cTn>
                              </p:par>
                            </p:childTnLst>
                          </p:cTn>
                        </p:par>
                        <p:par>
                          <p:cTn id="43" fill="hold" nodeType="afterGroup">
                            <p:stCondLst>
                              <p:cond delay="13000"/>
                            </p:stCondLst>
                            <p:childTnLst>
                              <p:par>
                                <p:cTn id="44" presetID="0" presetClass="path" presetSubtype="0" accel="50000" decel="50000" fill="hold" nodeType="afterEffect">
                                  <p:stCondLst>
                                    <p:cond delay="0"/>
                                  </p:stCondLst>
                                  <p:childTnLst>
                                    <p:animMotion origin="layout" path="M -3.61111E-6 -9.24855E-7 L -3.61111E-6 0.15722 " pathEditMode="relative" ptsTypes="AA">
                                      <p:cBhvr>
                                        <p:cTn id="45" dur="1000" fill="hold"/>
                                        <p:tgtEl>
                                          <p:spTgt spid="2"/>
                                        </p:tgtEl>
                                        <p:attrNameLst>
                                          <p:attrName>ppt_x</p:attrName>
                                          <p:attrName>ppt_y</p:attrName>
                                        </p:attrNameLst>
                                      </p:cBhvr>
                                    </p:animMotion>
                                  </p:childTnLst>
                                </p:cTn>
                              </p:par>
                            </p:childTnLst>
                          </p:cTn>
                        </p:par>
                        <p:par>
                          <p:cTn id="46" fill="hold" nodeType="afterGroup">
                            <p:stCondLst>
                              <p:cond delay="14000"/>
                            </p:stCondLst>
                            <p:childTnLst>
                              <p:par>
                                <p:cTn id="47" presetID="0" presetClass="path" presetSubtype="0" accel="50000" decel="50000" fill="hold" grpId="0" nodeType="afterEffect">
                                  <p:stCondLst>
                                    <p:cond delay="0"/>
                                  </p:stCondLst>
                                  <p:childTnLst>
                                    <p:animMotion origin="layout" path="M 1.94444E-6 0.00024 L -0.65365 0.35677 " pathEditMode="relative" ptsTypes="AA">
                                      <p:cBhvr>
                                        <p:cTn id="48" dur="1000" fill="hold"/>
                                        <p:tgtEl>
                                          <p:spTgt spid="43"/>
                                        </p:tgtEl>
                                        <p:attrNameLst>
                                          <p:attrName>ppt_x</p:attrName>
                                          <p:attrName>ppt_y</p:attrName>
                                        </p:attrNameLst>
                                      </p:cBhvr>
                                    </p:animMotion>
                                  </p:childTnLst>
                                </p:cTn>
                              </p:par>
                            </p:childTnLst>
                          </p:cTn>
                        </p:par>
                        <p:par>
                          <p:cTn id="49" fill="hold" nodeType="afterGroup">
                            <p:stCondLst>
                              <p:cond delay="15000"/>
                            </p:stCondLst>
                            <p:childTnLst>
                              <p:par>
                                <p:cTn id="50" presetID="8" presetClass="emph" presetSubtype="0" fill="hold" grpId="0" nodeType="afterEffect">
                                  <p:stCondLst>
                                    <p:cond delay="0"/>
                                  </p:stCondLst>
                                  <p:childTnLst>
                                    <p:animRot by="21600000">
                                      <p:cBhvr>
                                        <p:cTn id="51" dur="1000" fill="hold"/>
                                        <p:tgtEl>
                                          <p:spTgt spid="2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40" grpId="0" animBg="1"/>
      <p:bldP spid="41" grpId="0" animBg="1"/>
      <p:bldP spid="42" grpId="0" animBg="1"/>
      <p:bldP spid="43" grpId="0" animBg="1"/>
      <p:bldP spid="45" grpId="0" animBg="1"/>
      <p:bldP spid="46" grpId="0" animBg="1"/>
      <p:bldP spid="47" grpId="0" animBg="1"/>
      <p:bldP spid="48" grpId="0" animBg="1"/>
      <p:bldP spid="49" grpId="0" animBg="1"/>
      <p:bldP spid="51" grpId="0" animBg="1"/>
      <p:bldP spid="5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re 1"/>
          <p:cNvSpPr>
            <a:spLocks noGrp="1"/>
          </p:cNvSpPr>
          <p:nvPr>
            <p:ph type="title"/>
          </p:nvPr>
        </p:nvSpPr>
        <p:spPr>
          <a:xfrm>
            <a:off x="457200" y="269875"/>
            <a:ext cx="8229600" cy="1143000"/>
          </a:xfrm>
        </p:spPr>
        <p:txBody>
          <a:bodyPr>
            <a:normAutofit fontScale="90000"/>
          </a:bodyPr>
          <a:lstStyle/>
          <a:p>
            <a:pPr eaLnBrk="1" hangingPunct="1"/>
            <a:r>
              <a:rPr lang="fr-FR" sz="4000">
                <a:latin typeface="Calibri" charset="0"/>
                <a:ea typeface="ＭＳ Ｐゴシック" charset="0"/>
                <a:cs typeface="ＭＳ Ｐゴシック" charset="0"/>
              </a:rPr>
              <a:t>L’</a:t>
            </a:r>
            <a:r>
              <a:rPr lang="fr-FR" altLang="ja-JP" sz="4000">
                <a:latin typeface="Calibri" charset="0"/>
                <a:ea typeface="ＭＳ Ｐゴシック" charset="0"/>
                <a:cs typeface="ＭＳ Ｐゴシック" charset="0"/>
              </a:rPr>
              <a:t>approche systémique:</a:t>
            </a:r>
            <a:br>
              <a:rPr lang="fr-FR" altLang="ja-JP" sz="4000">
                <a:latin typeface="Calibri" charset="0"/>
                <a:ea typeface="ＭＳ Ｐゴシック" charset="0"/>
                <a:cs typeface="ＭＳ Ｐゴシック" charset="0"/>
              </a:rPr>
            </a:br>
            <a:r>
              <a:rPr lang="fr-FR" altLang="ja-JP" sz="4000">
                <a:latin typeface="Calibri" charset="0"/>
                <a:ea typeface="ＭＳ Ｐゴシック" charset="0"/>
                <a:cs typeface="ＭＳ Ｐゴシック" charset="0"/>
              </a:rPr>
              <a:t>l’entreprise en tant que système</a:t>
            </a:r>
            <a:endParaRPr lang="fr-FR" sz="4000">
              <a:latin typeface="Calibri" charset="0"/>
              <a:ea typeface="ＭＳ Ｐゴシック" charset="0"/>
              <a:cs typeface="ＭＳ Ｐゴシック" charset="0"/>
            </a:endParaRPr>
          </a:p>
        </p:txBody>
      </p:sp>
      <p:sp>
        <p:nvSpPr>
          <p:cNvPr id="70658" name="Espace réservé du contenu 2"/>
          <p:cNvSpPr>
            <a:spLocks noGrp="1"/>
          </p:cNvSpPr>
          <p:nvPr>
            <p:ph idx="1"/>
          </p:nvPr>
        </p:nvSpPr>
        <p:spPr>
          <a:xfrm>
            <a:off x="374650" y="1782763"/>
            <a:ext cx="8229600" cy="4525962"/>
          </a:xfrm>
        </p:spPr>
        <p:txBody>
          <a:bodyPr/>
          <a:lstStyle/>
          <a:p>
            <a:pPr eaLnBrk="1" hangingPunct="1"/>
            <a:r>
              <a:rPr lang="fr-FR" sz="2800">
                <a:latin typeface="Calibri" charset="0"/>
                <a:ea typeface="ＭＳ Ｐゴシック" charset="0"/>
                <a:cs typeface="ＭＳ Ｐゴシック" charset="0"/>
              </a:rPr>
              <a:t>Les composantes de l’</a:t>
            </a:r>
            <a:r>
              <a:rPr lang="fr-FR" altLang="ja-JP" sz="2800">
                <a:latin typeface="Calibri" charset="0"/>
                <a:ea typeface="ＭＳ Ｐゴシック" charset="0"/>
                <a:cs typeface="ＭＳ Ｐゴシック" charset="0"/>
              </a:rPr>
              <a:t>environnement sont très diversifiées : technologie, social, culturel, juridique, économique, politique, écologique, concurrence, clients, fournisseurs.</a:t>
            </a:r>
          </a:p>
          <a:p>
            <a:pPr eaLnBrk="1" hangingPunct="1">
              <a:buFont typeface="Arial" charset="0"/>
              <a:buNone/>
            </a:pPr>
            <a:endParaRPr lang="fr-FR" sz="2800">
              <a:latin typeface="Calibri" charset="0"/>
              <a:ea typeface="ＭＳ Ｐゴシック" charset="0"/>
              <a:cs typeface="ＭＳ Ｐゴシック" charset="0"/>
            </a:endParaRPr>
          </a:p>
          <a:p>
            <a:pPr eaLnBrk="1" hangingPunct="1"/>
            <a:r>
              <a:rPr lang="fr-FR" sz="2800">
                <a:latin typeface="Calibri" charset="0"/>
                <a:ea typeface="ＭＳ Ｐゴシック" charset="0"/>
                <a:cs typeface="ＭＳ Ｐゴシック" charset="0"/>
              </a:rPr>
              <a:t> L’</a:t>
            </a:r>
            <a:r>
              <a:rPr lang="fr-FR" altLang="ja-JP" sz="2800">
                <a:latin typeface="Calibri" charset="0"/>
                <a:ea typeface="ＭＳ Ｐゴシック" charset="0"/>
                <a:cs typeface="ＭＳ Ｐゴシック" charset="0"/>
              </a:rPr>
              <a:t>environnement international prend en compte toutes les composantes précédemment cités au niveau des pays d</a:t>
            </a:r>
            <a:r>
              <a:rPr lang="ja-JP" altLang="fr-FR" sz="2800">
                <a:latin typeface="Calibri" charset="0"/>
                <a:ea typeface="ＭＳ Ｐゴシック" charset="0"/>
                <a:cs typeface="ＭＳ Ｐゴシック" charset="0"/>
              </a:rPr>
              <a:t>’</a:t>
            </a:r>
            <a:r>
              <a:rPr lang="fr-FR" altLang="ja-JP" sz="2800">
                <a:latin typeface="Calibri" charset="0"/>
                <a:ea typeface="ＭＳ Ｐゴシック" charset="0"/>
                <a:cs typeface="ＭＳ Ｐゴシック" charset="0"/>
              </a:rPr>
              <a:t>importation.</a:t>
            </a:r>
          </a:p>
          <a:p>
            <a:pPr eaLnBrk="1" hangingPunct="1"/>
            <a:endParaRPr lang="fr-FR" sz="2800">
              <a:latin typeface="Calibri" charset="0"/>
              <a:ea typeface="ＭＳ Ｐゴシック" charset="0"/>
              <a:cs typeface="ＭＳ Ｐゴシック" charset="0"/>
            </a:endParaRPr>
          </a:p>
          <a:p>
            <a:pPr eaLnBrk="1" hangingPunct="1"/>
            <a:endParaRPr lang="fr-FR" sz="2800">
              <a:latin typeface="Calibri" charset="0"/>
              <a:ea typeface="ＭＳ Ｐゴシック" charset="0"/>
              <a:cs typeface="ＭＳ Ｐゴシック" charset="0"/>
            </a:endParaRPr>
          </a:p>
        </p:txBody>
      </p:sp>
      <p:sp>
        <p:nvSpPr>
          <p:cNvPr id="70659" name="Espace réservé du pied de page 3"/>
          <p:cNvSpPr>
            <a:spLocks noGrp="1"/>
          </p:cNvSpPr>
          <p:nvPr>
            <p:ph type="ftr" sz="quarter" idx="10"/>
          </p:nvPr>
        </p:nvSpPr>
        <p:spPr bwMode="auto">
          <a:xfrm>
            <a:off x="76200" y="6569075"/>
            <a:ext cx="3962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sz="900">
                <a:solidFill>
                  <a:srgbClr val="898989"/>
                </a:solidFill>
                <a:latin typeface="Calibri" charset="0"/>
              </a:rPr>
              <a:t>Cours de Management des Organisations - 2011- G.Zara</a:t>
            </a:r>
          </a:p>
        </p:txBody>
      </p:sp>
      <p:sp>
        <p:nvSpPr>
          <p:cNvPr id="70660" name="Espace réservé du numéro de diapositive 4"/>
          <p:cNvSpPr>
            <a:spLocks noGrp="1"/>
          </p:cNvSpPr>
          <p:nvPr>
            <p:ph type="sldNum" sz="quarter" idx="11"/>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814D03F-FDEF-F94D-A1BD-E2BD567C4907}" type="slidenum">
              <a:rPr lang="fr-FR" sz="1200">
                <a:solidFill>
                  <a:srgbClr val="898989"/>
                </a:solidFill>
                <a:latin typeface="Calibri" charset="0"/>
              </a:rPr>
              <a:pPr eaLnBrk="1" hangingPunct="1"/>
              <a:t>29</a:t>
            </a:fld>
            <a:endParaRPr lang="fr-FR" sz="1200">
              <a:solidFill>
                <a:srgbClr val="898989"/>
              </a:solidFill>
              <a:latin typeface="Calibri" charset="0"/>
            </a:endParaRPr>
          </a:p>
        </p:txBody>
      </p:sp>
    </p:spTree>
    <p:extLst>
      <p:ext uri="{BB962C8B-B14F-4D97-AF65-F5344CB8AC3E}">
        <p14:creationId xmlns:p14="http://schemas.microsoft.com/office/powerpoint/2010/main" val="15736501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du cours</a:t>
            </a:r>
            <a:endParaRPr lang="fr-FR" dirty="0"/>
          </a:p>
        </p:txBody>
      </p:sp>
      <p:sp>
        <p:nvSpPr>
          <p:cNvPr id="3" name="Espace réservé du contenu 2"/>
          <p:cNvSpPr>
            <a:spLocks noGrp="1"/>
          </p:cNvSpPr>
          <p:nvPr>
            <p:ph idx="1"/>
          </p:nvPr>
        </p:nvSpPr>
        <p:spPr>
          <a:xfrm>
            <a:off x="457201" y="1480073"/>
            <a:ext cx="4116388" cy="4525963"/>
          </a:xfrm>
          <a:ln>
            <a:solidFill>
              <a:schemeClr val="tx1"/>
            </a:solidFill>
          </a:ln>
        </p:spPr>
        <p:txBody>
          <a:bodyPr>
            <a:normAutofit fontScale="92500"/>
          </a:bodyPr>
          <a:lstStyle/>
          <a:p>
            <a:pPr marL="0" indent="0">
              <a:buNone/>
            </a:pPr>
            <a:r>
              <a:rPr lang="fr-FR" sz="2000" dirty="0" smtClean="0"/>
              <a:t>			</a:t>
            </a:r>
            <a:r>
              <a:rPr lang="fr-FR" sz="2000" b="1" dirty="0" smtClean="0"/>
              <a:t>PARTIE 1</a:t>
            </a:r>
          </a:p>
          <a:p>
            <a:pPr marL="514350" indent="-514350">
              <a:buFont typeface="+mj-lt"/>
              <a:buAutoNum type="arabicPeriod"/>
            </a:pPr>
            <a:r>
              <a:rPr lang="fr-FR" sz="2200" dirty="0" smtClean="0"/>
              <a:t>Qu’est –ce que la GRH ?</a:t>
            </a:r>
          </a:p>
          <a:p>
            <a:pPr marL="514350" indent="-514350">
              <a:buFont typeface="+mj-lt"/>
              <a:buAutoNum type="arabicPeriod"/>
            </a:pPr>
            <a:r>
              <a:rPr lang="fr-FR" sz="2200" dirty="0"/>
              <a:t>Les modèles de GRH</a:t>
            </a:r>
          </a:p>
          <a:p>
            <a:pPr marL="914400" lvl="1" indent="-514350">
              <a:buFont typeface="+mj-lt"/>
              <a:buAutoNum type="alphaUcPeriod"/>
            </a:pPr>
            <a:r>
              <a:rPr lang="fr-FR" sz="1700" dirty="0"/>
              <a:t>Le modèle traditionnel</a:t>
            </a:r>
          </a:p>
          <a:p>
            <a:pPr marL="914400" lvl="1" indent="-514350">
              <a:buFont typeface="+mj-lt"/>
              <a:buAutoNum type="alphaUcPeriod"/>
            </a:pPr>
            <a:r>
              <a:rPr lang="fr-FR" sz="1700" dirty="0"/>
              <a:t>Le modèle des relation humaines</a:t>
            </a:r>
          </a:p>
          <a:p>
            <a:pPr marL="914400" lvl="1" indent="-514350">
              <a:buFont typeface="+mj-lt"/>
              <a:buAutoNum type="alphaUcPeriod"/>
            </a:pPr>
            <a:r>
              <a:rPr lang="fr-FR" sz="1700" dirty="0"/>
              <a:t>Le modèle de gestion dite « moderne »</a:t>
            </a:r>
          </a:p>
          <a:p>
            <a:pPr marL="914400" lvl="1" indent="-514350">
              <a:buFont typeface="+mj-lt"/>
              <a:buAutoNum type="alphaUcPeriod"/>
            </a:pPr>
            <a:r>
              <a:rPr lang="fr-FR" sz="1700" dirty="0"/>
              <a:t>Le modèle de la gestion stratégique</a:t>
            </a:r>
          </a:p>
          <a:p>
            <a:pPr marL="514350" indent="-514350">
              <a:buFont typeface="+mj-lt"/>
              <a:buAutoNum type="arabicPeriod"/>
            </a:pPr>
            <a:r>
              <a:rPr lang="fr-FR" sz="2200" dirty="0" smtClean="0"/>
              <a:t>Les activités rattachées à la GRH</a:t>
            </a:r>
          </a:p>
          <a:p>
            <a:pPr marL="514350" indent="-514350">
              <a:buFont typeface="+mj-lt"/>
              <a:buAutoNum type="arabicPeriod"/>
            </a:pPr>
            <a:r>
              <a:rPr lang="fr-FR" sz="2200" dirty="0" smtClean="0"/>
              <a:t>La fonction des Ressources Humaines</a:t>
            </a:r>
          </a:p>
          <a:p>
            <a:pPr marL="514350" indent="-514350">
              <a:buFont typeface="+mj-lt"/>
              <a:buAutoNum type="arabicPeriod"/>
            </a:pPr>
            <a:r>
              <a:rPr lang="fr-FR" sz="2200" dirty="0" smtClean="0"/>
              <a:t>Les d</a:t>
            </a:r>
            <a:r>
              <a:rPr lang="fr-FR" sz="2200" dirty="0"/>
              <a:t>é</a:t>
            </a:r>
            <a:r>
              <a:rPr lang="fr-FR" sz="2200" dirty="0" smtClean="0"/>
              <a:t>fis de la fonction Ressources humaines</a:t>
            </a:r>
          </a:p>
          <a:p>
            <a:pPr marL="514350" indent="-514350">
              <a:buFont typeface="+mj-lt"/>
              <a:buAutoNum type="arabicPeriod"/>
            </a:pPr>
            <a:endParaRPr lang="fr-FR" sz="2000" dirty="0" smtClean="0"/>
          </a:p>
          <a:p>
            <a:pPr marL="914400" lvl="1" indent="-514350">
              <a:buFont typeface="+mj-lt"/>
              <a:buAutoNum type="alphaUcPeriod"/>
            </a:pPr>
            <a:endParaRPr lang="fr-FR" sz="2000" dirty="0" smtClean="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3</a:t>
            </a:fld>
            <a:endParaRPr lang="fr-FR"/>
          </a:p>
        </p:txBody>
      </p:sp>
      <p:sp>
        <p:nvSpPr>
          <p:cNvPr id="8" name="Espace réservé du contenu 2"/>
          <p:cNvSpPr txBox="1">
            <a:spLocks/>
          </p:cNvSpPr>
          <p:nvPr/>
        </p:nvSpPr>
        <p:spPr>
          <a:xfrm>
            <a:off x="4837954" y="1480073"/>
            <a:ext cx="4116388" cy="4525963"/>
          </a:xfrm>
          <a:prstGeom prst="rect">
            <a:avLst/>
          </a:prstGeom>
          <a:ln>
            <a:solidFill>
              <a:schemeClr val="tx1"/>
            </a:solidFill>
          </a:ln>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fr-FR" sz="2000" dirty="0" smtClean="0"/>
              <a:t>			</a:t>
            </a:r>
            <a:r>
              <a:rPr lang="fr-FR" sz="2000" b="1" dirty="0" smtClean="0"/>
              <a:t>PARTIE </a:t>
            </a:r>
            <a:r>
              <a:rPr lang="fr-FR" sz="2000" b="1" dirty="0"/>
              <a:t>2</a:t>
            </a:r>
            <a:endParaRPr lang="fr-FR" sz="2000" b="1" dirty="0" smtClean="0"/>
          </a:p>
          <a:p>
            <a:pPr>
              <a:buAutoNum type="arabicPeriod" startAt="6"/>
            </a:pPr>
            <a:r>
              <a:rPr lang="fr-FR" sz="2000" dirty="0" smtClean="0"/>
              <a:t>La Gestion du Personnel</a:t>
            </a:r>
          </a:p>
          <a:p>
            <a:pPr>
              <a:buAutoNum type="arabicPeriod" startAt="6"/>
            </a:pPr>
            <a:r>
              <a:rPr lang="fr-FR" sz="2000" dirty="0" smtClean="0"/>
              <a:t>La GPEC</a:t>
            </a:r>
          </a:p>
          <a:p>
            <a:pPr>
              <a:buAutoNum type="arabicPeriod" startAt="6"/>
            </a:pPr>
            <a:r>
              <a:rPr lang="fr-FR" sz="2000" dirty="0" smtClean="0"/>
              <a:t>Le Recrutement</a:t>
            </a:r>
          </a:p>
          <a:p>
            <a:pPr>
              <a:buAutoNum type="arabicPeriod" startAt="6"/>
            </a:pPr>
            <a:r>
              <a:rPr lang="fr-FR" sz="2000" dirty="0" smtClean="0"/>
              <a:t>La Formation</a:t>
            </a:r>
          </a:p>
          <a:p>
            <a:pPr>
              <a:buAutoNum type="arabicPeriod" startAt="6"/>
            </a:pPr>
            <a:r>
              <a:rPr lang="fr-FR" sz="2000" dirty="0" smtClean="0"/>
              <a:t>La rémunération</a:t>
            </a:r>
          </a:p>
          <a:p>
            <a:pPr>
              <a:buAutoNum type="arabicPeriod" startAt="6"/>
            </a:pPr>
            <a:r>
              <a:rPr lang="fr-FR" sz="2000" dirty="0" smtClean="0"/>
              <a:t>La Mobilité</a:t>
            </a:r>
          </a:p>
          <a:p>
            <a:pPr>
              <a:buAutoNum type="arabicPeriod" startAt="6"/>
            </a:pPr>
            <a:endParaRPr lang="fr-FR" sz="2000" dirty="0" smtClean="0"/>
          </a:p>
          <a:p>
            <a:pPr marL="914400" lvl="1" indent="-514350">
              <a:buFont typeface="+mj-lt"/>
              <a:buAutoNum type="alphaUcPeriod"/>
            </a:pPr>
            <a:endParaRPr lang="fr-FR" sz="2000" dirty="0" smtClean="0"/>
          </a:p>
        </p:txBody>
      </p:sp>
    </p:spTree>
    <p:extLst>
      <p:ext uri="{BB962C8B-B14F-4D97-AF65-F5344CB8AC3E}">
        <p14:creationId xmlns:p14="http://schemas.microsoft.com/office/powerpoint/2010/main" val="3508131386"/>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Espace réservé du pied de page 3"/>
          <p:cNvSpPr txBox="1">
            <a:spLocks noGrp="1"/>
          </p:cNvSpPr>
          <p:nvPr/>
        </p:nvSpPr>
        <p:spPr bwMode="auto">
          <a:xfrm>
            <a:off x="76200" y="6569075"/>
            <a:ext cx="39624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sz="900" i="1">
                <a:solidFill>
                  <a:srgbClr val="898989"/>
                </a:solidFill>
                <a:latin typeface="Calibri" charset="0"/>
              </a:rPr>
              <a:t>Cours de Management des Organisations - 2011- G.Zara</a:t>
            </a:r>
          </a:p>
        </p:txBody>
      </p:sp>
      <p:sp>
        <p:nvSpPr>
          <p:cNvPr id="72706" name="Espace réservé du numéro de diapositive 4"/>
          <p:cNvSpPr txBox="1">
            <a:spLocks noGrp="1"/>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508CF31C-4276-C748-A766-B84619415D10}" type="slidenum">
              <a:rPr lang="fr-FR" sz="1200">
                <a:solidFill>
                  <a:srgbClr val="898989"/>
                </a:solidFill>
                <a:latin typeface="Calibri" charset="0"/>
              </a:rPr>
              <a:pPr algn="r" eaLnBrk="1" hangingPunct="1"/>
              <a:t>30</a:t>
            </a:fld>
            <a:endParaRPr lang="fr-FR" sz="1200">
              <a:solidFill>
                <a:srgbClr val="898989"/>
              </a:solidFill>
              <a:latin typeface="Calibri" charset="0"/>
            </a:endParaRPr>
          </a:p>
        </p:txBody>
      </p:sp>
      <p:sp>
        <p:nvSpPr>
          <p:cNvPr id="72707" name="Rectangle 6"/>
          <p:cNvSpPr>
            <a:spLocks/>
          </p:cNvSpPr>
          <p:nvPr/>
        </p:nvSpPr>
        <p:spPr bwMode="auto">
          <a:xfrm>
            <a:off x="685800" y="11588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0" hangingPunct="0"/>
            <a:r>
              <a:rPr lang="fr-FR" sz="4400">
                <a:latin typeface="Calibri" charset="0"/>
              </a:rPr>
              <a:t>LA MODELISATION SYSTEMIQUE</a:t>
            </a:r>
          </a:p>
        </p:txBody>
      </p:sp>
      <p:sp>
        <p:nvSpPr>
          <p:cNvPr id="242695" name="Rectangle 7"/>
          <p:cNvSpPr>
            <a:spLocks noChangeArrowheads="1"/>
          </p:cNvSpPr>
          <p:nvPr/>
        </p:nvSpPr>
        <p:spPr bwMode="auto">
          <a:xfrm>
            <a:off x="2987675" y="1412875"/>
            <a:ext cx="3168650" cy="914400"/>
          </a:xfrm>
          <a:prstGeom prst="rect">
            <a:avLst/>
          </a:prstGeom>
          <a:solidFill>
            <a:srgbClr val="FFFF66"/>
          </a:solidFill>
          <a:ln w="9525">
            <a:solidFill>
              <a:schemeClr val="tx1"/>
            </a:solidFill>
            <a:miter lim="800000"/>
            <a:headEnd/>
            <a:tailEnd/>
          </a:ln>
        </p:spPr>
        <p:txBody>
          <a:bodyPr wrap="none" anchor="ctr"/>
          <a:lstStyle/>
          <a:p>
            <a:pPr algn="ctr" eaLnBrk="0" hangingPunct="0"/>
            <a:r>
              <a:rPr lang="fr-FR" sz="2400" b="1">
                <a:latin typeface="Times New Roman" charset="0"/>
              </a:rPr>
              <a:t>EVOLUTION</a:t>
            </a:r>
          </a:p>
        </p:txBody>
      </p:sp>
      <p:sp>
        <p:nvSpPr>
          <p:cNvPr id="242696" name="Rectangle 8"/>
          <p:cNvSpPr>
            <a:spLocks noChangeArrowheads="1"/>
          </p:cNvSpPr>
          <p:nvPr/>
        </p:nvSpPr>
        <p:spPr bwMode="auto">
          <a:xfrm>
            <a:off x="2987675" y="3162300"/>
            <a:ext cx="3168650" cy="914400"/>
          </a:xfrm>
          <a:prstGeom prst="rect">
            <a:avLst/>
          </a:prstGeom>
          <a:solidFill>
            <a:srgbClr val="99CCFF"/>
          </a:solidFill>
          <a:ln w="9525">
            <a:solidFill>
              <a:schemeClr val="tx1"/>
            </a:solidFill>
            <a:miter lim="800000"/>
            <a:headEnd/>
            <a:tailEnd/>
          </a:ln>
        </p:spPr>
        <p:txBody>
          <a:bodyPr wrap="none" anchor="ctr"/>
          <a:lstStyle/>
          <a:p>
            <a:pPr algn="ctr" eaLnBrk="0" hangingPunct="0"/>
            <a:r>
              <a:rPr lang="fr-FR" sz="2400" b="1">
                <a:latin typeface="Times New Roman" charset="0"/>
              </a:rPr>
              <a:t>STRUCTURE</a:t>
            </a:r>
          </a:p>
        </p:txBody>
      </p:sp>
      <p:sp>
        <p:nvSpPr>
          <p:cNvPr id="242697" name="Rectangle 9"/>
          <p:cNvSpPr>
            <a:spLocks noChangeArrowheads="1"/>
          </p:cNvSpPr>
          <p:nvPr/>
        </p:nvSpPr>
        <p:spPr bwMode="auto">
          <a:xfrm>
            <a:off x="2987675" y="5035550"/>
            <a:ext cx="3168650" cy="914400"/>
          </a:xfrm>
          <a:prstGeom prst="rect">
            <a:avLst/>
          </a:prstGeom>
          <a:solidFill>
            <a:schemeClr val="folHlink"/>
          </a:solidFill>
          <a:ln w="9525">
            <a:solidFill>
              <a:schemeClr val="tx1"/>
            </a:solidFill>
            <a:miter lim="800000"/>
            <a:headEnd/>
            <a:tailEnd/>
          </a:ln>
        </p:spPr>
        <p:txBody>
          <a:bodyPr wrap="none" anchor="ctr"/>
          <a:lstStyle/>
          <a:p>
            <a:pPr algn="ctr" eaLnBrk="0" hangingPunct="0"/>
            <a:r>
              <a:rPr lang="fr-FR" sz="2400" b="1">
                <a:solidFill>
                  <a:schemeClr val="bg1"/>
                </a:solidFill>
                <a:latin typeface="Times New Roman" charset="0"/>
              </a:rPr>
              <a:t>ACTIVITE</a:t>
            </a:r>
          </a:p>
        </p:txBody>
      </p:sp>
      <p:sp>
        <p:nvSpPr>
          <p:cNvPr id="72711" name="Line 10"/>
          <p:cNvSpPr>
            <a:spLocks noChangeShapeType="1"/>
          </p:cNvSpPr>
          <p:nvPr/>
        </p:nvSpPr>
        <p:spPr bwMode="auto">
          <a:xfrm>
            <a:off x="4572000" y="2420938"/>
            <a:ext cx="0" cy="576262"/>
          </a:xfrm>
          <a:prstGeom prst="line">
            <a:avLst/>
          </a:prstGeom>
          <a:noFill/>
          <a:ln w="5715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72712" name="Line 11"/>
          <p:cNvSpPr>
            <a:spLocks noChangeShapeType="1"/>
          </p:cNvSpPr>
          <p:nvPr/>
        </p:nvSpPr>
        <p:spPr bwMode="auto">
          <a:xfrm>
            <a:off x="4572000" y="4221163"/>
            <a:ext cx="0" cy="576262"/>
          </a:xfrm>
          <a:prstGeom prst="line">
            <a:avLst/>
          </a:prstGeom>
          <a:noFill/>
          <a:ln w="5715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72713" name="Line 12"/>
          <p:cNvSpPr>
            <a:spLocks noChangeShapeType="1"/>
          </p:cNvSpPr>
          <p:nvPr/>
        </p:nvSpPr>
        <p:spPr bwMode="auto">
          <a:xfrm flipV="1">
            <a:off x="1187450" y="1989138"/>
            <a:ext cx="1511300" cy="790575"/>
          </a:xfrm>
          <a:prstGeom prst="line">
            <a:avLst/>
          </a:prstGeom>
          <a:noFill/>
          <a:ln w="5715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72714" name="Line 13"/>
          <p:cNvSpPr>
            <a:spLocks noChangeShapeType="1"/>
          </p:cNvSpPr>
          <p:nvPr/>
        </p:nvSpPr>
        <p:spPr bwMode="auto">
          <a:xfrm flipH="1">
            <a:off x="1692275" y="3716338"/>
            <a:ext cx="1008063" cy="0"/>
          </a:xfrm>
          <a:prstGeom prst="line">
            <a:avLst/>
          </a:prstGeom>
          <a:noFill/>
          <a:ln w="5715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72715" name="Line 14"/>
          <p:cNvSpPr>
            <a:spLocks noChangeShapeType="1"/>
          </p:cNvSpPr>
          <p:nvPr/>
        </p:nvSpPr>
        <p:spPr bwMode="auto">
          <a:xfrm>
            <a:off x="1116013" y="5084763"/>
            <a:ext cx="1800225" cy="431800"/>
          </a:xfrm>
          <a:prstGeom prst="line">
            <a:avLst/>
          </a:prstGeom>
          <a:noFill/>
          <a:ln w="5715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72716" name="Line 15"/>
          <p:cNvSpPr>
            <a:spLocks noChangeShapeType="1"/>
          </p:cNvSpPr>
          <p:nvPr/>
        </p:nvSpPr>
        <p:spPr bwMode="auto">
          <a:xfrm flipV="1">
            <a:off x="6373813" y="4799013"/>
            <a:ext cx="1511300" cy="790575"/>
          </a:xfrm>
          <a:prstGeom prst="line">
            <a:avLst/>
          </a:prstGeom>
          <a:noFill/>
          <a:ln w="5715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72717" name="Line 16"/>
          <p:cNvSpPr>
            <a:spLocks noChangeShapeType="1"/>
          </p:cNvSpPr>
          <p:nvPr/>
        </p:nvSpPr>
        <p:spPr bwMode="auto">
          <a:xfrm>
            <a:off x="6227763" y="1628775"/>
            <a:ext cx="1584325" cy="431800"/>
          </a:xfrm>
          <a:prstGeom prst="line">
            <a:avLst/>
          </a:prstGeom>
          <a:noFill/>
          <a:ln w="5715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72718" name="Line 17"/>
          <p:cNvSpPr>
            <a:spLocks noChangeShapeType="1"/>
          </p:cNvSpPr>
          <p:nvPr/>
        </p:nvSpPr>
        <p:spPr bwMode="auto">
          <a:xfrm flipH="1">
            <a:off x="6659563" y="3716338"/>
            <a:ext cx="1008062" cy="0"/>
          </a:xfrm>
          <a:prstGeom prst="line">
            <a:avLst/>
          </a:prstGeom>
          <a:noFill/>
          <a:ln w="5715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242706" name="Rectangle 18"/>
          <p:cNvSpPr>
            <a:spLocks noChangeArrowheads="1"/>
          </p:cNvSpPr>
          <p:nvPr/>
        </p:nvSpPr>
        <p:spPr bwMode="auto">
          <a:xfrm>
            <a:off x="179388" y="2276475"/>
            <a:ext cx="914400" cy="2952750"/>
          </a:xfrm>
          <a:prstGeom prst="rect">
            <a:avLst/>
          </a:prstGeom>
          <a:solidFill>
            <a:srgbClr val="99CCFF"/>
          </a:solidFill>
          <a:ln w="9525">
            <a:solidFill>
              <a:schemeClr val="tx1"/>
            </a:solidFill>
            <a:miter lim="800000"/>
            <a:headEnd/>
            <a:tailEnd/>
          </a:ln>
        </p:spPr>
        <p:txBody>
          <a:bodyPr wrap="none" anchor="ctr"/>
          <a:lstStyle/>
          <a:p>
            <a:pPr algn="ctr" eaLnBrk="0" hangingPunct="0"/>
            <a:r>
              <a:rPr lang="fr-FR" sz="2400" b="1">
                <a:solidFill>
                  <a:srgbClr val="000099"/>
                </a:solidFill>
                <a:latin typeface="Times New Roman" charset="0"/>
              </a:rPr>
              <a:t>P</a:t>
            </a:r>
          </a:p>
          <a:p>
            <a:pPr algn="ctr" eaLnBrk="0" hangingPunct="0"/>
            <a:r>
              <a:rPr lang="fr-FR" sz="2400" b="1">
                <a:solidFill>
                  <a:srgbClr val="000099"/>
                </a:solidFill>
                <a:latin typeface="Times New Roman" charset="0"/>
              </a:rPr>
              <a:t>R</a:t>
            </a:r>
          </a:p>
          <a:p>
            <a:pPr algn="ctr" eaLnBrk="0" hangingPunct="0"/>
            <a:r>
              <a:rPr lang="fr-FR" sz="2400" b="1">
                <a:solidFill>
                  <a:srgbClr val="000099"/>
                </a:solidFill>
                <a:latin typeface="Times New Roman" charset="0"/>
              </a:rPr>
              <a:t>O</a:t>
            </a:r>
          </a:p>
          <a:p>
            <a:pPr algn="ctr" eaLnBrk="0" hangingPunct="0"/>
            <a:r>
              <a:rPr lang="fr-FR" sz="2400" b="1">
                <a:solidFill>
                  <a:srgbClr val="000099"/>
                </a:solidFill>
                <a:latin typeface="Times New Roman" charset="0"/>
              </a:rPr>
              <a:t>J</a:t>
            </a:r>
          </a:p>
          <a:p>
            <a:pPr algn="ctr" eaLnBrk="0" hangingPunct="0"/>
            <a:r>
              <a:rPr lang="fr-FR" sz="2400" b="1">
                <a:solidFill>
                  <a:srgbClr val="000099"/>
                </a:solidFill>
                <a:latin typeface="Times New Roman" charset="0"/>
              </a:rPr>
              <a:t>E</a:t>
            </a:r>
          </a:p>
          <a:p>
            <a:pPr algn="ctr" eaLnBrk="0" hangingPunct="0"/>
            <a:r>
              <a:rPr lang="fr-FR" sz="2400" b="1">
                <a:solidFill>
                  <a:srgbClr val="000099"/>
                </a:solidFill>
                <a:latin typeface="Times New Roman" charset="0"/>
              </a:rPr>
              <a:t>T</a:t>
            </a:r>
          </a:p>
        </p:txBody>
      </p:sp>
      <p:sp>
        <p:nvSpPr>
          <p:cNvPr id="242707" name="Rectangle 19"/>
          <p:cNvSpPr>
            <a:spLocks noChangeArrowheads="1"/>
          </p:cNvSpPr>
          <p:nvPr/>
        </p:nvSpPr>
        <p:spPr bwMode="auto">
          <a:xfrm>
            <a:off x="7956550" y="909638"/>
            <a:ext cx="1058863" cy="5256212"/>
          </a:xfrm>
          <a:prstGeom prst="rect">
            <a:avLst/>
          </a:prstGeom>
          <a:solidFill>
            <a:srgbClr val="FFFF66"/>
          </a:solidFill>
          <a:ln w="9525">
            <a:solidFill>
              <a:schemeClr val="tx1"/>
            </a:solidFill>
            <a:miter lim="800000"/>
            <a:headEnd/>
            <a:tailEnd/>
          </a:ln>
        </p:spPr>
        <p:txBody>
          <a:bodyPr wrap="none" anchor="ctr"/>
          <a:lstStyle/>
          <a:p>
            <a:pPr algn="ctr" eaLnBrk="0" hangingPunct="0"/>
            <a:r>
              <a:rPr lang="fr-FR" sz="2400" b="1">
                <a:solidFill>
                  <a:srgbClr val="000099"/>
                </a:solidFill>
                <a:latin typeface="Times New Roman" charset="0"/>
              </a:rPr>
              <a:t>E</a:t>
            </a:r>
          </a:p>
          <a:p>
            <a:pPr algn="ctr" eaLnBrk="0" hangingPunct="0"/>
            <a:r>
              <a:rPr lang="fr-FR" sz="2400" b="1">
                <a:solidFill>
                  <a:srgbClr val="000099"/>
                </a:solidFill>
                <a:latin typeface="Times New Roman" charset="0"/>
              </a:rPr>
              <a:t>N</a:t>
            </a:r>
          </a:p>
          <a:p>
            <a:pPr algn="ctr" eaLnBrk="0" hangingPunct="0"/>
            <a:r>
              <a:rPr lang="fr-FR" sz="2400" b="1">
                <a:solidFill>
                  <a:srgbClr val="000099"/>
                </a:solidFill>
                <a:latin typeface="Times New Roman" charset="0"/>
              </a:rPr>
              <a:t>V</a:t>
            </a:r>
          </a:p>
          <a:p>
            <a:pPr algn="ctr" eaLnBrk="0" hangingPunct="0"/>
            <a:r>
              <a:rPr lang="fr-FR" sz="2400" b="1">
                <a:solidFill>
                  <a:srgbClr val="000099"/>
                </a:solidFill>
                <a:latin typeface="Times New Roman" charset="0"/>
              </a:rPr>
              <a:t>I</a:t>
            </a:r>
          </a:p>
          <a:p>
            <a:pPr algn="ctr" eaLnBrk="0" hangingPunct="0"/>
            <a:r>
              <a:rPr lang="fr-FR" sz="2400" b="1">
                <a:solidFill>
                  <a:srgbClr val="000099"/>
                </a:solidFill>
                <a:latin typeface="Times New Roman" charset="0"/>
              </a:rPr>
              <a:t>R</a:t>
            </a:r>
          </a:p>
          <a:p>
            <a:pPr algn="ctr" eaLnBrk="0" hangingPunct="0"/>
            <a:r>
              <a:rPr lang="fr-FR" sz="2400" b="1">
                <a:solidFill>
                  <a:srgbClr val="000099"/>
                </a:solidFill>
                <a:latin typeface="Times New Roman" charset="0"/>
              </a:rPr>
              <a:t>O</a:t>
            </a:r>
          </a:p>
          <a:p>
            <a:pPr algn="ctr" eaLnBrk="0" hangingPunct="0"/>
            <a:r>
              <a:rPr lang="fr-FR" sz="2400" b="1">
                <a:solidFill>
                  <a:srgbClr val="000099"/>
                </a:solidFill>
                <a:latin typeface="Times New Roman" charset="0"/>
              </a:rPr>
              <a:t>N</a:t>
            </a:r>
          </a:p>
          <a:p>
            <a:pPr algn="ctr" eaLnBrk="0" hangingPunct="0"/>
            <a:r>
              <a:rPr lang="fr-FR" sz="2400" b="1">
                <a:solidFill>
                  <a:srgbClr val="000099"/>
                </a:solidFill>
                <a:latin typeface="Times New Roman" charset="0"/>
              </a:rPr>
              <a:t>N</a:t>
            </a:r>
          </a:p>
          <a:p>
            <a:pPr algn="ctr" eaLnBrk="0" hangingPunct="0"/>
            <a:r>
              <a:rPr lang="fr-FR" sz="2400" b="1">
                <a:solidFill>
                  <a:srgbClr val="000099"/>
                </a:solidFill>
                <a:latin typeface="Times New Roman" charset="0"/>
              </a:rPr>
              <a:t>E</a:t>
            </a:r>
          </a:p>
          <a:p>
            <a:pPr algn="ctr" eaLnBrk="0" hangingPunct="0"/>
            <a:r>
              <a:rPr lang="fr-FR" sz="2400" b="1">
                <a:solidFill>
                  <a:srgbClr val="000099"/>
                </a:solidFill>
                <a:latin typeface="Times New Roman" charset="0"/>
              </a:rPr>
              <a:t>M</a:t>
            </a:r>
          </a:p>
          <a:p>
            <a:pPr algn="ctr" eaLnBrk="0" hangingPunct="0"/>
            <a:r>
              <a:rPr lang="fr-FR" sz="2400" b="1">
                <a:solidFill>
                  <a:srgbClr val="000099"/>
                </a:solidFill>
                <a:latin typeface="Times New Roman" charset="0"/>
              </a:rPr>
              <a:t>E</a:t>
            </a:r>
          </a:p>
          <a:p>
            <a:pPr algn="ctr" eaLnBrk="0" hangingPunct="0"/>
            <a:r>
              <a:rPr lang="fr-FR" sz="2400" b="1">
                <a:solidFill>
                  <a:srgbClr val="000099"/>
                </a:solidFill>
                <a:latin typeface="Times New Roman" charset="0"/>
              </a:rPr>
              <a:t>N</a:t>
            </a:r>
          </a:p>
          <a:p>
            <a:pPr algn="ctr" eaLnBrk="0" hangingPunct="0"/>
            <a:r>
              <a:rPr lang="fr-FR" sz="2400" b="1">
                <a:solidFill>
                  <a:srgbClr val="000099"/>
                </a:solidFill>
                <a:latin typeface="Times New Roman" charset="0"/>
              </a:rPr>
              <a:t>T</a:t>
            </a:r>
          </a:p>
        </p:txBody>
      </p:sp>
    </p:spTree>
    <p:extLst>
      <p:ext uri="{BB962C8B-B14F-4D97-AF65-F5344CB8AC3E}">
        <p14:creationId xmlns:p14="http://schemas.microsoft.com/office/powerpoint/2010/main" val="10139939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270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270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269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269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26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5" grpId="0" animBg="1"/>
      <p:bldP spid="242696" grpId="0" animBg="1"/>
      <p:bldP spid="242697" grpId="0" animBg="1"/>
      <p:bldP spid="242706" grpId="0" animBg="1"/>
      <p:bldP spid="24270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Espace réservé du numéro de diapositive 3"/>
          <p:cNvSpPr>
            <a:spLocks noGrp="1"/>
          </p:cNvSpPr>
          <p:nvPr>
            <p:ph type="sldNum" sz="quarter" idx="11"/>
          </p:nvPr>
        </p:nvSpPr>
        <p:spPr bwMode="auto">
          <a:xfrm>
            <a:off x="6553200" y="63563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E8F2189-141F-4740-B41E-90B0AD7C2B47}" type="slidenum">
              <a:rPr lang="fr-FR" sz="1200">
                <a:solidFill>
                  <a:srgbClr val="898989"/>
                </a:solidFill>
                <a:latin typeface="Calibri" charset="0"/>
              </a:rPr>
              <a:pPr eaLnBrk="1" hangingPunct="1"/>
              <a:t>31</a:t>
            </a:fld>
            <a:endParaRPr lang="fr-FR" sz="1200">
              <a:solidFill>
                <a:srgbClr val="898989"/>
              </a:solidFill>
              <a:latin typeface="Calibri" charset="0"/>
            </a:endParaRPr>
          </a:p>
        </p:txBody>
      </p:sp>
      <p:sp>
        <p:nvSpPr>
          <p:cNvPr id="74754" name="Espace réservé du pied de page 4"/>
          <p:cNvSpPr>
            <a:spLocks noGrp="1"/>
          </p:cNvSpPr>
          <p:nvPr>
            <p:ph type="ftr" sz="quarter" idx="10"/>
          </p:nvPr>
        </p:nvSpPr>
        <p:spPr bwMode="auto">
          <a:xfrm>
            <a:off x="76200" y="6569075"/>
            <a:ext cx="3962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FR" sz="900">
                <a:solidFill>
                  <a:srgbClr val="898989"/>
                </a:solidFill>
                <a:latin typeface="Calibri" charset="0"/>
              </a:rPr>
              <a:t>Cours de Management des Organisations - 2011- G.Zara</a:t>
            </a:r>
          </a:p>
        </p:txBody>
      </p:sp>
      <p:sp>
        <p:nvSpPr>
          <p:cNvPr id="74755" name="Rectangle 6"/>
          <p:cNvSpPr>
            <a:spLocks/>
          </p:cNvSpPr>
          <p:nvPr/>
        </p:nvSpPr>
        <p:spPr bwMode="auto">
          <a:xfrm>
            <a:off x="685800" y="188913"/>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0" hangingPunct="0"/>
            <a:r>
              <a:rPr lang="fr-FR" sz="4400">
                <a:latin typeface="Calibri" charset="0"/>
              </a:rPr>
              <a:t>La Systémique</a:t>
            </a:r>
          </a:p>
        </p:txBody>
      </p:sp>
      <p:sp>
        <p:nvSpPr>
          <p:cNvPr id="74756" name="Rectangle 7"/>
          <p:cNvSpPr>
            <a:spLocks/>
          </p:cNvSpPr>
          <p:nvPr/>
        </p:nvSpPr>
        <p:spPr bwMode="auto">
          <a:xfrm>
            <a:off x="457200" y="1600200"/>
            <a:ext cx="8229600" cy="389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0" hangingPunct="0">
              <a:lnSpc>
                <a:spcPct val="80000"/>
              </a:lnSpc>
              <a:spcBef>
                <a:spcPct val="20000"/>
              </a:spcBef>
              <a:buFont typeface="Arial" charset="0"/>
              <a:buChar char="•"/>
            </a:pPr>
            <a:r>
              <a:rPr lang="fr-FR" sz="2800">
                <a:latin typeface="Calibri" charset="0"/>
              </a:rPr>
              <a:t>Une approche systémique ne prétend jamais à l</a:t>
            </a:r>
            <a:r>
              <a:rPr lang="ja-JP" altLang="fr-FR" sz="2800">
                <a:latin typeface="Calibri" charset="0"/>
              </a:rPr>
              <a:t>’</a:t>
            </a:r>
            <a:r>
              <a:rPr lang="fr-FR" altLang="ja-JP" sz="2800">
                <a:latin typeface="Calibri" charset="0"/>
              </a:rPr>
              <a:t>exhaustivité ni à l’objectivité.</a:t>
            </a:r>
          </a:p>
          <a:p>
            <a:pPr marL="342900" indent="-342900" eaLnBrk="0" hangingPunct="0">
              <a:lnSpc>
                <a:spcPct val="80000"/>
              </a:lnSpc>
              <a:spcBef>
                <a:spcPct val="20000"/>
              </a:spcBef>
              <a:buFont typeface="Arial" charset="0"/>
              <a:buNone/>
            </a:pPr>
            <a:endParaRPr lang="fr-FR" sz="2800">
              <a:latin typeface="Calibri" charset="0"/>
            </a:endParaRPr>
          </a:p>
          <a:p>
            <a:pPr marL="342900" indent="-342900" eaLnBrk="0" hangingPunct="0">
              <a:lnSpc>
                <a:spcPct val="80000"/>
              </a:lnSpc>
              <a:spcBef>
                <a:spcPct val="20000"/>
              </a:spcBef>
              <a:buFont typeface="Arial" charset="0"/>
              <a:buChar char="•"/>
            </a:pPr>
            <a:r>
              <a:rPr lang="fr-FR" sz="2800">
                <a:latin typeface="Calibri" charset="0"/>
              </a:rPr>
              <a:t>Elle conçoit et modélise l’</a:t>
            </a:r>
            <a:r>
              <a:rPr lang="fr-FR" altLang="ja-JP" sz="2800">
                <a:latin typeface="Calibri" charset="0"/>
              </a:rPr>
              <a:t>objet d’étude au moins autant qu’elle ne l’analyse, et ceci à des fins opérationnelles</a:t>
            </a:r>
          </a:p>
          <a:p>
            <a:pPr marL="342900" indent="-342900" eaLnBrk="0" hangingPunct="0">
              <a:lnSpc>
                <a:spcPct val="80000"/>
              </a:lnSpc>
              <a:spcBef>
                <a:spcPct val="20000"/>
              </a:spcBef>
              <a:buFont typeface="Arial" charset="0"/>
              <a:buChar char="•"/>
            </a:pPr>
            <a:endParaRPr lang="fr-FR" sz="2800">
              <a:latin typeface="Calibri" charset="0"/>
            </a:endParaRPr>
          </a:p>
          <a:p>
            <a:pPr marL="342900" indent="-342900" eaLnBrk="0" hangingPunct="0">
              <a:lnSpc>
                <a:spcPct val="80000"/>
              </a:lnSpc>
              <a:spcBef>
                <a:spcPct val="20000"/>
              </a:spcBef>
              <a:buFont typeface="Arial" charset="0"/>
              <a:buNone/>
            </a:pPr>
            <a:r>
              <a:rPr lang="fr-FR" sz="2800">
                <a:latin typeface="Calibri" charset="0"/>
              </a:rPr>
              <a:t>3 dimensions sont analysées:</a:t>
            </a:r>
          </a:p>
          <a:p>
            <a:pPr marL="342900" indent="-342900" eaLnBrk="0" hangingPunct="0">
              <a:lnSpc>
                <a:spcPct val="80000"/>
              </a:lnSpc>
              <a:spcBef>
                <a:spcPct val="20000"/>
              </a:spcBef>
              <a:buFontTx/>
              <a:buAutoNum type="arabicParenR"/>
            </a:pPr>
            <a:r>
              <a:rPr lang="fr-FR" sz="2800">
                <a:latin typeface="Calibri" charset="0"/>
              </a:rPr>
              <a:t>Evolution</a:t>
            </a:r>
          </a:p>
          <a:p>
            <a:pPr marL="342900" indent="-342900" eaLnBrk="0" hangingPunct="0">
              <a:lnSpc>
                <a:spcPct val="80000"/>
              </a:lnSpc>
              <a:spcBef>
                <a:spcPct val="20000"/>
              </a:spcBef>
              <a:buFontTx/>
              <a:buAutoNum type="arabicParenR"/>
            </a:pPr>
            <a:r>
              <a:rPr lang="fr-FR" sz="2800">
                <a:latin typeface="Calibri" charset="0"/>
              </a:rPr>
              <a:t>Structure</a:t>
            </a:r>
          </a:p>
          <a:p>
            <a:pPr marL="342900" indent="-342900" eaLnBrk="0" hangingPunct="0">
              <a:lnSpc>
                <a:spcPct val="80000"/>
              </a:lnSpc>
              <a:spcBef>
                <a:spcPct val="20000"/>
              </a:spcBef>
              <a:buFontTx/>
              <a:buAutoNum type="arabicParenR"/>
            </a:pPr>
            <a:r>
              <a:rPr lang="fr-FR" sz="2800">
                <a:latin typeface="Calibri" charset="0"/>
              </a:rPr>
              <a:t>Activité</a:t>
            </a:r>
          </a:p>
        </p:txBody>
      </p:sp>
    </p:spTree>
    <p:extLst>
      <p:ext uri="{BB962C8B-B14F-4D97-AF65-F5344CB8AC3E}">
        <p14:creationId xmlns:p14="http://schemas.microsoft.com/office/powerpoint/2010/main" val="2030589843"/>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L’ORIENTATION STRATEGIQUE DE LA</a:t>
            </a:r>
            <a:br>
              <a:rPr lang="fr-FR" dirty="0"/>
            </a:br>
            <a:r>
              <a:rPr lang="fr-FR" dirty="0"/>
              <a:t>GRH</a:t>
            </a:r>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a:t>A partir des années 80, les modèles de gestion stratégique vont</a:t>
            </a:r>
          </a:p>
          <a:p>
            <a:pPr marL="0" indent="0">
              <a:buNone/>
            </a:pPr>
            <a:r>
              <a:rPr lang="fr-FR" dirty="0"/>
              <a:t>orienter </a:t>
            </a:r>
            <a:r>
              <a:rPr lang="fr-FR" dirty="0" smtClean="0"/>
              <a:t>la réflexion </a:t>
            </a:r>
            <a:r>
              <a:rPr lang="fr-FR" dirty="0"/>
              <a:t>et la pratique dans le prolongement de l’approche</a:t>
            </a:r>
          </a:p>
          <a:p>
            <a:pPr marL="0" indent="0">
              <a:buNone/>
            </a:pPr>
            <a:r>
              <a:rPr lang="fr-FR" dirty="0" smtClean="0"/>
              <a:t>Systémique mais </a:t>
            </a:r>
            <a:r>
              <a:rPr lang="fr-FR" dirty="0"/>
              <a:t>avec une différence Importante</a:t>
            </a:r>
            <a:r>
              <a:rPr lang="fr-FR" dirty="0" smtClean="0"/>
              <a:t>.</a:t>
            </a:r>
          </a:p>
          <a:p>
            <a:pPr marL="0" indent="0">
              <a:buNone/>
            </a:pPr>
            <a:endParaRPr lang="fr-FR" dirty="0"/>
          </a:p>
          <a:p>
            <a:pPr marL="0" indent="0">
              <a:buNone/>
            </a:pPr>
            <a:r>
              <a:rPr lang="fr-FR" dirty="0" smtClean="0"/>
              <a:t>La </a:t>
            </a:r>
            <a:r>
              <a:rPr lang="fr-FR" dirty="0"/>
              <a:t>G.S.R.H permet d’établir un lien opérationnel entre les</a:t>
            </a:r>
          </a:p>
          <a:p>
            <a:pPr marL="0" indent="0">
              <a:buNone/>
            </a:pPr>
            <a:r>
              <a:rPr lang="fr-FR" dirty="0"/>
              <a:t>stratégies d’entreprise et les stratégies de gestion des R.H</a:t>
            </a:r>
            <a:r>
              <a:rPr lang="fr-FR" dirty="0" smtClean="0"/>
              <a:t>.</a:t>
            </a:r>
          </a:p>
          <a:p>
            <a:pPr marL="0" indent="0">
              <a:buNone/>
            </a:pPr>
            <a:endParaRPr lang="fr-FR" dirty="0"/>
          </a:p>
          <a:p>
            <a:pPr marL="0" indent="0">
              <a:buNone/>
            </a:pPr>
            <a:r>
              <a:rPr lang="fr-FR" dirty="0"/>
              <a:t>Cela suppose que le responsable des R.H soit membre à </a:t>
            </a:r>
            <a:r>
              <a:rPr lang="fr-FR" dirty="0" smtClean="0"/>
              <a:t>part entière </a:t>
            </a:r>
            <a:r>
              <a:rPr lang="fr-FR" dirty="0"/>
              <a:t>de l’équipe de direction pour introduire la </a:t>
            </a:r>
            <a:r>
              <a:rPr lang="fr-FR" dirty="0" smtClean="0"/>
              <a:t>dimension « </a:t>
            </a:r>
            <a:r>
              <a:rPr lang="fr-FR" dirty="0"/>
              <a:t>RH » comme facteur important d’un choix stratégique au </a:t>
            </a:r>
            <a:r>
              <a:rPr lang="fr-FR" dirty="0" smtClean="0"/>
              <a:t>même titre </a:t>
            </a:r>
            <a:r>
              <a:rPr lang="fr-FR" dirty="0"/>
              <a:t>que le capital, le marché, la technologie</a:t>
            </a:r>
            <a:r>
              <a:rPr lang="fr-FR" dirty="0" smtClean="0"/>
              <a:t>…</a:t>
            </a:r>
          </a:p>
          <a:p>
            <a:pPr marL="0" indent="0">
              <a:buNone/>
            </a:pPr>
            <a:endParaRPr lang="fr-FR" dirty="0"/>
          </a:p>
          <a:p>
            <a:r>
              <a:rPr lang="fr-FR" dirty="0"/>
              <a:t>Exemple : Le remplacement d’une ligne de production </a:t>
            </a:r>
            <a:r>
              <a:rPr lang="fr-FR" dirty="0" smtClean="0"/>
              <a:t>par un autre.</a:t>
            </a:r>
            <a:endParaRPr lang="fr-FR" dirty="0"/>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32</a:t>
            </a:fld>
            <a:endParaRPr lang="fr-FR"/>
          </a:p>
        </p:txBody>
      </p:sp>
    </p:spTree>
    <p:extLst>
      <p:ext uri="{BB962C8B-B14F-4D97-AF65-F5344CB8AC3E}">
        <p14:creationId xmlns:p14="http://schemas.microsoft.com/office/powerpoint/2010/main" val="2579916844"/>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FONCTION RH : Mission et outils</a:t>
            </a:r>
          </a:p>
        </p:txBody>
      </p:sp>
      <p:sp>
        <p:nvSpPr>
          <p:cNvPr id="3" name="Espace réservé du contenu 2"/>
          <p:cNvSpPr>
            <a:spLocks noGrp="1"/>
          </p:cNvSpPr>
          <p:nvPr>
            <p:ph idx="1"/>
          </p:nvPr>
        </p:nvSpPr>
        <p:spPr/>
        <p:txBody>
          <a:bodyPr/>
          <a:lstStyle/>
          <a:p>
            <a:r>
              <a:rPr lang="fr-FR" dirty="0"/>
              <a:t>L’EVOLUTION HISTORIQUE DE LA GRH</a:t>
            </a:r>
          </a:p>
          <a:p>
            <a:r>
              <a:rPr lang="fr-FR" dirty="0" smtClean="0"/>
              <a:t>LE </a:t>
            </a:r>
            <a:r>
              <a:rPr lang="fr-FR" dirty="0"/>
              <a:t>STYLE DE MANAGEMENT</a:t>
            </a:r>
          </a:p>
          <a:p>
            <a:r>
              <a:rPr lang="fr-FR" dirty="0" smtClean="0"/>
              <a:t>GAP </a:t>
            </a:r>
            <a:r>
              <a:rPr lang="fr-FR" sz="1800" dirty="0" smtClean="0"/>
              <a:t>(Gestion Administrative du Personnel) </a:t>
            </a:r>
            <a:r>
              <a:rPr lang="fr-FR" dirty="0"/>
              <a:t>&amp; GRH</a:t>
            </a:r>
          </a:p>
          <a:p>
            <a:r>
              <a:rPr lang="fr-FR" dirty="0" smtClean="0"/>
              <a:t>MISSION </a:t>
            </a:r>
            <a:r>
              <a:rPr lang="fr-FR" dirty="0"/>
              <a:t>DE LA GRH</a:t>
            </a:r>
          </a:p>
          <a:p>
            <a:r>
              <a:rPr lang="fr-FR" dirty="0" smtClean="0"/>
              <a:t>LES </a:t>
            </a:r>
            <a:r>
              <a:rPr lang="fr-FR" dirty="0"/>
              <a:t>DIFFERENTS OUTILS</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33</a:t>
            </a:fld>
            <a:endParaRPr lang="fr-FR"/>
          </a:p>
        </p:txBody>
      </p:sp>
    </p:spTree>
    <p:extLst>
      <p:ext uri="{BB962C8B-B14F-4D97-AF65-F5344CB8AC3E}">
        <p14:creationId xmlns:p14="http://schemas.microsoft.com/office/powerpoint/2010/main" val="2491170670"/>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fonction des Ressources Humaines en entreprise</a:t>
            </a:r>
            <a:endParaRPr lang="fr-FR" dirty="0"/>
          </a:p>
        </p:txBody>
      </p:sp>
      <p:sp>
        <p:nvSpPr>
          <p:cNvPr id="3" name="Espace réservé du contenu 2"/>
          <p:cNvSpPr>
            <a:spLocks noGrp="1"/>
          </p:cNvSpPr>
          <p:nvPr>
            <p:ph idx="1"/>
          </p:nvPr>
        </p:nvSpPr>
        <p:spPr>
          <a:xfrm>
            <a:off x="457200" y="1600200"/>
            <a:ext cx="8229600" cy="642027"/>
          </a:xfrm>
        </p:spPr>
        <p:txBody>
          <a:bodyPr/>
          <a:lstStyle/>
          <a:p>
            <a:pPr marL="0" indent="0">
              <a:buNone/>
            </a:pPr>
            <a:r>
              <a:rPr lang="fr-FR" dirty="0" smtClean="0"/>
              <a:t>Les quatre grands missions de la fonction RH</a:t>
            </a:r>
            <a:endParaRPr lang="fr-FR" dirty="0"/>
          </a:p>
        </p:txBody>
      </p:sp>
      <p:graphicFrame>
        <p:nvGraphicFramePr>
          <p:cNvPr id="6" name="Diagramme 5"/>
          <p:cNvGraphicFramePr/>
          <p:nvPr>
            <p:extLst>
              <p:ext uri="{D42A27DB-BD31-4B8C-83A1-F6EECF244321}">
                <p14:modId xmlns:p14="http://schemas.microsoft.com/office/powerpoint/2010/main" val="2467732459"/>
              </p:ext>
            </p:extLst>
          </p:nvPr>
        </p:nvGraphicFramePr>
        <p:xfrm>
          <a:off x="1524000" y="214368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Espace réservé de la date 6"/>
          <p:cNvSpPr>
            <a:spLocks noGrp="1"/>
          </p:cNvSpPr>
          <p:nvPr>
            <p:ph type="dt" sz="half" idx="10"/>
          </p:nvPr>
        </p:nvSpPr>
        <p:spPr/>
        <p:txBody>
          <a:bodyPr/>
          <a:lstStyle/>
          <a:p>
            <a:r>
              <a:rPr lang="fr-FR" smtClean="0"/>
              <a:t>Cours GRH G.ZARA</a:t>
            </a:r>
            <a:endParaRPr lang="fr-FR"/>
          </a:p>
        </p:txBody>
      </p:sp>
      <p:sp>
        <p:nvSpPr>
          <p:cNvPr id="8" name="Espace réservé du numéro de diapositive 7"/>
          <p:cNvSpPr>
            <a:spLocks noGrp="1"/>
          </p:cNvSpPr>
          <p:nvPr>
            <p:ph type="sldNum" sz="quarter" idx="12"/>
          </p:nvPr>
        </p:nvSpPr>
        <p:spPr/>
        <p:txBody>
          <a:bodyPr/>
          <a:lstStyle/>
          <a:p>
            <a:fld id="{A9B5C367-AAF5-9E49-B4C6-566D0F57C5A6}" type="slidenum">
              <a:rPr lang="fr-FR" smtClean="0"/>
              <a:t>34</a:t>
            </a:fld>
            <a:endParaRPr lang="fr-FR"/>
          </a:p>
        </p:txBody>
      </p:sp>
    </p:spTree>
    <p:extLst>
      <p:ext uri="{BB962C8B-B14F-4D97-AF65-F5344CB8AC3E}">
        <p14:creationId xmlns:p14="http://schemas.microsoft.com/office/powerpoint/2010/main" val="7201825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15938"/>
            <a:ext cx="8229600" cy="1143000"/>
          </a:xfrm>
        </p:spPr>
        <p:txBody>
          <a:bodyPr>
            <a:normAutofit fontScale="90000"/>
          </a:bodyPr>
          <a:lstStyle/>
          <a:p>
            <a:pPr lvl="0"/>
            <a:r>
              <a:rPr lang="fr-FR" dirty="0"/>
              <a:t>Administration et gestion des ressources</a:t>
            </a:r>
            <a:br>
              <a:rPr lang="fr-FR" dirty="0"/>
            </a:b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dirty="0" smtClean="0"/>
              <a:t>La gestion des taches administratives est fondamentale!</a:t>
            </a:r>
          </a:p>
          <a:p>
            <a:pPr marL="0" indent="0">
              <a:buNone/>
            </a:pPr>
            <a:endParaRPr lang="fr-FR" dirty="0" smtClean="0"/>
          </a:p>
          <a:p>
            <a:pPr marL="0" indent="0">
              <a:buNone/>
            </a:pPr>
            <a:r>
              <a:rPr lang="fr-FR" dirty="0" smtClean="0"/>
              <a:t>Cette gestion se doit d’être effectuée en tenant en compte la complexité législative et réglementaire.</a:t>
            </a:r>
          </a:p>
          <a:p>
            <a:pPr marL="0" indent="0">
              <a:buNone/>
            </a:pPr>
            <a:endParaRPr lang="fr-FR" dirty="0" smtClean="0"/>
          </a:p>
          <a:p>
            <a:pPr marL="0" indent="0">
              <a:buNone/>
            </a:pPr>
            <a:r>
              <a:rPr lang="fr-FR" dirty="0" smtClean="0"/>
              <a:t>La difficulté repose sur la nécessité d’être en veille perpétuelle sur ces diverses évolution.</a:t>
            </a:r>
            <a:endParaRPr lang="fr-FR"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35</a:t>
            </a:fld>
            <a:endParaRPr lang="fr-FR"/>
          </a:p>
        </p:txBody>
      </p:sp>
    </p:spTree>
    <p:extLst>
      <p:ext uri="{BB962C8B-B14F-4D97-AF65-F5344CB8AC3E}">
        <p14:creationId xmlns:p14="http://schemas.microsoft.com/office/powerpoint/2010/main" val="2445443608"/>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9438"/>
            <a:ext cx="8229600" cy="1143000"/>
          </a:xfrm>
        </p:spPr>
        <p:txBody>
          <a:bodyPr>
            <a:normAutofit fontScale="90000"/>
          </a:bodyPr>
          <a:lstStyle/>
          <a:p>
            <a:pPr lvl="0"/>
            <a:r>
              <a:rPr lang="fr-FR" dirty="0"/>
              <a:t>Administration et gestion des ressources</a:t>
            </a:r>
            <a:br>
              <a:rPr lang="fr-FR" dirty="0"/>
            </a:br>
            <a:endParaRPr lang="fr-FR" dirty="0"/>
          </a:p>
        </p:txBody>
      </p:sp>
      <p:sp>
        <p:nvSpPr>
          <p:cNvPr id="3" name="Espace réservé du contenu 2"/>
          <p:cNvSpPr>
            <a:spLocks noGrp="1"/>
          </p:cNvSpPr>
          <p:nvPr>
            <p:ph idx="1"/>
          </p:nvPr>
        </p:nvSpPr>
        <p:spPr/>
        <p:txBody>
          <a:bodyPr>
            <a:normAutofit/>
          </a:bodyPr>
          <a:lstStyle/>
          <a:p>
            <a:pPr marL="0" indent="0">
              <a:buNone/>
            </a:pPr>
            <a:r>
              <a:rPr lang="fr-FR" dirty="0" smtClean="0"/>
              <a:t>Quelques exemple: </a:t>
            </a:r>
          </a:p>
          <a:p>
            <a:r>
              <a:rPr lang="fr-FR" dirty="0" smtClean="0"/>
              <a:t>L’application des 35 heures</a:t>
            </a:r>
          </a:p>
          <a:p>
            <a:r>
              <a:rPr lang="fr-FR" dirty="0" smtClean="0"/>
              <a:t>La flexibilité du temps de travail</a:t>
            </a:r>
          </a:p>
          <a:p>
            <a:r>
              <a:rPr lang="fr-FR" dirty="0" smtClean="0"/>
              <a:t>La gestion de la communication interne en relation avec les obligation juridico/sociales</a:t>
            </a:r>
          </a:p>
          <a:p>
            <a:r>
              <a:rPr lang="fr-FR" b="1" u="sng" dirty="0" smtClean="0"/>
              <a:t>L’</a:t>
            </a:r>
            <a:r>
              <a:rPr lang="fr-FR" b="1" u="sng" dirty="0"/>
              <a:t>é</a:t>
            </a:r>
            <a:r>
              <a:rPr lang="fr-FR" b="1" u="sng" dirty="0" smtClean="0"/>
              <a:t>volution du code du travail</a:t>
            </a:r>
            <a:endParaRPr lang="fr-FR" b="1" u="sng"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36</a:t>
            </a:fld>
            <a:endParaRPr lang="fr-FR"/>
          </a:p>
        </p:txBody>
      </p:sp>
    </p:spTree>
    <p:extLst>
      <p:ext uri="{BB962C8B-B14F-4D97-AF65-F5344CB8AC3E}">
        <p14:creationId xmlns:p14="http://schemas.microsoft.com/office/powerpoint/2010/main" val="2301288596"/>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66738"/>
            <a:ext cx="8229600" cy="1143000"/>
          </a:xfrm>
        </p:spPr>
        <p:txBody>
          <a:bodyPr>
            <a:normAutofit fontScale="90000"/>
          </a:bodyPr>
          <a:lstStyle/>
          <a:p>
            <a:pPr lvl="0"/>
            <a:r>
              <a:rPr lang="fr-FR" dirty="0"/>
              <a:t>Administration et gestion des ressources</a:t>
            </a:r>
            <a:br>
              <a:rPr lang="fr-FR" dirty="0"/>
            </a:br>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FR" dirty="0" smtClean="0"/>
              <a:t>Quelques exemple: </a:t>
            </a:r>
          </a:p>
          <a:p>
            <a:pPr marL="0" indent="0">
              <a:buNone/>
            </a:pPr>
            <a:r>
              <a:rPr lang="fr-FR" b="1" u="sng" dirty="0" smtClean="0"/>
              <a:t>L’intranet : </a:t>
            </a:r>
            <a:r>
              <a:rPr lang="fr-FR" dirty="0" smtClean="0"/>
              <a:t>actuellement nombreuses entreprise remettent les saisies liées à toutes les applications administratives du personnel , aux salariés eux mêmes et/ou par le personnel d’encadrement.</a:t>
            </a:r>
          </a:p>
          <a:p>
            <a:pPr marL="0" indent="0">
              <a:buNone/>
            </a:pPr>
            <a:endParaRPr lang="fr-FR" dirty="0" smtClean="0"/>
          </a:p>
          <a:p>
            <a:pPr marL="0" indent="0">
              <a:buNone/>
            </a:pPr>
            <a:r>
              <a:rPr lang="fr-FR" b="1" dirty="0" smtClean="0"/>
              <a:t>La combinaison </a:t>
            </a:r>
            <a:r>
              <a:rPr lang="fr-FR" dirty="0" smtClean="0"/>
              <a:t>d’intranet et de la gestion électronique des données (GED) a conduit progressivement à la règle du « zéro papier » dans une grande majorité d’entreprises.</a:t>
            </a:r>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37</a:t>
            </a:fld>
            <a:endParaRPr lang="fr-FR"/>
          </a:p>
        </p:txBody>
      </p:sp>
    </p:spTree>
    <p:extLst>
      <p:ext uri="{BB962C8B-B14F-4D97-AF65-F5344CB8AC3E}">
        <p14:creationId xmlns:p14="http://schemas.microsoft.com/office/powerpoint/2010/main" val="4065805445"/>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Activités rattachés à la GRH</a:t>
            </a:r>
            <a:endParaRPr lang="fr-FR" dirty="0"/>
          </a:p>
        </p:txBody>
      </p:sp>
      <p:sp>
        <p:nvSpPr>
          <p:cNvPr id="3" name="Espace réservé du contenu 2"/>
          <p:cNvSpPr>
            <a:spLocks noGrp="1"/>
          </p:cNvSpPr>
          <p:nvPr>
            <p:ph idx="1"/>
          </p:nvPr>
        </p:nvSpPr>
        <p:spPr>
          <a:xfrm>
            <a:off x="457200" y="1600200"/>
            <a:ext cx="8529770" cy="4525963"/>
          </a:xfrm>
          <a:ln>
            <a:noFill/>
          </a:ln>
        </p:spPr>
        <p:txBody>
          <a:bodyPr>
            <a:normAutofit fontScale="92500"/>
          </a:bodyPr>
          <a:lstStyle/>
          <a:p>
            <a:pPr marL="0" indent="0">
              <a:buNone/>
            </a:pPr>
            <a:r>
              <a:rPr lang="fr-FR" sz="2000" i="1" dirty="0" smtClean="0"/>
              <a:t>La GRH comprend plusieurs domaines d’activité dont la diversité explique la complexité qui peut exister pour définir la GRH de manière singulière.</a:t>
            </a:r>
          </a:p>
          <a:p>
            <a:pPr marL="0" indent="0">
              <a:buNone/>
            </a:pPr>
            <a:endParaRPr lang="fr-FR" sz="2000" dirty="0" smtClean="0"/>
          </a:p>
          <a:p>
            <a:pPr marL="0" indent="0">
              <a:buNone/>
            </a:pPr>
            <a:r>
              <a:rPr lang="fr-FR" sz="2800" b="1" dirty="0" smtClean="0"/>
              <a:t>Traditionnellement nous y retrouvons les activités suivantes:</a:t>
            </a:r>
          </a:p>
          <a:p>
            <a:pPr>
              <a:buFont typeface="Wingdings" charset="2"/>
              <a:buChar char="Ø"/>
            </a:pPr>
            <a:r>
              <a:rPr lang="fr-FR" sz="2400" dirty="0" smtClean="0"/>
              <a:t>L’administration du personnel</a:t>
            </a:r>
          </a:p>
          <a:p>
            <a:pPr>
              <a:buFont typeface="Wingdings" charset="2"/>
              <a:buChar char="Ø"/>
            </a:pPr>
            <a:r>
              <a:rPr lang="fr-FR" sz="2400" dirty="0" smtClean="0"/>
              <a:t>La gestion des emplois</a:t>
            </a:r>
          </a:p>
          <a:p>
            <a:pPr>
              <a:buFont typeface="Wingdings" charset="2"/>
              <a:buChar char="Ø"/>
            </a:pPr>
            <a:r>
              <a:rPr lang="fr-FR" sz="2400" dirty="0" smtClean="0"/>
              <a:t>La gestion des compétences</a:t>
            </a:r>
          </a:p>
          <a:p>
            <a:pPr>
              <a:buFont typeface="Wingdings" charset="2"/>
              <a:buChar char="Ø"/>
            </a:pPr>
            <a:r>
              <a:rPr lang="fr-FR" sz="2400" dirty="0" smtClean="0"/>
              <a:t>La gestion des rémunérations et la maitrise des couts salariaux</a:t>
            </a:r>
          </a:p>
          <a:p>
            <a:pPr>
              <a:buFont typeface="Wingdings" charset="2"/>
              <a:buChar char="Ø"/>
            </a:pPr>
            <a:r>
              <a:rPr lang="fr-FR" sz="2400" dirty="0" smtClean="0"/>
              <a:t>La politique de communication</a:t>
            </a:r>
          </a:p>
          <a:p>
            <a:pPr>
              <a:buFont typeface="Wingdings" charset="2"/>
              <a:buChar char="Ø"/>
            </a:pPr>
            <a:r>
              <a:rPr lang="fr-FR" sz="2400" dirty="0" smtClean="0"/>
              <a:t>L’amélioration des conditions de travail</a:t>
            </a:r>
          </a:p>
          <a:p>
            <a:pPr>
              <a:buFont typeface="Wingdings" charset="2"/>
              <a:buChar char="Ø"/>
            </a:pPr>
            <a:r>
              <a:rPr lang="fr-FR" sz="2400" dirty="0" smtClean="0"/>
              <a:t>La gestion </a:t>
            </a:r>
            <a:r>
              <a:rPr lang="fr-FR" sz="2400" smtClean="0"/>
              <a:t>des relations </a:t>
            </a:r>
            <a:r>
              <a:rPr lang="fr-FR" sz="2400" dirty="0" smtClean="0"/>
              <a:t>sociales</a:t>
            </a:r>
          </a:p>
          <a:p>
            <a:pPr marL="0" indent="0">
              <a:buNone/>
            </a:pPr>
            <a:endParaRPr lang="fr-FR" sz="2000" dirty="0" smtClean="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38</a:t>
            </a:fld>
            <a:endParaRPr lang="fr-FR"/>
          </a:p>
        </p:txBody>
      </p:sp>
    </p:spTree>
    <p:extLst>
      <p:ext uri="{BB962C8B-B14F-4D97-AF65-F5344CB8AC3E}">
        <p14:creationId xmlns:p14="http://schemas.microsoft.com/office/powerpoint/2010/main" val="303107087"/>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130"/>
            <a:ext cx="8229600" cy="1143000"/>
          </a:xfrm>
        </p:spPr>
        <p:txBody>
          <a:bodyPr/>
          <a:lstStyle/>
          <a:p>
            <a:r>
              <a:rPr lang="fr-FR" dirty="0" smtClean="0"/>
              <a:t>Les Activités rattachés à la GRH</a:t>
            </a:r>
            <a:endParaRPr lang="fr-FR" dirty="0"/>
          </a:p>
        </p:txBody>
      </p:sp>
      <p:sp>
        <p:nvSpPr>
          <p:cNvPr id="3" name="Espace réservé du contenu 2"/>
          <p:cNvSpPr>
            <a:spLocks noGrp="1"/>
          </p:cNvSpPr>
          <p:nvPr>
            <p:ph idx="1"/>
          </p:nvPr>
        </p:nvSpPr>
        <p:spPr>
          <a:xfrm>
            <a:off x="457200" y="1034154"/>
            <a:ext cx="8229600" cy="5322196"/>
          </a:xfrm>
          <a:ln>
            <a:noFill/>
          </a:ln>
        </p:spPr>
        <p:txBody>
          <a:bodyPr>
            <a:noAutofit/>
          </a:bodyPr>
          <a:lstStyle/>
          <a:p>
            <a:pPr marL="0" indent="0">
              <a:buNone/>
            </a:pPr>
            <a:r>
              <a:rPr lang="fr-FR" sz="1800" b="1" u="sng" dirty="0" smtClean="0"/>
              <a:t>L’administration du personnel comprend:</a:t>
            </a:r>
          </a:p>
          <a:p>
            <a:r>
              <a:rPr lang="fr-FR" sz="1800" dirty="0"/>
              <a:t>L</a:t>
            </a:r>
            <a:r>
              <a:rPr lang="fr-FR" sz="1800" dirty="0" smtClean="0"/>
              <a:t>a gestion des payes</a:t>
            </a:r>
          </a:p>
          <a:p>
            <a:r>
              <a:rPr lang="fr-FR" sz="1800" dirty="0" smtClean="0"/>
              <a:t>La rédaction des contrats de travail</a:t>
            </a:r>
          </a:p>
          <a:p>
            <a:r>
              <a:rPr lang="fr-FR" sz="1800" dirty="0" smtClean="0"/>
              <a:t>L’application des normes légales</a:t>
            </a:r>
          </a:p>
          <a:p>
            <a:r>
              <a:rPr lang="fr-FR" sz="1800" dirty="0" smtClean="0"/>
              <a:t>Les relations avec les organismes collecteurs (URSSAF, DDT…)</a:t>
            </a:r>
          </a:p>
          <a:p>
            <a:pPr marL="0" indent="0">
              <a:buNone/>
            </a:pPr>
            <a:endParaRPr lang="fr-FR" sz="1800" b="1" u="sng" dirty="0" smtClean="0"/>
          </a:p>
          <a:p>
            <a:pPr marL="0" indent="0">
              <a:buNone/>
            </a:pPr>
            <a:r>
              <a:rPr lang="fr-FR" sz="1800" b="1" u="sng" dirty="0" smtClean="0"/>
              <a:t>La gestion des emplois comprend:</a:t>
            </a:r>
          </a:p>
          <a:p>
            <a:r>
              <a:rPr lang="fr-FR" sz="1800" dirty="0" smtClean="0"/>
              <a:t>Le recrutement</a:t>
            </a:r>
          </a:p>
          <a:p>
            <a:r>
              <a:rPr lang="fr-FR" sz="1800" dirty="0" smtClean="0"/>
              <a:t>L’</a:t>
            </a:r>
            <a:r>
              <a:rPr lang="fr-FR" sz="1800" dirty="0"/>
              <a:t>é</a:t>
            </a:r>
            <a:r>
              <a:rPr lang="fr-FR" sz="1800" dirty="0" smtClean="0"/>
              <a:t>valuation de salariés</a:t>
            </a:r>
          </a:p>
          <a:p>
            <a:r>
              <a:rPr lang="fr-FR" sz="1800" dirty="0" smtClean="0"/>
              <a:t>La gestion des carrières</a:t>
            </a:r>
          </a:p>
          <a:p>
            <a:r>
              <a:rPr lang="fr-FR" sz="1800" dirty="0" smtClean="0"/>
              <a:t>La mobilité interne</a:t>
            </a:r>
          </a:p>
          <a:p>
            <a:r>
              <a:rPr lang="fr-FR" sz="1800" dirty="0" smtClean="0"/>
              <a:t>L’optimisation des effectifs</a:t>
            </a:r>
          </a:p>
          <a:p>
            <a:endParaRPr lang="fr-FR" sz="1800" dirty="0" smtClean="0"/>
          </a:p>
          <a:p>
            <a:pPr marL="0" indent="0">
              <a:buNone/>
            </a:pPr>
            <a:r>
              <a:rPr lang="fr-FR" sz="1800" b="1" u="sng" dirty="0" smtClean="0"/>
              <a:t>La gestion des compétences</a:t>
            </a:r>
          </a:p>
          <a:p>
            <a:r>
              <a:rPr lang="fr-FR" sz="1800" dirty="0" smtClean="0"/>
              <a:t>GEPEC</a:t>
            </a:r>
          </a:p>
          <a:p>
            <a:r>
              <a:rPr lang="fr-FR" sz="1800" dirty="0" smtClean="0"/>
              <a:t>Formation</a:t>
            </a:r>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39</a:t>
            </a:fld>
            <a:endParaRPr lang="fr-FR"/>
          </a:p>
        </p:txBody>
      </p:sp>
    </p:spTree>
    <p:extLst>
      <p:ext uri="{BB962C8B-B14F-4D97-AF65-F5344CB8AC3E}">
        <p14:creationId xmlns:p14="http://schemas.microsoft.com/office/powerpoint/2010/main" val="349319952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 Qu’est-ce la GRH?</a:t>
            </a:r>
            <a:endParaRPr lang="fr-FR" dirty="0"/>
          </a:p>
        </p:txBody>
      </p:sp>
      <p:sp>
        <p:nvSpPr>
          <p:cNvPr id="3" name="Espace réservé du contenu 2"/>
          <p:cNvSpPr>
            <a:spLocks noGrp="1"/>
          </p:cNvSpPr>
          <p:nvPr>
            <p:ph idx="1"/>
          </p:nvPr>
        </p:nvSpPr>
        <p:spPr>
          <a:xfrm>
            <a:off x="416651" y="2046386"/>
            <a:ext cx="8229600" cy="2449817"/>
          </a:xfrm>
        </p:spPr>
        <p:txBody>
          <a:bodyPr>
            <a:normAutofit/>
          </a:bodyPr>
          <a:lstStyle/>
          <a:p>
            <a:r>
              <a:rPr lang="fr-FR" dirty="0" smtClean="0"/>
              <a:t>La GRH peut se définir , de façon rapide et non exhaustive, comme:  </a:t>
            </a:r>
          </a:p>
          <a:p>
            <a:pPr marL="0" indent="0" algn="ctr">
              <a:buNone/>
            </a:pPr>
            <a:r>
              <a:rPr lang="fr-FR" b="1" i="1" dirty="0" smtClean="0"/>
              <a:t>«le fait d’avoir les ressources qu’il faut, où et quand il le faut ».</a:t>
            </a:r>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4</a:t>
            </a:fld>
            <a:endParaRPr lang="fr-FR"/>
          </a:p>
        </p:txBody>
      </p:sp>
    </p:spTree>
    <p:extLst>
      <p:ext uri="{BB962C8B-B14F-4D97-AF65-F5344CB8AC3E}">
        <p14:creationId xmlns:p14="http://schemas.microsoft.com/office/powerpoint/2010/main" val="153523279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Activités rattachées à la GRH</a:t>
            </a:r>
            <a:endParaRPr lang="fr-FR" dirty="0"/>
          </a:p>
        </p:txBody>
      </p:sp>
      <p:sp>
        <p:nvSpPr>
          <p:cNvPr id="3" name="Espace réservé du contenu 2"/>
          <p:cNvSpPr>
            <a:spLocks noGrp="1"/>
          </p:cNvSpPr>
          <p:nvPr>
            <p:ph idx="1"/>
          </p:nvPr>
        </p:nvSpPr>
        <p:spPr>
          <a:xfrm>
            <a:off x="457200" y="1296468"/>
            <a:ext cx="8229600" cy="4525963"/>
          </a:xfrm>
          <a:ln>
            <a:noFill/>
          </a:ln>
        </p:spPr>
        <p:txBody>
          <a:bodyPr>
            <a:normAutofit fontScale="92500" lnSpcReduction="10000"/>
          </a:bodyPr>
          <a:lstStyle/>
          <a:p>
            <a:pPr marL="0" indent="0">
              <a:buNone/>
            </a:pPr>
            <a:r>
              <a:rPr lang="fr-FR" sz="2000" b="1" u="sng" dirty="0" smtClean="0"/>
              <a:t>La gestion de la rémunération et la maîtrise des couts salariaux comprend:</a:t>
            </a:r>
          </a:p>
          <a:p>
            <a:r>
              <a:rPr lang="fr-FR" sz="2000" dirty="0" smtClean="0"/>
              <a:t>La coordination des salaires</a:t>
            </a:r>
          </a:p>
          <a:p>
            <a:r>
              <a:rPr lang="fr-FR" sz="2000" dirty="0" smtClean="0"/>
              <a:t>L’étude des variations salariales</a:t>
            </a:r>
          </a:p>
          <a:p>
            <a:pPr marL="0" indent="0">
              <a:buNone/>
            </a:pPr>
            <a:endParaRPr lang="fr-FR" sz="2000" dirty="0" smtClean="0"/>
          </a:p>
          <a:p>
            <a:pPr marL="0" indent="0">
              <a:buNone/>
            </a:pPr>
            <a:r>
              <a:rPr lang="fr-FR" sz="2000" b="1" u="sng" dirty="0" smtClean="0"/>
              <a:t>La politique de communication comprend:</a:t>
            </a:r>
          </a:p>
          <a:p>
            <a:r>
              <a:rPr lang="fr-FR" sz="2000" dirty="0" smtClean="0"/>
              <a:t>La gestion des informations internes </a:t>
            </a:r>
          </a:p>
          <a:p>
            <a:r>
              <a:rPr lang="fr-FR" sz="2000" dirty="0" smtClean="0"/>
              <a:t>La coordination des remontées des informations sociales</a:t>
            </a:r>
          </a:p>
          <a:p>
            <a:pPr marL="0" indent="0">
              <a:buNone/>
            </a:pPr>
            <a:r>
              <a:rPr lang="fr-FR" sz="2000" dirty="0" smtClean="0"/>
              <a:t> 		</a:t>
            </a:r>
            <a:r>
              <a:rPr lang="fr-FR" sz="1800" dirty="0" smtClean="0"/>
              <a:t>(interne/externe- ascendante/descendante)</a:t>
            </a:r>
          </a:p>
          <a:p>
            <a:pPr marL="0" indent="0">
              <a:buNone/>
            </a:pPr>
            <a:endParaRPr lang="fr-FR" sz="1800" dirty="0" smtClean="0"/>
          </a:p>
          <a:p>
            <a:pPr marL="0" indent="0">
              <a:buNone/>
            </a:pPr>
            <a:r>
              <a:rPr lang="fr-FR" sz="2000" b="1" u="sng" dirty="0" smtClean="0"/>
              <a:t>L’amélioration des conditions de travail comprend:</a:t>
            </a:r>
          </a:p>
          <a:p>
            <a:r>
              <a:rPr lang="fr-FR" sz="2000" dirty="0" smtClean="0"/>
              <a:t>L’intervention sur l’ergonomie des lieux , le temps de travail</a:t>
            </a:r>
          </a:p>
          <a:p>
            <a:endParaRPr lang="fr-FR" sz="2000" dirty="0" smtClean="0"/>
          </a:p>
          <a:p>
            <a:pPr marL="0" indent="0">
              <a:buNone/>
            </a:pPr>
            <a:r>
              <a:rPr lang="fr-FR" sz="2000" b="1" u="sng" dirty="0" smtClean="0"/>
              <a:t>La gestion des relations sociales comprend:</a:t>
            </a:r>
          </a:p>
          <a:p>
            <a:r>
              <a:rPr lang="fr-FR" sz="2000" dirty="0" smtClean="0"/>
              <a:t>Les négociations sociales avec les IRP</a:t>
            </a:r>
            <a:endParaRPr lang="fr-FR" sz="2000"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40</a:t>
            </a:fld>
            <a:endParaRPr lang="fr-FR"/>
          </a:p>
        </p:txBody>
      </p:sp>
    </p:spTree>
    <p:extLst>
      <p:ext uri="{BB962C8B-B14F-4D97-AF65-F5344CB8AC3E}">
        <p14:creationId xmlns:p14="http://schemas.microsoft.com/office/powerpoint/2010/main" val="3116976228"/>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Gestion du personnel et GRH</a:t>
            </a:r>
          </a:p>
        </p:txBody>
      </p:sp>
      <p:sp>
        <p:nvSpPr>
          <p:cNvPr id="3" name="Espace réservé du contenu 2"/>
          <p:cNvSpPr>
            <a:spLocks noGrp="1"/>
          </p:cNvSpPr>
          <p:nvPr>
            <p:ph idx="1"/>
          </p:nvPr>
        </p:nvSpPr>
        <p:spPr>
          <a:xfrm>
            <a:off x="457200" y="1600200"/>
            <a:ext cx="3965388" cy="4525963"/>
          </a:xfrm>
          <a:ln>
            <a:solidFill>
              <a:schemeClr val="tx1"/>
            </a:solidFill>
          </a:ln>
        </p:spPr>
        <p:txBody>
          <a:bodyPr>
            <a:normAutofit fontScale="70000" lnSpcReduction="20000"/>
          </a:bodyPr>
          <a:lstStyle/>
          <a:p>
            <a:pPr marL="0" indent="0" algn="ctr">
              <a:buNone/>
            </a:pPr>
            <a:r>
              <a:rPr lang="fr-FR" b="1" u="sng" dirty="0" smtClean="0"/>
              <a:t>La </a:t>
            </a:r>
            <a:r>
              <a:rPr lang="fr-FR" b="1" u="sng" dirty="0"/>
              <a:t>gestion du personnel</a:t>
            </a:r>
          </a:p>
          <a:p>
            <a:pPr marL="0" indent="0" algn="ctr">
              <a:buNone/>
            </a:pPr>
            <a:r>
              <a:rPr lang="fr-FR" b="1" u="sng" dirty="0"/>
              <a:t>(organisation taylorienne)</a:t>
            </a:r>
          </a:p>
          <a:p>
            <a:pPr marL="0" indent="0">
              <a:buNone/>
            </a:pPr>
            <a:endParaRPr lang="fr-FR" dirty="0"/>
          </a:p>
          <a:p>
            <a:r>
              <a:rPr lang="fr-FR" dirty="0" smtClean="0"/>
              <a:t>Vise </a:t>
            </a:r>
            <a:r>
              <a:rPr lang="fr-FR" dirty="0"/>
              <a:t>à rendre la main </a:t>
            </a:r>
            <a:r>
              <a:rPr lang="fr-FR" dirty="0" smtClean="0"/>
              <a:t>œuvre substituable</a:t>
            </a:r>
            <a:endParaRPr lang="fr-FR" dirty="0"/>
          </a:p>
          <a:p>
            <a:r>
              <a:rPr lang="fr-FR" dirty="0" smtClean="0"/>
              <a:t>Décompose </a:t>
            </a:r>
            <a:r>
              <a:rPr lang="fr-FR" dirty="0"/>
              <a:t>le processus </a:t>
            </a:r>
            <a:r>
              <a:rPr lang="fr-FR" dirty="0" smtClean="0"/>
              <a:t>de production </a:t>
            </a:r>
            <a:r>
              <a:rPr lang="fr-FR" dirty="0"/>
              <a:t>en opérations</a:t>
            </a:r>
          </a:p>
          <a:p>
            <a:r>
              <a:rPr lang="fr-FR" dirty="0" smtClean="0"/>
              <a:t>Définit </a:t>
            </a:r>
            <a:r>
              <a:rPr lang="fr-FR" dirty="0"/>
              <a:t>des postes </a:t>
            </a:r>
            <a:r>
              <a:rPr lang="fr-FR" dirty="0" smtClean="0"/>
              <a:t>comme ensemble d’opérations confiées </a:t>
            </a:r>
            <a:r>
              <a:rPr lang="fr-FR" dirty="0"/>
              <a:t>à un même titulaire</a:t>
            </a:r>
          </a:p>
          <a:p>
            <a:r>
              <a:rPr lang="fr-FR" dirty="0" smtClean="0"/>
              <a:t>Structure </a:t>
            </a:r>
            <a:r>
              <a:rPr lang="fr-FR" dirty="0"/>
              <a:t>les </a:t>
            </a:r>
            <a:r>
              <a:rPr lang="fr-FR" dirty="0" smtClean="0"/>
              <a:t>différentes activités </a:t>
            </a:r>
            <a:r>
              <a:rPr lang="fr-FR" dirty="0"/>
              <a:t>de gestion </a:t>
            </a:r>
            <a:r>
              <a:rPr lang="fr-FR" dirty="0" smtClean="0"/>
              <a:t>du personnel </a:t>
            </a:r>
            <a:r>
              <a:rPr lang="fr-FR" dirty="0"/>
              <a:t>autour du poste</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41</a:t>
            </a:fld>
            <a:endParaRPr lang="fr-FR"/>
          </a:p>
        </p:txBody>
      </p:sp>
      <p:sp>
        <p:nvSpPr>
          <p:cNvPr id="6" name="Espace réservé du contenu 2"/>
          <p:cNvSpPr txBox="1">
            <a:spLocks/>
          </p:cNvSpPr>
          <p:nvPr/>
        </p:nvSpPr>
        <p:spPr>
          <a:xfrm>
            <a:off x="4721412" y="1600200"/>
            <a:ext cx="3965388" cy="4525963"/>
          </a:xfrm>
          <a:prstGeom prst="rect">
            <a:avLst/>
          </a:prstGeom>
          <a:ln>
            <a:solidFill>
              <a:schemeClr val="tx1"/>
            </a:solidFill>
          </a:ln>
        </p:spPr>
        <p:txBody>
          <a:bodyPr vert="horz" lIns="91440" tIns="45720" rIns="91440" bIns="45720" rtlCol="0">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fr-FR" b="1" u="sng" dirty="0"/>
              <a:t>La gestion des ressources </a:t>
            </a:r>
            <a:r>
              <a:rPr lang="fr-FR" b="1" u="sng" dirty="0" smtClean="0"/>
              <a:t>humaines (</a:t>
            </a:r>
            <a:r>
              <a:rPr lang="mr-IN" b="1" u="sng" dirty="0" smtClean="0"/>
              <a:t>GR</a:t>
            </a:r>
            <a:r>
              <a:rPr lang="fr-FR" b="1" u="sng" dirty="0" smtClean="0"/>
              <a:t>H)</a:t>
            </a:r>
            <a:endParaRPr lang="mr-IN" b="1" u="sng" dirty="0"/>
          </a:p>
          <a:p>
            <a:r>
              <a:rPr lang="fr-FR" dirty="0" smtClean="0"/>
              <a:t>Considère </a:t>
            </a:r>
            <a:r>
              <a:rPr lang="fr-FR" dirty="0"/>
              <a:t>l’homme au </a:t>
            </a:r>
            <a:r>
              <a:rPr lang="fr-FR" dirty="0" smtClean="0"/>
              <a:t>travail comme </a:t>
            </a:r>
            <a:r>
              <a:rPr lang="fr-FR" dirty="0"/>
              <a:t>détenteur d’une partie </a:t>
            </a:r>
            <a:r>
              <a:rPr lang="fr-FR" dirty="0" smtClean="0"/>
              <a:t>du savoir </a:t>
            </a:r>
            <a:r>
              <a:rPr lang="fr-FR" dirty="0"/>
              <a:t>collectif</a:t>
            </a:r>
          </a:p>
          <a:p>
            <a:r>
              <a:rPr lang="fr-FR" dirty="0" smtClean="0"/>
              <a:t>Définit </a:t>
            </a:r>
            <a:r>
              <a:rPr lang="fr-FR" dirty="0"/>
              <a:t>la compétence comme </a:t>
            </a:r>
            <a:r>
              <a:rPr lang="fr-FR" dirty="0" smtClean="0"/>
              <a:t>la capacité </a:t>
            </a:r>
            <a:r>
              <a:rPr lang="fr-FR" dirty="0"/>
              <a:t>collective à faire face </a:t>
            </a:r>
            <a:r>
              <a:rPr lang="fr-FR" dirty="0" smtClean="0"/>
              <a:t>à des </a:t>
            </a:r>
            <a:r>
              <a:rPr lang="fr-FR" dirty="0"/>
              <a:t>évènements ou </a:t>
            </a:r>
            <a:r>
              <a:rPr lang="fr-FR" dirty="0" smtClean="0"/>
              <a:t>situations nouvelles</a:t>
            </a:r>
            <a:endParaRPr lang="fr-FR" dirty="0"/>
          </a:p>
          <a:p>
            <a:r>
              <a:rPr lang="fr-FR" dirty="0" smtClean="0"/>
              <a:t>Considère </a:t>
            </a:r>
            <a:r>
              <a:rPr lang="fr-FR" dirty="0"/>
              <a:t>que gérer l’entreprise</a:t>
            </a:r>
            <a:r>
              <a:rPr lang="fr-FR" dirty="0" smtClean="0"/>
              <a:t>, c’est </a:t>
            </a:r>
            <a:r>
              <a:rPr lang="fr-FR" dirty="0"/>
              <a:t>gérer les compétences </a:t>
            </a:r>
            <a:r>
              <a:rPr lang="fr-FR" dirty="0" smtClean="0"/>
              <a:t>de ses </a:t>
            </a:r>
            <a:r>
              <a:rPr lang="fr-FR" dirty="0"/>
              <a:t>membres et bien </a:t>
            </a:r>
            <a:r>
              <a:rPr lang="fr-FR" dirty="0" smtClean="0"/>
              <a:t>utiliser l’investissement qu’ils représentent</a:t>
            </a:r>
            <a:endParaRPr lang="fr-FR" dirty="0"/>
          </a:p>
        </p:txBody>
      </p:sp>
    </p:spTree>
    <p:extLst>
      <p:ext uri="{BB962C8B-B14F-4D97-AF65-F5344CB8AC3E}">
        <p14:creationId xmlns:p14="http://schemas.microsoft.com/office/powerpoint/2010/main" val="3938715707"/>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ACIVITES DE LA GRH</a:t>
            </a:r>
          </a:p>
        </p:txBody>
      </p:sp>
      <p:sp>
        <p:nvSpPr>
          <p:cNvPr id="3" name="Espace réservé du contenu 2"/>
          <p:cNvSpPr>
            <a:spLocks noGrp="1"/>
          </p:cNvSpPr>
          <p:nvPr>
            <p:ph idx="1"/>
          </p:nvPr>
        </p:nvSpPr>
        <p:spPr/>
        <p:txBody>
          <a:bodyPr>
            <a:normAutofit fontScale="92500" lnSpcReduction="20000"/>
          </a:bodyPr>
          <a:lstStyle/>
          <a:p>
            <a:pPr marL="0" indent="0">
              <a:buNone/>
            </a:pPr>
            <a:r>
              <a:rPr lang="fr-FR" dirty="0"/>
              <a:t>La GAP une nécessité :</a:t>
            </a:r>
          </a:p>
          <a:p>
            <a:r>
              <a:rPr lang="fr-FR" dirty="0"/>
              <a:t>Les dossiers administratifs du personnel </a:t>
            </a:r>
            <a:r>
              <a:rPr lang="fr-FR" dirty="0" smtClean="0"/>
              <a:t>doivent être suivis avec </a:t>
            </a:r>
            <a:r>
              <a:rPr lang="fr-FR" dirty="0"/>
              <a:t>beaucoup d’attention et un maximum </a:t>
            </a:r>
            <a:r>
              <a:rPr lang="fr-FR" dirty="0" smtClean="0"/>
              <a:t>de rigueur.</a:t>
            </a:r>
          </a:p>
          <a:p>
            <a:endParaRPr lang="fr-FR" dirty="0"/>
          </a:p>
          <a:p>
            <a:r>
              <a:rPr lang="fr-FR" dirty="0"/>
              <a:t>Aujourd’hui, l’outil informatique </a:t>
            </a:r>
            <a:r>
              <a:rPr lang="fr-FR" dirty="0" smtClean="0"/>
              <a:t>facilite  considérablement le travail </a:t>
            </a:r>
            <a:r>
              <a:rPr lang="fr-FR" dirty="0"/>
              <a:t>de la mise à jour et permet, à travers </a:t>
            </a:r>
            <a:r>
              <a:rPr lang="fr-FR" dirty="0" smtClean="0"/>
              <a:t>des opérations</a:t>
            </a:r>
            <a:r>
              <a:rPr lang="fr-FR" dirty="0"/>
              <a:t> </a:t>
            </a:r>
            <a:r>
              <a:rPr lang="fr-FR" dirty="0" smtClean="0"/>
              <a:t>de </a:t>
            </a:r>
            <a:r>
              <a:rPr lang="fr-FR" dirty="0"/>
              <a:t>tri croisées, d’extractions et d’extrapolations</a:t>
            </a:r>
            <a:r>
              <a:rPr lang="fr-FR" dirty="0" smtClean="0"/>
              <a:t>, d’apporter</a:t>
            </a:r>
            <a:r>
              <a:rPr lang="fr-FR" dirty="0"/>
              <a:t> </a:t>
            </a:r>
            <a:r>
              <a:rPr lang="fr-FR" dirty="0" smtClean="0"/>
              <a:t>des </a:t>
            </a:r>
            <a:r>
              <a:rPr lang="fr-FR" dirty="0"/>
              <a:t>éclairages utiles sur certaines dimensions de </a:t>
            </a:r>
            <a:r>
              <a:rPr lang="fr-FR" dirty="0" smtClean="0"/>
              <a:t>la GRH</a:t>
            </a:r>
            <a:r>
              <a:rPr lang="fr-FR" dirty="0"/>
              <a:t> </a:t>
            </a:r>
            <a:r>
              <a:rPr lang="fr-FR" dirty="0" smtClean="0"/>
              <a:t>dans </a:t>
            </a:r>
            <a:r>
              <a:rPr lang="fr-FR" dirty="0"/>
              <a:t>l’entreprise.</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42</a:t>
            </a:fld>
            <a:endParaRPr lang="fr-FR"/>
          </a:p>
        </p:txBody>
      </p:sp>
    </p:spTree>
    <p:extLst>
      <p:ext uri="{BB962C8B-B14F-4D97-AF65-F5344CB8AC3E}">
        <p14:creationId xmlns:p14="http://schemas.microsoft.com/office/powerpoint/2010/main" val="68689457"/>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Business &amp; People Partner</a:t>
            </a:r>
            <a:endParaRPr lang="fr-FR" dirty="0"/>
          </a:p>
        </p:txBody>
      </p:sp>
      <p:sp>
        <p:nvSpPr>
          <p:cNvPr id="3" name="Espace réservé du contenu 2"/>
          <p:cNvSpPr>
            <a:spLocks noGrp="1"/>
          </p:cNvSpPr>
          <p:nvPr>
            <p:ph idx="1"/>
          </p:nvPr>
        </p:nvSpPr>
        <p:spPr>
          <a:xfrm>
            <a:off x="457200" y="2133600"/>
            <a:ext cx="8229600" cy="3632200"/>
          </a:xfrm>
        </p:spPr>
        <p:txBody>
          <a:bodyPr>
            <a:normAutofit fontScale="77500" lnSpcReduction="20000"/>
          </a:bodyPr>
          <a:lstStyle/>
          <a:p>
            <a:pPr marL="0" indent="0">
              <a:buNone/>
            </a:pPr>
            <a:r>
              <a:rPr lang="fr-FR" dirty="0" smtClean="0"/>
              <a:t>Ne pas oublier que dans l’expression « Ressources Humaines »</a:t>
            </a:r>
          </a:p>
          <a:p>
            <a:pPr marL="0" indent="0" algn="ctr">
              <a:buNone/>
            </a:pPr>
            <a:r>
              <a:rPr lang="fr-FR" dirty="0" smtClean="0"/>
              <a:t>  il y a le mot </a:t>
            </a:r>
            <a:r>
              <a:rPr lang="fr-FR" b="1" u="sng" dirty="0" smtClean="0"/>
              <a:t>HUMAIN</a:t>
            </a:r>
          </a:p>
          <a:p>
            <a:pPr marL="0" indent="0" algn="ctr">
              <a:buNone/>
            </a:pPr>
            <a:endParaRPr lang="fr-FR" b="1" u="sng" dirty="0" smtClean="0"/>
          </a:p>
          <a:p>
            <a:pPr marL="0" indent="0">
              <a:buNone/>
            </a:pPr>
            <a:r>
              <a:rPr lang="fr-FR" dirty="0" smtClean="0"/>
              <a:t>Le salarié est aujourd'hui plus qu'une ressource, certains disent qu’il est un « capital ».</a:t>
            </a:r>
          </a:p>
          <a:p>
            <a:pPr marL="0" indent="0">
              <a:buNone/>
            </a:pPr>
            <a:endParaRPr lang="fr-FR" dirty="0" smtClean="0"/>
          </a:p>
          <a:p>
            <a:pPr marL="0" indent="0">
              <a:buNone/>
            </a:pPr>
            <a:r>
              <a:rPr lang="fr-FR" dirty="0" smtClean="0"/>
              <a:t>Il est préférable de considérer que les collaborateurs soient davantage  une </a:t>
            </a:r>
            <a:r>
              <a:rPr lang="fr-FR" b="1" u="sng" dirty="0" smtClean="0"/>
              <a:t>richesse essentielle et primordiale de l’entreprise</a:t>
            </a:r>
            <a:endParaRPr lang="fr-FR" b="1" u="sng"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43</a:t>
            </a:fld>
            <a:endParaRPr lang="fr-FR"/>
          </a:p>
        </p:txBody>
      </p:sp>
    </p:spTree>
    <p:extLst>
      <p:ext uri="{BB962C8B-B14F-4D97-AF65-F5344CB8AC3E}">
        <p14:creationId xmlns:p14="http://schemas.microsoft.com/office/powerpoint/2010/main" val="3507503856"/>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Business &amp; People Partner</a:t>
            </a:r>
            <a:endParaRPr lang="fr-FR" dirty="0"/>
          </a:p>
        </p:txBody>
      </p:sp>
      <p:sp>
        <p:nvSpPr>
          <p:cNvPr id="3" name="Espace réservé du contenu 2"/>
          <p:cNvSpPr>
            <a:spLocks noGrp="1"/>
          </p:cNvSpPr>
          <p:nvPr>
            <p:ph idx="1"/>
          </p:nvPr>
        </p:nvSpPr>
        <p:spPr>
          <a:xfrm>
            <a:off x="457200" y="1155700"/>
            <a:ext cx="8229600" cy="825500"/>
          </a:xfrm>
        </p:spPr>
        <p:txBody>
          <a:bodyPr>
            <a:normAutofit/>
          </a:bodyPr>
          <a:lstStyle/>
          <a:p>
            <a:pPr marL="0" indent="0" algn="ctr">
              <a:buNone/>
            </a:pPr>
            <a:r>
              <a:rPr lang="fr-FR" sz="2000" b="1" dirty="0" smtClean="0"/>
              <a:t>De l’approche B&amp;P découle une logique qui nous pouvons définir avec un mnémotechnique « la règle de 5 E »</a:t>
            </a:r>
            <a:endParaRPr lang="fr-FR" sz="2000" b="1" dirty="0"/>
          </a:p>
        </p:txBody>
      </p:sp>
      <p:graphicFrame>
        <p:nvGraphicFramePr>
          <p:cNvPr id="6" name="Tableau 5"/>
          <p:cNvGraphicFramePr>
            <a:graphicFrameLocks noGrp="1"/>
          </p:cNvGraphicFramePr>
          <p:nvPr>
            <p:extLst>
              <p:ext uri="{D42A27DB-BD31-4B8C-83A1-F6EECF244321}">
                <p14:modId xmlns:p14="http://schemas.microsoft.com/office/powerpoint/2010/main" val="1265561086"/>
              </p:ext>
            </p:extLst>
          </p:nvPr>
        </p:nvGraphicFramePr>
        <p:xfrm>
          <a:off x="292100" y="1917700"/>
          <a:ext cx="8483600" cy="3870959"/>
        </p:xfrm>
        <a:graphic>
          <a:graphicData uri="http://schemas.openxmlformats.org/drawingml/2006/table">
            <a:tbl>
              <a:tblPr firstRow="1" bandRow="1">
                <a:tableStyleId>{5C22544A-7EE6-4342-B048-85BDC9FD1C3A}</a:tableStyleId>
              </a:tblPr>
              <a:tblGrid>
                <a:gridCol w="2071114"/>
                <a:gridCol w="6412486"/>
              </a:tblGrid>
              <a:tr h="370840">
                <a:tc>
                  <a:txBody>
                    <a:bodyPr/>
                    <a:lstStyle/>
                    <a:p>
                      <a:r>
                        <a:rPr lang="fr-FR" dirty="0" smtClean="0">
                          <a:solidFill>
                            <a:schemeClr val="tx1"/>
                          </a:solidFill>
                        </a:rPr>
                        <a:t>ÉQUITÉ</a:t>
                      </a:r>
                      <a:endParaRPr lang="fr-FR" dirty="0">
                        <a:solidFill>
                          <a:schemeClr val="tx1"/>
                        </a:solidFill>
                      </a:endParaRPr>
                    </a:p>
                  </a:txBody>
                  <a:tcPr>
                    <a:solidFill>
                      <a:srgbClr val="CCFFCC"/>
                    </a:solidFill>
                  </a:tcPr>
                </a:tc>
                <a:tc>
                  <a:txBody>
                    <a:bodyPr/>
                    <a:lstStyle/>
                    <a:p>
                      <a:r>
                        <a:rPr lang="fr-FR" sz="1400" b="0" dirty="0" smtClean="0">
                          <a:solidFill>
                            <a:schemeClr val="tx1"/>
                          </a:solidFill>
                        </a:rPr>
                        <a:t>On</a:t>
                      </a:r>
                      <a:r>
                        <a:rPr lang="fr-FR" sz="1400" b="0" baseline="0" dirty="0" smtClean="0">
                          <a:solidFill>
                            <a:schemeClr val="tx1"/>
                          </a:solidFill>
                        </a:rPr>
                        <a:t> entend par équité le rejet de toutes pratiques visant à rompre l’égalité entre les salariés: « à travail égal , salaire égal! ». Le débat porte actuellement sur l’égalité de traitement Femmes/Hommes dans le monde du travail et au rejet des pratiques discriminatoires à l’embauche (cf. le CV anonyme)</a:t>
                      </a:r>
                      <a:endParaRPr lang="fr-FR" sz="1400" b="0" dirty="0">
                        <a:solidFill>
                          <a:schemeClr val="tx1"/>
                        </a:solidFill>
                      </a:endParaRPr>
                    </a:p>
                  </a:txBody>
                  <a:tcPr>
                    <a:solidFill>
                      <a:srgbClr val="CCFFCC"/>
                    </a:solidFill>
                  </a:tcPr>
                </a:tc>
              </a:tr>
              <a:tr h="370840">
                <a:tc>
                  <a:txBody>
                    <a:bodyPr/>
                    <a:lstStyle/>
                    <a:p>
                      <a:r>
                        <a:rPr lang="fr-FR" b="1" dirty="0" smtClean="0"/>
                        <a:t>EMPLOYABILITÉ</a:t>
                      </a:r>
                      <a:endParaRPr lang="fr-FR" b="1" dirty="0"/>
                    </a:p>
                  </a:txBody>
                  <a:tcPr/>
                </a:tc>
                <a:tc>
                  <a:txBody>
                    <a:bodyPr/>
                    <a:lstStyle/>
                    <a:p>
                      <a:r>
                        <a:rPr lang="fr-FR" sz="1400" dirty="0" smtClean="0"/>
                        <a:t>Il s’agit d’assurer le maintien et la mise à</a:t>
                      </a:r>
                      <a:r>
                        <a:rPr lang="fr-FR" sz="1400" baseline="0" dirty="0" smtClean="0"/>
                        <a:t> jour des compétences des salaries tout au long de leur carrière. L’objectif est de leur permettre d’être employable sur le marché du travail et ce, à n’importe quel moment de leur carrière. </a:t>
                      </a:r>
                      <a:endParaRPr lang="fr-FR" sz="1400" dirty="0"/>
                    </a:p>
                  </a:txBody>
                  <a:tcPr/>
                </a:tc>
              </a:tr>
              <a:tr h="370840">
                <a:tc>
                  <a:txBody>
                    <a:bodyPr/>
                    <a:lstStyle/>
                    <a:p>
                      <a:r>
                        <a:rPr lang="fr-FR" b="1" dirty="0" smtClean="0"/>
                        <a:t>ÉPANOUISSEMENT</a:t>
                      </a:r>
                      <a:endParaRPr lang="fr-FR" b="1" dirty="0"/>
                    </a:p>
                  </a:txBody>
                  <a:tcPr>
                    <a:solidFill>
                      <a:srgbClr val="CCFFCC"/>
                    </a:solidFill>
                  </a:tcPr>
                </a:tc>
                <a:tc>
                  <a:txBody>
                    <a:bodyPr/>
                    <a:lstStyle/>
                    <a:p>
                      <a:r>
                        <a:rPr lang="fr-FR" sz="1400" dirty="0" smtClean="0"/>
                        <a:t>Il s’agit de s’assurer du bien être de salariés</a:t>
                      </a:r>
                      <a:r>
                        <a:rPr lang="fr-FR" sz="1400" baseline="0" dirty="0" smtClean="0"/>
                        <a:t> au sein de l’organisation, afin de développer un sentiment d’appartenance et de loyauté. L’épanouissement peut être personnel (équilibre entre vie privée et professionnel) ou/et professionnel (perspectives d’évolution, responsabilisation…)</a:t>
                      </a:r>
                      <a:endParaRPr lang="fr-FR" sz="1400" dirty="0"/>
                    </a:p>
                  </a:txBody>
                  <a:tcPr>
                    <a:solidFill>
                      <a:srgbClr val="CCFFCC"/>
                    </a:solidFill>
                  </a:tcPr>
                </a:tc>
              </a:tr>
              <a:tr h="370840">
                <a:tc>
                  <a:txBody>
                    <a:bodyPr/>
                    <a:lstStyle/>
                    <a:p>
                      <a:r>
                        <a:rPr lang="fr-FR" b="1" dirty="0" smtClean="0"/>
                        <a:t>ÉTIQUE</a:t>
                      </a:r>
                      <a:endParaRPr lang="fr-FR" b="1" dirty="0"/>
                    </a:p>
                  </a:txBody>
                  <a:tcPr/>
                </a:tc>
                <a:tc>
                  <a:txBody>
                    <a:bodyPr/>
                    <a:lstStyle/>
                    <a:p>
                      <a:r>
                        <a:rPr lang="fr-FR" sz="1400" dirty="0" smtClean="0"/>
                        <a:t>En RH la notion d’éthique se traduit essentiellement par le respect des normes internationales du travail (ex. l’interdiction du</a:t>
                      </a:r>
                      <a:r>
                        <a:rPr lang="fr-FR" sz="1400" baseline="0" dirty="0" smtClean="0"/>
                        <a:t> </a:t>
                      </a:r>
                      <a:r>
                        <a:rPr lang="fr-FR" sz="1400" dirty="0" smtClean="0"/>
                        <a:t>travail des enfants,</a:t>
                      </a:r>
                      <a:r>
                        <a:rPr lang="fr-FR" sz="1400" baseline="0" dirty="0" smtClean="0"/>
                        <a:t> l’esclavage, les pratiques discriminatoires…) L’RSE en est un élément fondamental.</a:t>
                      </a:r>
                      <a:endParaRPr lang="fr-FR" sz="1400" dirty="0"/>
                    </a:p>
                  </a:txBody>
                  <a:tcPr/>
                </a:tc>
              </a:tr>
              <a:tr h="370840">
                <a:tc>
                  <a:txBody>
                    <a:bodyPr/>
                    <a:lstStyle/>
                    <a:p>
                      <a:r>
                        <a:rPr lang="fr-FR" b="1" dirty="0" smtClean="0"/>
                        <a:t>ÉCOUTE</a:t>
                      </a:r>
                      <a:endParaRPr lang="fr-FR" b="1" dirty="0"/>
                    </a:p>
                  </a:txBody>
                  <a:tcPr>
                    <a:solidFill>
                      <a:srgbClr val="CCFFCC"/>
                    </a:solidFill>
                  </a:tcPr>
                </a:tc>
                <a:tc>
                  <a:txBody>
                    <a:bodyPr/>
                    <a:lstStyle/>
                    <a:p>
                      <a:r>
                        <a:rPr lang="fr-FR" sz="1400" dirty="0" smtClean="0"/>
                        <a:t>La fonction RH doit être l’interface entre</a:t>
                      </a:r>
                      <a:r>
                        <a:rPr lang="fr-FR" sz="1400" baseline="0" dirty="0" smtClean="0"/>
                        <a:t> les salariés et la direction. Tout en passant par les IRP</a:t>
                      </a:r>
                      <a:endParaRPr lang="fr-FR" sz="1400" dirty="0"/>
                    </a:p>
                  </a:txBody>
                  <a:tcPr>
                    <a:solidFill>
                      <a:srgbClr val="CCFFCC"/>
                    </a:solidFill>
                  </a:tcPr>
                </a:tc>
              </a:tr>
            </a:tbl>
          </a:graphicData>
        </a:graphic>
      </p:graphicFrame>
      <p:sp>
        <p:nvSpPr>
          <p:cNvPr id="7" name="ZoneTexte 6"/>
          <p:cNvSpPr txBox="1"/>
          <p:nvPr/>
        </p:nvSpPr>
        <p:spPr>
          <a:xfrm>
            <a:off x="113228" y="5899834"/>
            <a:ext cx="8816536" cy="646331"/>
          </a:xfrm>
          <a:prstGeom prst="rect">
            <a:avLst/>
          </a:prstGeom>
          <a:noFill/>
        </p:spPr>
        <p:txBody>
          <a:bodyPr wrap="none" rtlCol="0">
            <a:spAutoFit/>
          </a:bodyPr>
          <a:lstStyle/>
          <a:p>
            <a:pPr algn="ctr"/>
            <a:r>
              <a:rPr lang="fr-FR" b="1" dirty="0" smtClean="0"/>
              <a:t>L’approche des 5 E vise au développement de la motivation et de l’implication des salariés</a:t>
            </a:r>
          </a:p>
          <a:p>
            <a:pPr algn="ctr"/>
            <a:r>
              <a:rPr lang="fr-FR" b="1" dirty="0" smtClean="0"/>
              <a:t> pour contribuer à la création de valeur.</a:t>
            </a:r>
            <a:endParaRPr lang="fr-FR" b="1" dirty="0"/>
          </a:p>
        </p:txBody>
      </p:sp>
      <p:sp>
        <p:nvSpPr>
          <p:cNvPr id="8" name="Espace réservé de la date 7"/>
          <p:cNvSpPr>
            <a:spLocks noGrp="1"/>
          </p:cNvSpPr>
          <p:nvPr>
            <p:ph type="dt" sz="half" idx="10"/>
          </p:nvPr>
        </p:nvSpPr>
        <p:spPr/>
        <p:txBody>
          <a:bodyPr/>
          <a:lstStyle/>
          <a:p>
            <a:r>
              <a:rPr lang="fr-FR" smtClean="0"/>
              <a:t>Cours GRH G.ZARA</a:t>
            </a:r>
            <a:endParaRPr lang="fr-FR"/>
          </a:p>
        </p:txBody>
      </p:sp>
      <p:sp>
        <p:nvSpPr>
          <p:cNvPr id="9" name="Espace réservé du numéro de diapositive 8"/>
          <p:cNvSpPr>
            <a:spLocks noGrp="1"/>
          </p:cNvSpPr>
          <p:nvPr>
            <p:ph type="sldNum" sz="quarter" idx="12"/>
          </p:nvPr>
        </p:nvSpPr>
        <p:spPr/>
        <p:txBody>
          <a:bodyPr/>
          <a:lstStyle/>
          <a:p>
            <a:fld id="{A9B5C367-AAF5-9E49-B4C6-566D0F57C5A6}" type="slidenum">
              <a:rPr lang="fr-FR" smtClean="0"/>
              <a:t>44</a:t>
            </a:fld>
            <a:endParaRPr lang="fr-FR"/>
          </a:p>
        </p:txBody>
      </p:sp>
    </p:spTree>
    <p:extLst>
      <p:ext uri="{BB962C8B-B14F-4D97-AF65-F5344CB8AC3E}">
        <p14:creationId xmlns:p14="http://schemas.microsoft.com/office/powerpoint/2010/main" val="37327557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Leader du changement</a:t>
            </a:r>
            <a:endParaRPr lang="fr-FR" dirty="0"/>
          </a:p>
        </p:txBody>
      </p:sp>
      <p:sp>
        <p:nvSpPr>
          <p:cNvPr id="3" name="Espace réservé du contenu 2"/>
          <p:cNvSpPr>
            <a:spLocks noGrp="1"/>
          </p:cNvSpPr>
          <p:nvPr>
            <p:ph idx="1"/>
          </p:nvPr>
        </p:nvSpPr>
        <p:spPr/>
        <p:txBody>
          <a:bodyPr>
            <a:normAutofit fontScale="92500"/>
          </a:bodyPr>
          <a:lstStyle/>
          <a:p>
            <a:r>
              <a:rPr lang="fr-FR" dirty="0" smtClean="0"/>
              <a:t>La RH doit encourager des comportement nouveaux , qui ont l’avantage d’apporter une plus value opérationnelle.</a:t>
            </a:r>
          </a:p>
          <a:p>
            <a:endParaRPr lang="fr-FR" dirty="0" smtClean="0"/>
          </a:p>
          <a:p>
            <a:r>
              <a:rPr lang="fr-FR" dirty="0" smtClean="0"/>
              <a:t>L’évolution des modèles organisationnels , qu’elle soit au niveau technique que au niveau institutionnel, pousse la RH être en première ligne dans toutes transformations qui impactent directement ou indirectement les salariés.</a:t>
            </a:r>
            <a:endParaRPr lang="fr-FR"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45</a:t>
            </a:fld>
            <a:endParaRPr lang="fr-FR"/>
          </a:p>
        </p:txBody>
      </p:sp>
    </p:spTree>
    <p:extLst>
      <p:ext uri="{BB962C8B-B14F-4D97-AF65-F5344CB8AC3E}">
        <p14:creationId xmlns:p14="http://schemas.microsoft.com/office/powerpoint/2010/main" val="3698458506"/>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Partner Stratégique</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La fonction RH est, comme les autres fonctions de l’organisation, l’une des pierres angulaires de la stratégie globale de l’entreprise.</a:t>
            </a:r>
          </a:p>
          <a:p>
            <a:endParaRPr lang="fr-FR" dirty="0"/>
          </a:p>
          <a:p>
            <a:r>
              <a:rPr lang="fr-FR" dirty="0" smtClean="0"/>
              <a:t>Une fois la stratégie définie, la fonction RH est amenée à opérer les adaptations auprès des salariés pour permettre la mise en œuvre de cette stratégie.</a:t>
            </a:r>
            <a:endParaRPr lang="fr-FR"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46</a:t>
            </a:fld>
            <a:endParaRPr lang="fr-FR"/>
          </a:p>
        </p:txBody>
      </p:sp>
    </p:spTree>
    <p:extLst>
      <p:ext uri="{BB962C8B-B14F-4D97-AF65-F5344CB8AC3E}">
        <p14:creationId xmlns:p14="http://schemas.microsoft.com/office/powerpoint/2010/main" val="339058296"/>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Synthèse des missions de la fonction RH</a:t>
            </a:r>
            <a:endParaRPr lang="fr-FR" dirty="0"/>
          </a:p>
        </p:txBody>
      </p:sp>
      <p:grpSp>
        <p:nvGrpSpPr>
          <p:cNvPr id="6" name="Grouper 5"/>
          <p:cNvGrpSpPr/>
          <p:nvPr/>
        </p:nvGrpSpPr>
        <p:grpSpPr>
          <a:xfrm>
            <a:off x="317500" y="1547987"/>
            <a:ext cx="3657600" cy="2900363"/>
            <a:chOff x="457200" y="1600200"/>
            <a:chExt cx="8229600" cy="4525963"/>
          </a:xfrm>
        </p:grpSpPr>
        <p:cxnSp>
          <p:nvCxnSpPr>
            <p:cNvPr id="9" name="Connecteur droit avec flèche 8"/>
            <p:cNvCxnSpPr/>
            <p:nvPr/>
          </p:nvCxnSpPr>
          <p:spPr>
            <a:xfrm>
              <a:off x="4572000" y="1600200"/>
              <a:ext cx="0" cy="4525963"/>
            </a:xfrm>
            <a:prstGeom prst="straightConnector1">
              <a:avLst/>
            </a:prstGeom>
            <a:ln>
              <a:solidFill>
                <a:srgbClr val="00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1" name="Connecteur droit avec flèche 10"/>
            <p:cNvCxnSpPr/>
            <p:nvPr/>
          </p:nvCxnSpPr>
          <p:spPr>
            <a:xfrm>
              <a:off x="457200" y="3863182"/>
              <a:ext cx="8229600" cy="0"/>
            </a:xfrm>
            <a:prstGeom prst="straightConnector1">
              <a:avLst/>
            </a:prstGeom>
            <a:ln>
              <a:solidFill>
                <a:srgbClr val="00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12" name="Ellipse 11"/>
            <p:cNvSpPr/>
            <p:nvPr/>
          </p:nvSpPr>
          <p:spPr>
            <a:xfrm>
              <a:off x="5283200" y="2311400"/>
              <a:ext cx="2819401" cy="1282700"/>
            </a:xfrm>
            <a:prstGeom prst="ellipse">
              <a:avLst/>
            </a:prstGeom>
            <a:solidFill>
              <a:schemeClr val="bg1">
                <a:lumMod val="7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050" b="1" dirty="0" smtClean="0">
                  <a:solidFill>
                    <a:schemeClr val="tx1"/>
                  </a:solidFill>
                </a:rPr>
                <a:t>Partenaire du changement</a:t>
              </a:r>
              <a:endParaRPr lang="fr-FR" sz="1050" b="1" dirty="0">
                <a:solidFill>
                  <a:schemeClr val="tx1"/>
                </a:solidFill>
              </a:endParaRPr>
            </a:p>
          </p:txBody>
        </p:sp>
        <p:sp>
          <p:nvSpPr>
            <p:cNvPr id="14" name="Ellipse 13"/>
            <p:cNvSpPr/>
            <p:nvPr/>
          </p:nvSpPr>
          <p:spPr>
            <a:xfrm>
              <a:off x="5295899" y="4419600"/>
              <a:ext cx="2819401" cy="1282700"/>
            </a:xfrm>
            <a:prstGeom prst="ellipse">
              <a:avLst/>
            </a:prstGeom>
            <a:solidFill>
              <a:schemeClr val="bg1">
                <a:lumMod val="7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050" b="1" dirty="0" smtClean="0">
                  <a:solidFill>
                    <a:schemeClr val="tx1"/>
                  </a:solidFill>
                </a:rPr>
                <a:t>Partenaire des salariés</a:t>
              </a:r>
              <a:endParaRPr lang="fr-FR" sz="1050" b="1" dirty="0">
                <a:solidFill>
                  <a:schemeClr val="tx1"/>
                </a:solidFill>
              </a:endParaRPr>
            </a:p>
          </p:txBody>
        </p:sp>
        <p:sp>
          <p:nvSpPr>
            <p:cNvPr id="15" name="Ellipse 14"/>
            <p:cNvSpPr/>
            <p:nvPr/>
          </p:nvSpPr>
          <p:spPr>
            <a:xfrm>
              <a:off x="977900" y="2311400"/>
              <a:ext cx="2819401" cy="1282700"/>
            </a:xfrm>
            <a:prstGeom prst="ellipse">
              <a:avLst/>
            </a:prstGeom>
            <a:solidFill>
              <a:schemeClr val="bg1">
                <a:lumMod val="7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050" b="1" dirty="0" smtClean="0">
                  <a:solidFill>
                    <a:schemeClr val="tx1"/>
                  </a:solidFill>
                </a:rPr>
                <a:t>Partenaire stratégique</a:t>
              </a:r>
              <a:endParaRPr lang="fr-FR" sz="1050" b="1" dirty="0">
                <a:solidFill>
                  <a:schemeClr val="tx1"/>
                </a:solidFill>
              </a:endParaRPr>
            </a:p>
          </p:txBody>
        </p:sp>
        <p:sp>
          <p:nvSpPr>
            <p:cNvPr id="16" name="Ellipse 15"/>
            <p:cNvSpPr/>
            <p:nvPr/>
          </p:nvSpPr>
          <p:spPr>
            <a:xfrm>
              <a:off x="762001" y="4419600"/>
              <a:ext cx="3035300" cy="1282700"/>
            </a:xfrm>
            <a:prstGeom prst="ellipse">
              <a:avLst/>
            </a:prstGeom>
            <a:solidFill>
              <a:schemeClr val="bg1">
                <a:lumMod val="7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050" b="1" dirty="0" err="1" smtClean="0">
                  <a:solidFill>
                    <a:schemeClr val="tx1"/>
                  </a:solidFill>
                </a:rPr>
                <a:t>Administratur</a:t>
              </a:r>
              <a:r>
                <a:rPr lang="fr-FR" sz="1050" b="1" dirty="0" smtClean="0">
                  <a:solidFill>
                    <a:schemeClr val="tx1"/>
                  </a:solidFill>
                </a:rPr>
                <a:t> et gestionnaire</a:t>
              </a:r>
              <a:endParaRPr lang="fr-FR" sz="1050" b="1" dirty="0">
                <a:solidFill>
                  <a:schemeClr val="tx1"/>
                </a:solidFill>
              </a:endParaRPr>
            </a:p>
          </p:txBody>
        </p:sp>
      </p:grpSp>
      <p:sp>
        <p:nvSpPr>
          <p:cNvPr id="17" name="ZoneTexte 16"/>
          <p:cNvSpPr txBox="1"/>
          <p:nvPr/>
        </p:nvSpPr>
        <p:spPr>
          <a:xfrm>
            <a:off x="2590800" y="6356350"/>
            <a:ext cx="2567380" cy="230832"/>
          </a:xfrm>
          <a:prstGeom prst="rect">
            <a:avLst/>
          </a:prstGeom>
          <a:noFill/>
        </p:spPr>
        <p:txBody>
          <a:bodyPr wrap="none" rtlCol="0">
            <a:spAutoFit/>
          </a:bodyPr>
          <a:lstStyle/>
          <a:p>
            <a:r>
              <a:rPr lang="fr-FR" sz="900" i="1" dirty="0" smtClean="0"/>
              <a:t>Source Peretti, Audit social et performance globale</a:t>
            </a:r>
            <a:endParaRPr lang="fr-FR" sz="900" i="1" dirty="0"/>
          </a:p>
        </p:txBody>
      </p:sp>
      <p:sp>
        <p:nvSpPr>
          <p:cNvPr id="8" name="Flèche vers la droite 7"/>
          <p:cNvSpPr/>
          <p:nvPr/>
        </p:nvSpPr>
        <p:spPr>
          <a:xfrm>
            <a:off x="4160976" y="2755853"/>
            <a:ext cx="978408" cy="484632"/>
          </a:xfrm>
          <a:prstGeom prst="rightArrow">
            <a:avLst/>
          </a:prstGeom>
          <a:solidFill>
            <a:srgbClr val="A6A6A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0" name="ZoneTexte 9"/>
          <p:cNvSpPr txBox="1"/>
          <p:nvPr/>
        </p:nvSpPr>
        <p:spPr>
          <a:xfrm>
            <a:off x="5190184" y="2581407"/>
            <a:ext cx="3833915" cy="1200329"/>
          </a:xfrm>
          <a:prstGeom prst="rect">
            <a:avLst/>
          </a:prstGeom>
          <a:solidFill>
            <a:schemeClr val="bg1">
              <a:lumMod val="65000"/>
            </a:schemeClr>
          </a:solidFill>
          <a:ln>
            <a:solidFill>
              <a:srgbClr val="000000"/>
            </a:solidFill>
          </a:ln>
        </p:spPr>
        <p:txBody>
          <a:bodyPr wrap="none" rtlCol="0">
            <a:spAutoFit/>
          </a:bodyPr>
          <a:lstStyle/>
          <a:p>
            <a:pPr algn="ctr"/>
            <a:r>
              <a:rPr lang="fr-FR" b="1" dirty="0"/>
              <a:t>GARANTIR LA CULTURE D’ENTREPRISE</a:t>
            </a:r>
          </a:p>
          <a:p>
            <a:pPr algn="ctr"/>
            <a:endParaRPr lang="fr-FR" b="1" dirty="0" smtClean="0"/>
          </a:p>
          <a:p>
            <a:pPr algn="ctr"/>
            <a:r>
              <a:rPr lang="fr-FR" b="1" dirty="0" smtClean="0"/>
              <a:t>GARANTIR LA PAIX SOCIALE</a:t>
            </a:r>
          </a:p>
          <a:p>
            <a:pPr algn="ctr"/>
            <a:endParaRPr lang="fr-FR" b="1" dirty="0" smtClean="0"/>
          </a:p>
        </p:txBody>
      </p:sp>
      <p:sp>
        <p:nvSpPr>
          <p:cNvPr id="3" name="Espace réservé de la date 2"/>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47</a:t>
            </a:fld>
            <a:endParaRPr lang="fr-FR"/>
          </a:p>
        </p:txBody>
      </p:sp>
    </p:spTree>
    <p:extLst>
      <p:ext uri="{BB962C8B-B14F-4D97-AF65-F5344CB8AC3E}">
        <p14:creationId xmlns:p14="http://schemas.microsoft.com/office/powerpoint/2010/main" val="2700453033"/>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ÉVOLUTIONS DE </a:t>
            </a:r>
            <a:r>
              <a:rPr lang="fr-FR" smtClean="0"/>
              <a:t>LA FONCTION </a:t>
            </a:r>
            <a:r>
              <a:rPr lang="fr-FR" dirty="0" smtClean="0"/>
              <a:t>RH DANS LE TEMPS</a:t>
            </a:r>
            <a:endParaRPr lang="fr-FR" dirty="0"/>
          </a:p>
        </p:txBody>
      </p:sp>
      <p:sp>
        <p:nvSpPr>
          <p:cNvPr id="3" name="Espace réservé du contenu 2"/>
          <p:cNvSpPr>
            <a:spLocks noGrp="1"/>
          </p:cNvSpPr>
          <p:nvPr>
            <p:ph idx="1"/>
          </p:nvPr>
        </p:nvSpPr>
        <p:spPr/>
        <p:txBody>
          <a:bodyPr/>
          <a:lstStyle/>
          <a:p>
            <a:pPr marL="0" indent="0">
              <a:buNone/>
            </a:pPr>
            <a:r>
              <a:rPr lang="fr-FR" dirty="0" smtClean="0"/>
              <a:t>Comme déjà dit , la fonction RH est contingente à  l’environnement dans le quel elle évolue.</a:t>
            </a:r>
          </a:p>
          <a:p>
            <a:pPr marL="0" indent="0">
              <a:buNone/>
            </a:pPr>
            <a:endParaRPr lang="fr-FR" dirty="0" smtClean="0"/>
          </a:p>
          <a:p>
            <a:pPr marL="0" indent="0">
              <a:buNone/>
            </a:pPr>
            <a:r>
              <a:rPr lang="fr-FR" dirty="0" smtClean="0"/>
              <a:t>Nous entendons ici , par environnement aussi bien la sphère économique, politique , technologique, financière que juridique.</a:t>
            </a:r>
            <a:endParaRPr lang="fr-FR"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48</a:t>
            </a:fld>
            <a:endParaRPr lang="fr-FR"/>
          </a:p>
        </p:txBody>
      </p:sp>
    </p:spTree>
    <p:extLst>
      <p:ext uri="{BB962C8B-B14F-4D97-AF65-F5344CB8AC3E}">
        <p14:creationId xmlns:p14="http://schemas.microsoft.com/office/powerpoint/2010/main" val="1871350666"/>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Diagramme 23"/>
          <p:cNvGraphicFramePr/>
          <p:nvPr>
            <p:extLst>
              <p:ext uri="{D42A27DB-BD31-4B8C-83A1-F6EECF244321}">
                <p14:modId xmlns:p14="http://schemas.microsoft.com/office/powerpoint/2010/main" val="3048253172"/>
              </p:ext>
            </p:extLst>
          </p:nvPr>
        </p:nvGraphicFramePr>
        <p:xfrm>
          <a:off x="266700" y="1352550"/>
          <a:ext cx="8585200" cy="4959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re 1"/>
          <p:cNvSpPr>
            <a:spLocks noGrp="1"/>
          </p:cNvSpPr>
          <p:nvPr>
            <p:ph type="title"/>
          </p:nvPr>
        </p:nvSpPr>
        <p:spPr/>
        <p:txBody>
          <a:bodyPr>
            <a:normAutofit fontScale="90000"/>
          </a:bodyPr>
          <a:lstStyle/>
          <a:p>
            <a:r>
              <a:rPr lang="fr-FR" dirty="0" smtClean="0"/>
              <a:t>LES ÉVOLUTIONS DE LA FONCTION RH DANS LE TEMPS</a:t>
            </a:r>
            <a:endParaRPr lang="fr-FR" dirty="0"/>
          </a:p>
        </p:txBody>
      </p:sp>
      <p:grpSp>
        <p:nvGrpSpPr>
          <p:cNvPr id="27" name="Grouper 26"/>
          <p:cNvGrpSpPr/>
          <p:nvPr/>
        </p:nvGrpSpPr>
        <p:grpSpPr>
          <a:xfrm>
            <a:off x="6130697" y="1328738"/>
            <a:ext cx="2933699" cy="3978433"/>
            <a:chOff x="6130697" y="1328738"/>
            <a:chExt cx="2933699" cy="3978433"/>
          </a:xfrm>
        </p:grpSpPr>
        <p:sp>
          <p:nvSpPr>
            <p:cNvPr id="16" name="ZoneTexte 15"/>
            <p:cNvSpPr txBox="1"/>
            <p:nvPr/>
          </p:nvSpPr>
          <p:spPr>
            <a:xfrm>
              <a:off x="6130697" y="1328738"/>
              <a:ext cx="2169735" cy="1200329"/>
            </a:xfrm>
            <a:prstGeom prst="rect">
              <a:avLst/>
            </a:prstGeom>
            <a:noFill/>
          </p:spPr>
          <p:txBody>
            <a:bodyPr wrap="none" rtlCol="0">
              <a:spAutoFit/>
            </a:bodyPr>
            <a:lstStyle/>
            <a:p>
              <a:r>
                <a:rPr lang="fr-FR" dirty="0" smtClean="0"/>
                <a:t>XXIe Siècle:</a:t>
              </a:r>
            </a:p>
            <a:p>
              <a:r>
                <a:rPr lang="fr-FR" dirty="0" smtClean="0"/>
                <a:t>Type 3: Flexibilité </a:t>
              </a:r>
            </a:p>
            <a:p>
              <a:r>
                <a:rPr lang="fr-FR" dirty="0" smtClean="0"/>
                <a:t>partenariale </a:t>
              </a:r>
            </a:p>
            <a:p>
              <a:r>
                <a:rPr lang="fr-FR" dirty="0" smtClean="0"/>
                <a:t>et mutualisée des RH</a:t>
              </a:r>
              <a:endParaRPr lang="fr-FR" dirty="0"/>
            </a:p>
          </p:txBody>
        </p:sp>
        <p:sp>
          <p:nvSpPr>
            <p:cNvPr id="20" name="ZoneTexte 19"/>
            <p:cNvSpPr txBox="1"/>
            <p:nvPr/>
          </p:nvSpPr>
          <p:spPr>
            <a:xfrm>
              <a:off x="6311899" y="2998847"/>
              <a:ext cx="2752497" cy="2308324"/>
            </a:xfrm>
            <a:prstGeom prst="rect">
              <a:avLst/>
            </a:prstGeom>
            <a:noFill/>
          </p:spPr>
          <p:txBody>
            <a:bodyPr wrap="square" rtlCol="0">
              <a:spAutoFit/>
            </a:bodyPr>
            <a:lstStyle/>
            <a:p>
              <a:r>
                <a:rPr lang="fr-FR" sz="1600" dirty="0" smtClean="0"/>
                <a:t>- Gestion </a:t>
              </a:r>
              <a:r>
                <a:rPr lang="fr-FR" sz="1600" dirty="0"/>
                <a:t>offensive et régulée </a:t>
              </a:r>
            </a:p>
            <a:p>
              <a:r>
                <a:rPr lang="fr-FR" sz="1600" dirty="0"/>
                <a:t>des compétences dans </a:t>
              </a:r>
            </a:p>
            <a:p>
              <a:r>
                <a:rPr lang="fr-FR" sz="1600" dirty="0"/>
                <a:t>le cadre d’un bassin d’emploi</a:t>
              </a:r>
            </a:p>
            <a:p>
              <a:r>
                <a:rPr lang="fr-FR" sz="1600" dirty="0" smtClean="0"/>
                <a:t>- Statut </a:t>
              </a:r>
              <a:r>
                <a:rPr lang="fr-FR" sz="1600" dirty="0"/>
                <a:t>professionnel du travailleur </a:t>
              </a:r>
            </a:p>
            <a:p>
              <a:r>
                <a:rPr lang="fr-FR" sz="1600" dirty="0"/>
                <a:t>pluriactif</a:t>
              </a:r>
            </a:p>
            <a:p>
              <a:r>
                <a:rPr lang="fr-FR" sz="1600" dirty="0" smtClean="0"/>
                <a:t>- Assurance </a:t>
              </a:r>
              <a:r>
                <a:rPr lang="fr-FR" sz="1600" dirty="0"/>
                <a:t>employabilité (sécurité active)</a:t>
              </a:r>
            </a:p>
            <a:p>
              <a:endParaRPr lang="fr-FR" sz="1600" dirty="0"/>
            </a:p>
          </p:txBody>
        </p:sp>
      </p:grpSp>
      <p:grpSp>
        <p:nvGrpSpPr>
          <p:cNvPr id="25" name="Grouper 24"/>
          <p:cNvGrpSpPr/>
          <p:nvPr/>
        </p:nvGrpSpPr>
        <p:grpSpPr>
          <a:xfrm>
            <a:off x="0" y="3704572"/>
            <a:ext cx="3289300" cy="2651778"/>
            <a:chOff x="0" y="3704572"/>
            <a:chExt cx="3289300" cy="2651778"/>
          </a:xfrm>
        </p:grpSpPr>
        <p:sp>
          <p:nvSpPr>
            <p:cNvPr id="21" name="ZoneTexte 20"/>
            <p:cNvSpPr txBox="1"/>
            <p:nvPr/>
          </p:nvSpPr>
          <p:spPr>
            <a:xfrm>
              <a:off x="266700" y="5032911"/>
              <a:ext cx="3022600" cy="1323439"/>
            </a:xfrm>
            <a:prstGeom prst="rect">
              <a:avLst/>
            </a:prstGeom>
            <a:noFill/>
          </p:spPr>
          <p:txBody>
            <a:bodyPr wrap="square" rtlCol="0">
              <a:spAutoFit/>
            </a:bodyPr>
            <a:lstStyle/>
            <a:p>
              <a:r>
                <a:rPr lang="fr-FR" sz="1600" dirty="0" smtClean="0"/>
                <a:t>- Gestion quantitative et démographique</a:t>
              </a:r>
            </a:p>
            <a:p>
              <a:r>
                <a:rPr lang="fr-FR" sz="1600" dirty="0" smtClean="0"/>
                <a:t>- Potentiel interne faiblement mobilisé</a:t>
              </a:r>
            </a:p>
            <a:p>
              <a:r>
                <a:rPr lang="fr-FR" sz="1600" dirty="0" smtClean="0"/>
                <a:t>- Gestion formelle du personnel</a:t>
              </a:r>
              <a:endParaRPr lang="fr-FR" sz="1600" dirty="0"/>
            </a:p>
          </p:txBody>
        </p:sp>
        <p:sp>
          <p:nvSpPr>
            <p:cNvPr id="22" name="ZoneTexte 21"/>
            <p:cNvSpPr txBox="1"/>
            <p:nvPr/>
          </p:nvSpPr>
          <p:spPr>
            <a:xfrm>
              <a:off x="0" y="3704572"/>
              <a:ext cx="2603499" cy="923330"/>
            </a:xfrm>
            <a:prstGeom prst="rect">
              <a:avLst/>
            </a:prstGeom>
            <a:noFill/>
          </p:spPr>
          <p:txBody>
            <a:bodyPr wrap="square" rtlCol="0">
              <a:spAutoFit/>
            </a:bodyPr>
            <a:lstStyle/>
            <a:p>
              <a:r>
                <a:rPr lang="fr-FR" dirty="0" smtClean="0"/>
                <a:t>Type 1: Adaptation passive et défensive des personnels</a:t>
              </a:r>
              <a:endParaRPr lang="fr-FR" dirty="0"/>
            </a:p>
          </p:txBody>
        </p:sp>
      </p:grpSp>
      <p:grpSp>
        <p:nvGrpSpPr>
          <p:cNvPr id="26" name="Grouper 25"/>
          <p:cNvGrpSpPr/>
          <p:nvPr/>
        </p:nvGrpSpPr>
        <p:grpSpPr>
          <a:xfrm>
            <a:off x="2324100" y="2239904"/>
            <a:ext cx="3848101" cy="3530541"/>
            <a:chOff x="2324100" y="2239904"/>
            <a:chExt cx="3848101" cy="3530541"/>
          </a:xfrm>
        </p:grpSpPr>
        <p:sp>
          <p:nvSpPr>
            <p:cNvPr id="19" name="ZoneTexte 18"/>
            <p:cNvSpPr txBox="1"/>
            <p:nvPr/>
          </p:nvSpPr>
          <p:spPr>
            <a:xfrm>
              <a:off x="3329367" y="3708342"/>
              <a:ext cx="2842834" cy="2062103"/>
            </a:xfrm>
            <a:prstGeom prst="rect">
              <a:avLst/>
            </a:prstGeom>
            <a:noFill/>
          </p:spPr>
          <p:txBody>
            <a:bodyPr wrap="square" rtlCol="0">
              <a:spAutoFit/>
            </a:bodyPr>
            <a:lstStyle/>
            <a:p>
              <a:pPr lvl="0"/>
              <a:r>
                <a:rPr lang="fr-FR" sz="1600" dirty="0"/>
                <a:t>Deux aspects différenciés:</a:t>
              </a:r>
            </a:p>
            <a:p>
              <a:pPr lvl="0"/>
              <a:r>
                <a:rPr lang="fr-FR" sz="1600" dirty="0"/>
                <a:t>1:</a:t>
              </a:r>
              <a:r>
                <a:rPr lang="fr-FR" sz="1600" dirty="0" smtClean="0"/>
                <a:t>management </a:t>
              </a:r>
              <a:r>
                <a:rPr lang="fr-FR" sz="1600" dirty="0"/>
                <a:t>« idéologique » et mobilisation des RH</a:t>
              </a:r>
            </a:p>
            <a:p>
              <a:pPr lvl="0"/>
              <a:r>
                <a:rPr lang="fr-FR" sz="1600" dirty="0"/>
                <a:t>2: Modernisation socio-productive (organisations qualifiantes, apparence de la GEPEC)</a:t>
              </a:r>
            </a:p>
            <a:p>
              <a:endParaRPr lang="fr-FR" sz="1600" dirty="0"/>
            </a:p>
          </p:txBody>
        </p:sp>
        <p:sp>
          <p:nvSpPr>
            <p:cNvPr id="23" name="ZoneTexte 22"/>
            <p:cNvSpPr txBox="1"/>
            <p:nvPr/>
          </p:nvSpPr>
          <p:spPr>
            <a:xfrm>
              <a:off x="2324100" y="2239904"/>
              <a:ext cx="1930400" cy="1200329"/>
            </a:xfrm>
            <a:prstGeom prst="rect">
              <a:avLst/>
            </a:prstGeom>
            <a:noFill/>
          </p:spPr>
          <p:txBody>
            <a:bodyPr wrap="square" rtlCol="0">
              <a:spAutoFit/>
            </a:bodyPr>
            <a:lstStyle/>
            <a:p>
              <a:r>
                <a:rPr lang="fr-FR" dirty="0" smtClean="0"/>
                <a:t>Type 2: Activation et mobilisation du marché interne des RH</a:t>
              </a:r>
              <a:endParaRPr lang="fr-FR" dirty="0"/>
            </a:p>
          </p:txBody>
        </p:sp>
      </p:grpSp>
      <p:sp>
        <p:nvSpPr>
          <p:cNvPr id="3" name="Espace réservé de la date 2"/>
          <p:cNvSpPr>
            <a:spLocks noGrp="1"/>
          </p:cNvSpPr>
          <p:nvPr>
            <p:ph type="dt" sz="half" idx="10"/>
          </p:nvPr>
        </p:nvSpPr>
        <p:spPr/>
        <p:txBody>
          <a:bodyPr/>
          <a:lstStyle/>
          <a:p>
            <a:r>
              <a:rPr lang="fr-FR" smtClean="0"/>
              <a:t>Cours GRH G.ZARA</a:t>
            </a:r>
            <a:endParaRPr lang="fr-FR"/>
          </a:p>
        </p:txBody>
      </p:sp>
      <p:sp>
        <p:nvSpPr>
          <p:cNvPr id="6" name="Espace réservé du numéro de diapositive 5"/>
          <p:cNvSpPr>
            <a:spLocks noGrp="1"/>
          </p:cNvSpPr>
          <p:nvPr>
            <p:ph type="sldNum" sz="quarter" idx="12"/>
          </p:nvPr>
        </p:nvSpPr>
        <p:spPr/>
        <p:txBody>
          <a:bodyPr/>
          <a:lstStyle/>
          <a:p>
            <a:fld id="{A9B5C367-AAF5-9E49-B4C6-566D0F57C5A6}" type="slidenum">
              <a:rPr lang="fr-FR" smtClean="0"/>
              <a:t>49</a:t>
            </a:fld>
            <a:endParaRPr lang="fr-FR"/>
          </a:p>
        </p:txBody>
      </p:sp>
    </p:spTree>
    <p:extLst>
      <p:ext uri="{BB962C8B-B14F-4D97-AF65-F5344CB8AC3E}">
        <p14:creationId xmlns:p14="http://schemas.microsoft.com/office/powerpoint/2010/main" val="18544667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 Qu’est-ce la GRH?</a:t>
            </a:r>
            <a:endParaRPr lang="fr-FR" dirty="0"/>
          </a:p>
        </p:txBody>
      </p:sp>
      <p:sp>
        <p:nvSpPr>
          <p:cNvPr id="3" name="Espace réservé du contenu 2"/>
          <p:cNvSpPr>
            <a:spLocks noGrp="1"/>
          </p:cNvSpPr>
          <p:nvPr>
            <p:ph idx="1"/>
          </p:nvPr>
        </p:nvSpPr>
        <p:spPr>
          <a:xfrm>
            <a:off x="416651" y="1600200"/>
            <a:ext cx="8422692" cy="4525963"/>
          </a:xfrm>
        </p:spPr>
        <p:txBody>
          <a:bodyPr>
            <a:noAutofit/>
          </a:bodyPr>
          <a:lstStyle/>
          <a:p>
            <a:r>
              <a:rPr lang="fr-FR" sz="2800" dirty="0" smtClean="0"/>
              <a:t>La GRH est une discipline des sciences sociales, consistant à créer et à mobiliser des savoirs variés, utiles aux acteurs de l’entreprise et nécessaire pour:</a:t>
            </a:r>
          </a:p>
          <a:p>
            <a:r>
              <a:rPr lang="fr-FR" sz="2800" dirty="0" smtClean="0"/>
              <a:t>appréhender </a:t>
            </a:r>
          </a:p>
          <a:p>
            <a:r>
              <a:rPr lang="fr-FR" sz="2800" dirty="0" smtClean="0"/>
              <a:t>comprendre</a:t>
            </a:r>
          </a:p>
          <a:p>
            <a:r>
              <a:rPr lang="fr-FR" sz="2800" dirty="0" smtClean="0"/>
              <a:t>négocier </a:t>
            </a:r>
          </a:p>
          <a:p>
            <a:r>
              <a:rPr lang="fr-FR" sz="2800" dirty="0" smtClean="0"/>
              <a:t>…et tenter de résoudre </a:t>
            </a:r>
          </a:p>
          <a:p>
            <a:pPr marL="0" indent="0">
              <a:buNone/>
            </a:pPr>
            <a:r>
              <a:rPr lang="fr-FR" sz="2800" b="1" u="sng" dirty="0" smtClean="0"/>
              <a:t>les problèmes liés à la régulation du travail dans les organisations  </a:t>
            </a:r>
            <a:r>
              <a:rPr lang="fr-FR" sz="1400" dirty="0" smtClean="0"/>
              <a:t>(citation </a:t>
            </a:r>
            <a:r>
              <a:rPr lang="fr-FR" sz="1400" dirty="0" err="1" smtClean="0"/>
              <a:t>Cadin</a:t>
            </a:r>
            <a:r>
              <a:rPr lang="fr-FR" sz="1400" dirty="0" smtClean="0"/>
              <a:t>, Guérin et </a:t>
            </a:r>
            <a:r>
              <a:rPr lang="fr-FR" sz="1400" dirty="0" err="1" smtClean="0"/>
              <a:t>Pigeyre</a:t>
            </a:r>
            <a:r>
              <a:rPr lang="fr-FR" sz="1400" dirty="0" smtClean="0"/>
              <a:t>)</a:t>
            </a:r>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5</a:t>
            </a:fld>
            <a:endParaRPr lang="fr-FR"/>
          </a:p>
        </p:txBody>
      </p:sp>
    </p:spTree>
    <p:extLst>
      <p:ext uri="{BB962C8B-B14F-4D97-AF65-F5344CB8AC3E}">
        <p14:creationId xmlns:p14="http://schemas.microsoft.com/office/powerpoint/2010/main" val="1044168314"/>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2238"/>
            <a:ext cx="8229600" cy="1143000"/>
          </a:xfrm>
        </p:spPr>
        <p:txBody>
          <a:bodyPr>
            <a:noAutofit/>
          </a:bodyPr>
          <a:lstStyle/>
          <a:p>
            <a:r>
              <a:rPr lang="fr-FR" sz="3200" dirty="0" smtClean="0"/>
              <a:t>ORGANISATION DE LA GESTION DES R.H. PAR TYPE D’ENTREPRISE</a:t>
            </a:r>
            <a:endParaRPr lang="fr-FR" sz="3200" dirty="0"/>
          </a:p>
        </p:txBody>
      </p:sp>
      <p:sp>
        <p:nvSpPr>
          <p:cNvPr id="14" name="Rectangle avec flèche vers le bas 13"/>
          <p:cNvSpPr/>
          <p:nvPr/>
        </p:nvSpPr>
        <p:spPr>
          <a:xfrm>
            <a:off x="457200" y="1460500"/>
            <a:ext cx="1727200" cy="939800"/>
          </a:xfrm>
          <a:prstGeom prst="down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solidFill>
                  <a:schemeClr val="tx1"/>
                </a:solidFill>
              </a:rPr>
              <a:t>TYPE D’ENTREPRISE</a:t>
            </a:r>
            <a:endParaRPr lang="fr-FR" dirty="0">
              <a:solidFill>
                <a:schemeClr val="tx1"/>
              </a:solidFill>
            </a:endParaRPr>
          </a:p>
        </p:txBody>
      </p:sp>
      <p:sp>
        <p:nvSpPr>
          <p:cNvPr id="15" name="Rectangle avec flèche vers le bas 14"/>
          <p:cNvSpPr/>
          <p:nvPr/>
        </p:nvSpPr>
        <p:spPr>
          <a:xfrm>
            <a:off x="3429000" y="1460500"/>
            <a:ext cx="2108200" cy="939800"/>
          </a:xfrm>
          <a:prstGeom prst="down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solidFill>
                  <a:schemeClr val="tx1"/>
                </a:solidFill>
              </a:rPr>
              <a:t>CADRE CHARGÉ </a:t>
            </a:r>
            <a:r>
              <a:rPr lang="fr-FR" dirty="0">
                <a:solidFill>
                  <a:schemeClr val="tx1"/>
                </a:solidFill>
              </a:rPr>
              <a:t>DE </a:t>
            </a:r>
            <a:r>
              <a:rPr lang="fr-FR" dirty="0" smtClean="0">
                <a:solidFill>
                  <a:schemeClr val="tx1"/>
                </a:solidFill>
              </a:rPr>
              <a:t>LA STRATÉGIE R.H.</a:t>
            </a:r>
            <a:endParaRPr lang="fr-FR" dirty="0">
              <a:solidFill>
                <a:schemeClr val="tx1"/>
              </a:solidFill>
            </a:endParaRPr>
          </a:p>
        </p:txBody>
      </p:sp>
      <p:sp>
        <p:nvSpPr>
          <p:cNvPr id="16" name="Rectangle avec flèche vers le bas 15"/>
          <p:cNvSpPr/>
          <p:nvPr/>
        </p:nvSpPr>
        <p:spPr>
          <a:xfrm>
            <a:off x="6527800" y="1460500"/>
            <a:ext cx="2108200" cy="939800"/>
          </a:xfrm>
          <a:prstGeom prst="down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solidFill>
                  <a:schemeClr val="tx1"/>
                </a:solidFill>
              </a:rPr>
              <a:t>DOMAINE GLOBAL D’INTERVENTION</a:t>
            </a:r>
            <a:endParaRPr lang="fr-FR" dirty="0">
              <a:solidFill>
                <a:schemeClr val="tx1"/>
              </a:solidFill>
            </a:endParaRPr>
          </a:p>
        </p:txBody>
      </p:sp>
      <p:sp>
        <p:nvSpPr>
          <p:cNvPr id="17" name="Rectangle avec flèche vers la droite 16"/>
          <p:cNvSpPr/>
          <p:nvPr/>
        </p:nvSpPr>
        <p:spPr>
          <a:xfrm>
            <a:off x="457200" y="2527300"/>
            <a:ext cx="2133600" cy="584200"/>
          </a:xfrm>
          <a:prstGeom prst="right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b="1" dirty="0" smtClean="0">
                <a:solidFill>
                  <a:srgbClr val="000000"/>
                </a:solidFill>
              </a:rPr>
              <a:t>MICRO ENTREPRISE</a:t>
            </a:r>
            <a:endParaRPr lang="fr-FR" sz="1400" b="1" dirty="0">
              <a:solidFill>
                <a:srgbClr val="000000"/>
              </a:solidFill>
            </a:endParaRPr>
          </a:p>
        </p:txBody>
      </p:sp>
      <p:sp>
        <p:nvSpPr>
          <p:cNvPr id="18" name="Rectangle avec flèche vers la droite 17"/>
          <p:cNvSpPr/>
          <p:nvPr/>
        </p:nvSpPr>
        <p:spPr>
          <a:xfrm>
            <a:off x="457200" y="3289300"/>
            <a:ext cx="2133600" cy="584200"/>
          </a:xfrm>
          <a:prstGeom prst="right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b="1" dirty="0" smtClean="0">
                <a:solidFill>
                  <a:srgbClr val="000000"/>
                </a:solidFill>
              </a:rPr>
              <a:t>P.M.E.</a:t>
            </a:r>
            <a:endParaRPr lang="fr-FR" sz="1400" b="1" dirty="0">
              <a:solidFill>
                <a:srgbClr val="000000"/>
              </a:solidFill>
            </a:endParaRPr>
          </a:p>
        </p:txBody>
      </p:sp>
      <p:sp>
        <p:nvSpPr>
          <p:cNvPr id="19" name="Rectangle avec flèche vers la droite 18"/>
          <p:cNvSpPr/>
          <p:nvPr/>
        </p:nvSpPr>
        <p:spPr>
          <a:xfrm>
            <a:off x="457200" y="4102100"/>
            <a:ext cx="2133600" cy="584200"/>
          </a:xfrm>
          <a:prstGeom prst="right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b="1" dirty="0" smtClean="0">
                <a:solidFill>
                  <a:srgbClr val="000000"/>
                </a:solidFill>
              </a:rPr>
              <a:t>E.T.I. ET GRANDE ENTREPRISE</a:t>
            </a:r>
            <a:endParaRPr lang="fr-FR" sz="1400" b="1" dirty="0">
              <a:solidFill>
                <a:srgbClr val="000000"/>
              </a:solidFill>
            </a:endParaRPr>
          </a:p>
        </p:txBody>
      </p:sp>
      <p:sp>
        <p:nvSpPr>
          <p:cNvPr id="20" name="Rectangle avec flèche vers la droite 19"/>
          <p:cNvSpPr/>
          <p:nvPr/>
        </p:nvSpPr>
        <p:spPr>
          <a:xfrm>
            <a:off x="457200" y="4914900"/>
            <a:ext cx="2133600" cy="584200"/>
          </a:xfrm>
          <a:prstGeom prst="right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b="1" dirty="0" smtClean="0">
                <a:solidFill>
                  <a:srgbClr val="000000"/>
                </a:solidFill>
              </a:rPr>
              <a:t>GROUPE</a:t>
            </a:r>
            <a:endParaRPr lang="fr-FR" sz="1400" b="1" dirty="0">
              <a:solidFill>
                <a:srgbClr val="000000"/>
              </a:solidFill>
            </a:endParaRPr>
          </a:p>
        </p:txBody>
      </p:sp>
      <p:sp>
        <p:nvSpPr>
          <p:cNvPr id="21" name="Rectangle avec flèche vers la droite 20"/>
          <p:cNvSpPr/>
          <p:nvPr/>
        </p:nvSpPr>
        <p:spPr>
          <a:xfrm>
            <a:off x="457200" y="5702300"/>
            <a:ext cx="2133600" cy="584200"/>
          </a:xfrm>
          <a:prstGeom prst="right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200" b="1" dirty="0" smtClean="0">
                <a:solidFill>
                  <a:srgbClr val="000000"/>
                </a:solidFill>
              </a:rPr>
              <a:t>MULTINATIONALE</a:t>
            </a:r>
            <a:endParaRPr lang="fr-FR" sz="1200" b="1" dirty="0">
              <a:solidFill>
                <a:srgbClr val="000000"/>
              </a:solidFill>
            </a:endParaRPr>
          </a:p>
        </p:txBody>
      </p:sp>
      <p:sp>
        <p:nvSpPr>
          <p:cNvPr id="22" name="Rectangle avec flèche vers la droite 21"/>
          <p:cNvSpPr/>
          <p:nvPr/>
        </p:nvSpPr>
        <p:spPr>
          <a:xfrm>
            <a:off x="3619500" y="2527300"/>
            <a:ext cx="2133600" cy="584200"/>
          </a:xfrm>
          <a:prstGeom prst="right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b="1" dirty="0" smtClean="0">
                <a:solidFill>
                  <a:srgbClr val="000000"/>
                </a:solidFill>
              </a:rPr>
              <a:t>DIRIGEANT</a:t>
            </a:r>
            <a:endParaRPr lang="fr-FR" sz="1400" b="1" dirty="0">
              <a:solidFill>
                <a:srgbClr val="000000"/>
              </a:solidFill>
            </a:endParaRPr>
          </a:p>
        </p:txBody>
      </p:sp>
      <p:sp>
        <p:nvSpPr>
          <p:cNvPr id="23" name="Rectangle avec flèche vers la droite 22"/>
          <p:cNvSpPr/>
          <p:nvPr/>
        </p:nvSpPr>
        <p:spPr>
          <a:xfrm>
            <a:off x="3619500" y="3289300"/>
            <a:ext cx="2133600" cy="584200"/>
          </a:xfrm>
          <a:prstGeom prst="right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200" b="1" dirty="0" smtClean="0">
                <a:solidFill>
                  <a:srgbClr val="000000"/>
                </a:solidFill>
              </a:rPr>
              <a:t>DIRIGEANT,DIRECTEUR OU CHEF DU PERSONNEL</a:t>
            </a:r>
            <a:endParaRPr lang="fr-FR" sz="1200" b="1" dirty="0">
              <a:solidFill>
                <a:srgbClr val="000000"/>
              </a:solidFill>
            </a:endParaRPr>
          </a:p>
        </p:txBody>
      </p:sp>
      <p:sp>
        <p:nvSpPr>
          <p:cNvPr id="24" name="Rectangle avec flèche vers la droite 23"/>
          <p:cNvSpPr/>
          <p:nvPr/>
        </p:nvSpPr>
        <p:spPr>
          <a:xfrm>
            <a:off x="3619500" y="4102100"/>
            <a:ext cx="2133600" cy="584200"/>
          </a:xfrm>
          <a:prstGeom prst="right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050" b="1" dirty="0" smtClean="0">
                <a:solidFill>
                  <a:srgbClr val="000000"/>
                </a:solidFill>
              </a:rPr>
              <a:t>SERVICE RH CENTRAL ET RELAIS RH AU NIVEAU DES ETABLISSEMENTS</a:t>
            </a:r>
            <a:endParaRPr lang="fr-FR" sz="1050" b="1" dirty="0">
              <a:solidFill>
                <a:srgbClr val="000000"/>
              </a:solidFill>
            </a:endParaRPr>
          </a:p>
        </p:txBody>
      </p:sp>
      <p:sp>
        <p:nvSpPr>
          <p:cNvPr id="25" name="Rectangle avec flèche vers la droite 24"/>
          <p:cNvSpPr/>
          <p:nvPr/>
        </p:nvSpPr>
        <p:spPr>
          <a:xfrm>
            <a:off x="3619500" y="4914900"/>
            <a:ext cx="2133600" cy="584200"/>
          </a:xfrm>
          <a:prstGeom prst="right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000" b="1" dirty="0" smtClean="0">
                <a:solidFill>
                  <a:srgbClr val="000000"/>
                </a:solidFill>
              </a:rPr>
              <a:t>DRH ASSISTÉ PAR DES COLL.n-1 au siège et dans les établissements</a:t>
            </a:r>
            <a:endParaRPr lang="fr-FR" sz="1000" b="1" dirty="0">
              <a:solidFill>
                <a:srgbClr val="000000"/>
              </a:solidFill>
            </a:endParaRPr>
          </a:p>
        </p:txBody>
      </p:sp>
      <p:sp>
        <p:nvSpPr>
          <p:cNvPr id="26" name="Rectangle avec flèche vers la droite 25"/>
          <p:cNvSpPr/>
          <p:nvPr/>
        </p:nvSpPr>
        <p:spPr>
          <a:xfrm>
            <a:off x="3619500" y="5772150"/>
            <a:ext cx="2133600" cy="584200"/>
          </a:xfrm>
          <a:prstGeom prst="rightArrow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200" b="1" dirty="0" smtClean="0">
                <a:solidFill>
                  <a:srgbClr val="000000"/>
                </a:solidFill>
              </a:rPr>
              <a:t>DRH Groupe et DRH pays/filiales, activités et RRH</a:t>
            </a:r>
            <a:endParaRPr lang="fr-FR" sz="1200" b="1" dirty="0">
              <a:solidFill>
                <a:srgbClr val="000000"/>
              </a:solidFill>
            </a:endParaRPr>
          </a:p>
        </p:txBody>
      </p:sp>
      <p:sp>
        <p:nvSpPr>
          <p:cNvPr id="27" name="Rectangle 26"/>
          <p:cNvSpPr/>
          <p:nvPr/>
        </p:nvSpPr>
        <p:spPr>
          <a:xfrm>
            <a:off x="6527800" y="2400300"/>
            <a:ext cx="2159000" cy="5969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200" dirty="0" smtClean="0">
                <a:solidFill>
                  <a:srgbClr val="000000"/>
                </a:solidFill>
              </a:rPr>
              <a:t>Administration du personnel(paie, déclarations Sociales)</a:t>
            </a:r>
            <a:endParaRPr lang="fr-FR" sz="1200" dirty="0">
              <a:solidFill>
                <a:srgbClr val="000000"/>
              </a:solidFill>
            </a:endParaRPr>
          </a:p>
        </p:txBody>
      </p:sp>
      <p:sp>
        <p:nvSpPr>
          <p:cNvPr id="28" name="Rectangle 27"/>
          <p:cNvSpPr/>
          <p:nvPr/>
        </p:nvSpPr>
        <p:spPr>
          <a:xfrm>
            <a:off x="6553200" y="3206750"/>
            <a:ext cx="2159000" cy="5969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100" dirty="0" smtClean="0">
                <a:solidFill>
                  <a:srgbClr val="000000"/>
                </a:solidFill>
              </a:rPr>
              <a:t>Gestion du personnel (paie, déclarations sociales, relations sociales…)</a:t>
            </a:r>
            <a:endParaRPr lang="fr-FR" sz="1100" dirty="0">
              <a:solidFill>
                <a:srgbClr val="000000"/>
              </a:solidFill>
            </a:endParaRPr>
          </a:p>
        </p:txBody>
      </p:sp>
      <p:sp>
        <p:nvSpPr>
          <p:cNvPr id="29" name="Rectangle 28"/>
          <p:cNvSpPr/>
          <p:nvPr/>
        </p:nvSpPr>
        <p:spPr>
          <a:xfrm>
            <a:off x="6591300" y="4114800"/>
            <a:ext cx="2159000" cy="5969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200" dirty="0" smtClean="0">
                <a:solidFill>
                  <a:srgbClr val="000000"/>
                </a:solidFill>
              </a:rPr>
              <a:t>GRH (gestion du personnel, développement RH</a:t>
            </a:r>
            <a:endParaRPr lang="fr-FR" sz="1200" dirty="0">
              <a:solidFill>
                <a:srgbClr val="000000"/>
              </a:solidFill>
            </a:endParaRPr>
          </a:p>
        </p:txBody>
      </p:sp>
      <p:sp>
        <p:nvSpPr>
          <p:cNvPr id="30" name="Rectangle 29"/>
          <p:cNvSpPr/>
          <p:nvPr/>
        </p:nvSpPr>
        <p:spPr>
          <a:xfrm>
            <a:off x="6553200" y="4914900"/>
            <a:ext cx="2159000" cy="5969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200" dirty="0" smtClean="0">
                <a:solidFill>
                  <a:srgbClr val="000000"/>
                </a:solidFill>
              </a:rPr>
              <a:t>Gestion des RH stratégique et décentralisée</a:t>
            </a:r>
            <a:endParaRPr lang="fr-FR" sz="1200" dirty="0">
              <a:solidFill>
                <a:srgbClr val="000000"/>
              </a:solidFill>
            </a:endParaRPr>
          </a:p>
        </p:txBody>
      </p:sp>
      <p:sp>
        <p:nvSpPr>
          <p:cNvPr id="31" name="Rectangle 30"/>
          <p:cNvSpPr/>
          <p:nvPr/>
        </p:nvSpPr>
        <p:spPr>
          <a:xfrm>
            <a:off x="6527800" y="5746750"/>
            <a:ext cx="2159000" cy="5969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200" dirty="0" smtClean="0">
                <a:solidFill>
                  <a:srgbClr val="000000"/>
                </a:solidFill>
              </a:rPr>
              <a:t>Gestion internationale des RH</a:t>
            </a:r>
            <a:endParaRPr lang="fr-FR" sz="1200" dirty="0">
              <a:solidFill>
                <a:srgbClr val="000000"/>
              </a:solidFill>
            </a:endParaRPr>
          </a:p>
        </p:txBody>
      </p:sp>
      <p:sp>
        <p:nvSpPr>
          <p:cNvPr id="3" name="Espace réservé de la date 2"/>
          <p:cNvSpPr>
            <a:spLocks noGrp="1"/>
          </p:cNvSpPr>
          <p:nvPr>
            <p:ph type="dt" sz="half" idx="10"/>
          </p:nvPr>
        </p:nvSpPr>
        <p:spPr/>
        <p:txBody>
          <a:bodyPr/>
          <a:lstStyle/>
          <a:p>
            <a:r>
              <a:rPr lang="fr-FR" smtClean="0"/>
              <a:t>Cours GRH G.ZARA</a:t>
            </a:r>
            <a:endParaRPr lang="fr-FR"/>
          </a:p>
        </p:txBody>
      </p:sp>
      <p:sp>
        <p:nvSpPr>
          <p:cNvPr id="6" name="Espace réservé du numéro de diapositive 5"/>
          <p:cNvSpPr>
            <a:spLocks noGrp="1"/>
          </p:cNvSpPr>
          <p:nvPr>
            <p:ph type="sldNum" sz="quarter" idx="12"/>
          </p:nvPr>
        </p:nvSpPr>
        <p:spPr/>
        <p:txBody>
          <a:bodyPr/>
          <a:lstStyle/>
          <a:p>
            <a:fld id="{A9B5C367-AAF5-9E49-B4C6-566D0F57C5A6}" type="slidenum">
              <a:rPr lang="fr-FR" smtClean="0"/>
              <a:t>50</a:t>
            </a:fld>
            <a:endParaRPr lang="fr-FR"/>
          </a:p>
        </p:txBody>
      </p:sp>
    </p:spTree>
    <p:extLst>
      <p:ext uri="{BB962C8B-B14F-4D97-AF65-F5344CB8AC3E}">
        <p14:creationId xmlns:p14="http://schemas.microsoft.com/office/powerpoint/2010/main" val="1136043543"/>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SYNTHÈSE DES 8 CARACTERISTIQUES DE LA FONCTION R.H.</a:t>
            </a:r>
            <a:endParaRPr lang="fr-FR" dirty="0"/>
          </a:p>
        </p:txBody>
      </p:sp>
      <p:graphicFrame>
        <p:nvGraphicFramePr>
          <p:cNvPr id="6" name="Diagramme 5"/>
          <p:cNvGraphicFramePr/>
          <p:nvPr>
            <p:extLst>
              <p:ext uri="{D42A27DB-BD31-4B8C-83A1-F6EECF244321}">
                <p14:modId xmlns:p14="http://schemas.microsoft.com/office/powerpoint/2010/main" val="3974537814"/>
              </p:ext>
            </p:extLst>
          </p:nvPr>
        </p:nvGraphicFramePr>
        <p:xfrm>
          <a:off x="977900" y="1587500"/>
          <a:ext cx="6642100" cy="4483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e la date 2"/>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51</a:t>
            </a:fld>
            <a:endParaRPr lang="fr-FR"/>
          </a:p>
        </p:txBody>
      </p:sp>
    </p:spTree>
    <p:extLst>
      <p:ext uri="{BB962C8B-B14F-4D97-AF65-F5344CB8AC3E}">
        <p14:creationId xmlns:p14="http://schemas.microsoft.com/office/powerpoint/2010/main" val="4006873081"/>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a:bodyPr>
          <a:lstStyle/>
          <a:p>
            <a:pPr marL="0" indent="0" algn="ctr">
              <a:buNone/>
            </a:pPr>
            <a:r>
              <a:rPr lang="fr-FR" sz="6000" b="1" dirty="0" smtClean="0"/>
              <a:t>LA GESTION </a:t>
            </a:r>
          </a:p>
          <a:p>
            <a:pPr marL="0" indent="0" algn="ctr">
              <a:buNone/>
            </a:pPr>
            <a:r>
              <a:rPr lang="fr-FR" sz="6000" b="1" dirty="0" smtClean="0"/>
              <a:t>DES RESSOURCES HUMAINES</a:t>
            </a:r>
          </a:p>
          <a:p>
            <a:pPr marL="0" indent="0">
              <a:buNone/>
            </a:pPr>
            <a:r>
              <a:rPr lang="fr-FR" sz="6500" i="1" dirty="0" smtClean="0"/>
              <a:t>La partie Opérationnelle</a:t>
            </a:r>
            <a:endParaRPr lang="fr-FR" sz="5800" i="1"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52</a:t>
            </a:fld>
            <a:endParaRPr lang="fr-FR"/>
          </a:p>
        </p:txBody>
      </p:sp>
    </p:spTree>
    <p:extLst>
      <p:ext uri="{BB962C8B-B14F-4D97-AF65-F5344CB8AC3E}">
        <p14:creationId xmlns:p14="http://schemas.microsoft.com/office/powerpoint/2010/main" val="3024222043"/>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LES OUTILS DE LA GRH</a:t>
            </a:r>
            <a:br>
              <a:rPr lang="fr-FR" dirty="0"/>
            </a:br>
            <a:endParaRPr lang="fr-FR" dirty="0"/>
          </a:p>
        </p:txBody>
      </p:sp>
      <p:sp>
        <p:nvSpPr>
          <p:cNvPr id="3" name="Espace réservé du contenu 2"/>
          <p:cNvSpPr>
            <a:spLocks noGrp="1"/>
          </p:cNvSpPr>
          <p:nvPr>
            <p:ph idx="1"/>
          </p:nvPr>
        </p:nvSpPr>
        <p:spPr/>
        <p:txBody>
          <a:bodyPr/>
          <a:lstStyle/>
          <a:p>
            <a:r>
              <a:rPr lang="fr-FR" dirty="0"/>
              <a:t>TECHNIQUES DE RECRUTEMENT</a:t>
            </a:r>
          </a:p>
          <a:p>
            <a:r>
              <a:rPr lang="fr-FR" dirty="0" smtClean="0"/>
              <a:t>REMUNERATION</a:t>
            </a:r>
            <a:endParaRPr lang="fr-FR" dirty="0"/>
          </a:p>
          <a:p>
            <a:r>
              <a:rPr lang="fr-FR" dirty="0" smtClean="0"/>
              <a:t>FORMATION</a:t>
            </a:r>
            <a:endParaRPr lang="fr-FR" dirty="0"/>
          </a:p>
          <a:p>
            <a:r>
              <a:rPr lang="fr-FR" dirty="0" smtClean="0"/>
              <a:t>GPEC</a:t>
            </a:r>
            <a:endParaRPr lang="fr-FR" dirty="0"/>
          </a:p>
          <a:p>
            <a:r>
              <a:rPr lang="fr-FR" dirty="0" smtClean="0"/>
              <a:t>ENTRETIEN </a:t>
            </a:r>
            <a:r>
              <a:rPr lang="fr-FR" dirty="0"/>
              <a:t>ANNUEL D’APPRECIATION</a:t>
            </a:r>
          </a:p>
          <a:p>
            <a:r>
              <a:rPr lang="fr-FR" dirty="0" smtClean="0"/>
              <a:t>COMMUNICATION </a:t>
            </a:r>
            <a:r>
              <a:rPr lang="fr-FR" dirty="0"/>
              <a:t>INTERNE</a:t>
            </a:r>
          </a:p>
          <a:p>
            <a:r>
              <a:rPr lang="fr-FR" dirty="0" smtClean="0"/>
              <a:t>TABLEAUX </a:t>
            </a:r>
            <a:r>
              <a:rPr lang="fr-FR" dirty="0"/>
              <a:t>DE BORD</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53</a:t>
            </a:fld>
            <a:endParaRPr lang="fr-FR"/>
          </a:p>
        </p:txBody>
      </p:sp>
    </p:spTree>
    <p:extLst>
      <p:ext uri="{BB962C8B-B14F-4D97-AF65-F5344CB8AC3E}">
        <p14:creationId xmlns:p14="http://schemas.microsoft.com/office/powerpoint/2010/main" val="1688243324"/>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681120" y="267614"/>
            <a:ext cx="7809120" cy="614014"/>
          </a:xfrm>
        </p:spPr>
        <p:txBody>
          <a:bodyPr>
            <a:spAutoFit/>
          </a:bodyPr>
          <a:lstStyle/>
          <a:p>
            <a:pPr>
              <a:lnSpc>
                <a:spcPct val="93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z="3600" b="1" dirty="0" smtClean="0"/>
              <a:t>La Gestion des RH : </a:t>
            </a:r>
            <a:endParaRPr lang="fr-FR" sz="3600" b="1" dirty="0"/>
          </a:p>
        </p:txBody>
      </p:sp>
      <p:sp>
        <p:nvSpPr>
          <p:cNvPr id="3074" name="AutoShape 2"/>
          <p:cNvSpPr>
            <a:spLocks noChangeArrowheads="1"/>
          </p:cNvSpPr>
          <p:nvPr/>
        </p:nvSpPr>
        <p:spPr bwMode="auto">
          <a:xfrm>
            <a:off x="162721" y="979303"/>
            <a:ext cx="3428640" cy="1143480"/>
          </a:xfrm>
          <a:prstGeom prst="flowChartAlternateProcess">
            <a:avLst/>
          </a:prstGeom>
          <a:solidFill>
            <a:srgbClr val="99CCFF"/>
          </a:solidFill>
          <a:ln w="9360">
            <a:solidFill>
              <a:srgbClr val="00000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1639" tIns="40820" rIns="81639" bIns="40820" anchor="ctr"/>
          <a:lstStyle/>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endParaRPr lang="fr-FR" smtClean="0">
              <a:solidFill>
                <a:srgbClr val="000000"/>
              </a:solidFill>
              <a:ea typeface="Arial Unicode MS" charset="0"/>
              <a:cs typeface="Arial Unicode MS" charset="0"/>
            </a:endParaRP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BESOINS</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ACTUELS DE L’Entreprise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Besoins quantitatifs : effectifs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Besoins qualitatifs : compétences</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endParaRPr lang="fr-FR">
              <a:solidFill>
                <a:srgbClr val="000000"/>
              </a:solidFill>
              <a:ea typeface="Arial Unicode MS" charset="0"/>
              <a:cs typeface="Arial Unicode MS" charset="0"/>
            </a:endParaRPr>
          </a:p>
        </p:txBody>
      </p:sp>
      <p:sp>
        <p:nvSpPr>
          <p:cNvPr id="3075" name="AutoShape 3"/>
          <p:cNvSpPr>
            <a:spLocks noChangeArrowheads="1"/>
          </p:cNvSpPr>
          <p:nvPr/>
        </p:nvSpPr>
        <p:spPr bwMode="auto">
          <a:xfrm>
            <a:off x="3755521" y="1143480"/>
            <a:ext cx="1306080" cy="980743"/>
          </a:xfrm>
          <a:prstGeom prst="leftRightArrow">
            <a:avLst>
              <a:gd name="adj1" fmla="val 50000"/>
              <a:gd name="adj2" fmla="val 26514"/>
            </a:avLst>
          </a:prstGeom>
          <a:solidFill>
            <a:srgbClr val="99CCFF"/>
          </a:solidFill>
          <a:ln w="9360">
            <a:solidFill>
              <a:srgbClr val="00000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1639" tIns="40820" rIns="81639" bIns="40820" anchor="ctr"/>
          <a:lstStyle/>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z="1500" b="1" smtClean="0">
                <a:solidFill>
                  <a:srgbClr val="000000"/>
                </a:solidFill>
                <a:ea typeface="Arial Unicode MS" charset="0"/>
                <a:cs typeface="Arial Unicode MS" charset="0"/>
              </a:rPr>
              <a:t>ECARTS</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z="1500" b="1" smtClean="0">
                <a:solidFill>
                  <a:srgbClr val="000000"/>
                </a:solidFill>
                <a:ea typeface="Arial Unicode MS" charset="0"/>
                <a:cs typeface="Arial Unicode MS" charset="0"/>
              </a:rPr>
              <a:t>ACTUELS</a:t>
            </a:r>
            <a:endParaRPr lang="fr-FR" sz="1500" b="1">
              <a:solidFill>
                <a:srgbClr val="000000"/>
              </a:solidFill>
              <a:ea typeface="Arial Unicode MS" charset="0"/>
              <a:cs typeface="Arial Unicode MS" charset="0"/>
            </a:endParaRPr>
          </a:p>
        </p:txBody>
      </p:sp>
      <p:sp>
        <p:nvSpPr>
          <p:cNvPr id="3076" name="AutoShape 4"/>
          <p:cNvSpPr>
            <a:spLocks noChangeArrowheads="1"/>
          </p:cNvSpPr>
          <p:nvPr/>
        </p:nvSpPr>
        <p:spPr bwMode="auto">
          <a:xfrm>
            <a:off x="1143360" y="2776612"/>
            <a:ext cx="653760" cy="1143480"/>
          </a:xfrm>
          <a:prstGeom prst="downArrow">
            <a:avLst>
              <a:gd name="adj1" fmla="val 50000"/>
              <a:gd name="adj2" fmla="val 43722"/>
            </a:avLst>
          </a:prstGeom>
          <a:solidFill>
            <a:srgbClr val="99CCFF"/>
          </a:solidFill>
          <a:ln w="9360">
            <a:solidFill>
              <a:srgbClr val="00000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2945" tIns="41473" rIns="82945" bIns="41473" anchor="ctr"/>
          <a:lstStyle/>
          <a:p>
            <a:pPr>
              <a:defRPr/>
            </a:pPr>
            <a:endParaRPr lang="fr-FR">
              <a:ea typeface="Arial Unicode MS" charset="0"/>
              <a:cs typeface="Arial Unicode MS" charset="0"/>
            </a:endParaRPr>
          </a:p>
        </p:txBody>
      </p:sp>
      <p:sp>
        <p:nvSpPr>
          <p:cNvPr id="3077" name="AutoShape 5"/>
          <p:cNvSpPr>
            <a:spLocks noChangeArrowheads="1"/>
          </p:cNvSpPr>
          <p:nvPr/>
        </p:nvSpPr>
        <p:spPr bwMode="auto">
          <a:xfrm>
            <a:off x="7346880" y="2776612"/>
            <a:ext cx="653760" cy="1143480"/>
          </a:xfrm>
          <a:prstGeom prst="downArrow">
            <a:avLst>
              <a:gd name="adj1" fmla="val 50000"/>
              <a:gd name="adj2" fmla="val 43722"/>
            </a:avLst>
          </a:prstGeom>
          <a:solidFill>
            <a:srgbClr val="99CCFF"/>
          </a:solidFill>
          <a:ln w="9360">
            <a:solidFill>
              <a:srgbClr val="00000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2945" tIns="41473" rIns="82945" bIns="41473" anchor="ctr"/>
          <a:lstStyle/>
          <a:p>
            <a:pPr>
              <a:defRPr/>
            </a:pPr>
            <a:endParaRPr lang="fr-FR">
              <a:ea typeface="Arial Unicode MS" charset="0"/>
              <a:cs typeface="Arial Unicode MS" charset="0"/>
            </a:endParaRPr>
          </a:p>
        </p:txBody>
      </p:sp>
      <p:sp>
        <p:nvSpPr>
          <p:cNvPr id="3078" name="AutoShape 6"/>
          <p:cNvSpPr>
            <a:spLocks noChangeArrowheads="1"/>
          </p:cNvSpPr>
          <p:nvPr/>
        </p:nvSpPr>
        <p:spPr bwMode="auto">
          <a:xfrm>
            <a:off x="3755521" y="5224869"/>
            <a:ext cx="1306080" cy="980743"/>
          </a:xfrm>
          <a:prstGeom prst="leftRightArrow">
            <a:avLst>
              <a:gd name="adj1" fmla="val 50000"/>
              <a:gd name="adj2" fmla="val 26514"/>
            </a:avLst>
          </a:prstGeom>
          <a:solidFill>
            <a:srgbClr val="99CCFF"/>
          </a:solidFill>
          <a:ln w="9360">
            <a:solidFill>
              <a:srgbClr val="00000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1639" tIns="40820" rIns="81639" bIns="40820" anchor="ctr"/>
          <a:lstStyle/>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z="1500" b="1" smtClean="0">
                <a:solidFill>
                  <a:srgbClr val="000000"/>
                </a:solidFill>
                <a:ea typeface="Arial Unicode MS" charset="0"/>
                <a:cs typeface="Arial Unicode MS" charset="0"/>
              </a:rPr>
              <a:t>ECARTS</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z="1500" b="1" smtClean="0">
                <a:solidFill>
                  <a:srgbClr val="000000"/>
                </a:solidFill>
                <a:ea typeface="Arial Unicode MS" charset="0"/>
                <a:cs typeface="Arial Unicode MS" charset="0"/>
              </a:rPr>
              <a:t>FUTURS</a:t>
            </a:r>
            <a:endParaRPr lang="fr-FR" sz="1500" b="1">
              <a:solidFill>
                <a:srgbClr val="000000"/>
              </a:solidFill>
              <a:ea typeface="Arial Unicode MS" charset="0"/>
              <a:cs typeface="Arial Unicode MS" charset="0"/>
            </a:endParaRPr>
          </a:p>
        </p:txBody>
      </p:sp>
      <p:sp>
        <p:nvSpPr>
          <p:cNvPr id="3079" name="AutoShape 7"/>
          <p:cNvSpPr>
            <a:spLocks noChangeArrowheads="1"/>
          </p:cNvSpPr>
          <p:nvPr/>
        </p:nvSpPr>
        <p:spPr bwMode="auto">
          <a:xfrm>
            <a:off x="3003840" y="2911986"/>
            <a:ext cx="3265920" cy="1306218"/>
          </a:xfrm>
          <a:prstGeom prst="flowChartTerminator">
            <a:avLst/>
          </a:prstGeom>
          <a:solidFill>
            <a:srgbClr val="99CCFF"/>
          </a:solidFill>
          <a:ln w="9360">
            <a:solidFill>
              <a:srgbClr val="00000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1639" tIns="40820" rIns="81639" bIns="40820" anchor="ctr"/>
          <a:lstStyle/>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dirty="0" smtClean="0">
                <a:solidFill>
                  <a:srgbClr val="000000"/>
                </a:solidFill>
                <a:ea typeface="Arial Unicode MS" charset="0"/>
                <a:cs typeface="Arial Unicode MS" charset="0"/>
              </a:rPr>
              <a:t>Plan de réduction des écarts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dirty="0" smtClean="0">
                <a:solidFill>
                  <a:srgbClr val="000000"/>
                </a:solidFill>
                <a:ea typeface="Arial Unicode MS" charset="0"/>
                <a:cs typeface="Arial Unicode MS" charset="0"/>
              </a:rPr>
              <a:t>- Recrutement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dirty="0" smtClean="0">
                <a:solidFill>
                  <a:srgbClr val="000000"/>
                </a:solidFill>
                <a:ea typeface="Arial Unicode MS" charset="0"/>
                <a:cs typeface="Arial Unicode MS" charset="0"/>
              </a:rPr>
              <a:t>- Formation</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dirty="0" smtClean="0">
                <a:solidFill>
                  <a:srgbClr val="000000"/>
                </a:solidFill>
                <a:ea typeface="Arial Unicode MS" charset="0"/>
                <a:cs typeface="Arial Unicode MS" charset="0"/>
              </a:rPr>
              <a:t>- Mobilité</a:t>
            </a:r>
            <a:endParaRPr lang="fr-FR" dirty="0">
              <a:solidFill>
                <a:srgbClr val="000000"/>
              </a:solidFill>
              <a:ea typeface="Arial Unicode MS" charset="0"/>
              <a:cs typeface="Arial Unicode MS" charset="0"/>
            </a:endParaRPr>
          </a:p>
        </p:txBody>
      </p:sp>
      <p:sp>
        <p:nvSpPr>
          <p:cNvPr id="3080" name="AutoShape 8"/>
          <p:cNvSpPr>
            <a:spLocks noChangeArrowheads="1"/>
          </p:cNvSpPr>
          <p:nvPr/>
        </p:nvSpPr>
        <p:spPr bwMode="auto">
          <a:xfrm>
            <a:off x="5388480" y="979303"/>
            <a:ext cx="3428640" cy="1143480"/>
          </a:xfrm>
          <a:prstGeom prst="flowChartAlternateProcess">
            <a:avLst/>
          </a:prstGeom>
          <a:solidFill>
            <a:srgbClr val="99CCFF"/>
          </a:solidFill>
          <a:ln w="9360">
            <a:solidFill>
              <a:srgbClr val="00000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1639" tIns="40820" rIns="81639" bIns="40820" anchor="ctr"/>
          <a:lstStyle/>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endParaRPr lang="fr-FR" dirty="0" smtClean="0">
              <a:solidFill>
                <a:srgbClr val="000000"/>
              </a:solidFill>
              <a:ea typeface="Arial Unicode MS" charset="0"/>
              <a:cs typeface="Arial Unicode MS" charset="0"/>
            </a:endParaRP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dirty="0" smtClean="0">
                <a:solidFill>
                  <a:srgbClr val="000000"/>
                </a:solidFill>
                <a:ea typeface="Arial Unicode MS" charset="0"/>
                <a:cs typeface="Arial Unicode MS" charset="0"/>
              </a:rPr>
              <a:t>RESSOURCES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dirty="0" smtClean="0">
                <a:solidFill>
                  <a:srgbClr val="000000"/>
                </a:solidFill>
                <a:ea typeface="Arial Unicode MS" charset="0"/>
                <a:cs typeface="Arial Unicode MS" charset="0"/>
              </a:rPr>
              <a:t>ACTUELLES DE L’Entreprise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dirty="0" smtClean="0">
                <a:solidFill>
                  <a:srgbClr val="000000"/>
                </a:solidFill>
                <a:ea typeface="Arial Unicode MS" charset="0"/>
                <a:cs typeface="Arial Unicode MS" charset="0"/>
              </a:rPr>
              <a:t>Besoins quantitatifs : effectifs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dirty="0" smtClean="0">
                <a:solidFill>
                  <a:srgbClr val="000000"/>
                </a:solidFill>
                <a:ea typeface="Arial Unicode MS" charset="0"/>
                <a:cs typeface="Arial Unicode MS" charset="0"/>
              </a:rPr>
              <a:t>Besoins qualitatifs : compétences</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endParaRPr lang="fr-FR" dirty="0">
              <a:solidFill>
                <a:srgbClr val="000000"/>
              </a:solidFill>
              <a:ea typeface="Arial Unicode MS" charset="0"/>
              <a:cs typeface="Arial Unicode MS" charset="0"/>
            </a:endParaRPr>
          </a:p>
        </p:txBody>
      </p:sp>
      <p:sp>
        <p:nvSpPr>
          <p:cNvPr id="3081" name="AutoShape 9"/>
          <p:cNvSpPr>
            <a:spLocks noChangeArrowheads="1"/>
          </p:cNvSpPr>
          <p:nvPr/>
        </p:nvSpPr>
        <p:spPr bwMode="auto">
          <a:xfrm>
            <a:off x="162721" y="5062132"/>
            <a:ext cx="3428640" cy="1143480"/>
          </a:xfrm>
          <a:prstGeom prst="flowChartAlternateProcess">
            <a:avLst/>
          </a:prstGeom>
          <a:solidFill>
            <a:srgbClr val="99CCFF"/>
          </a:solidFill>
          <a:ln w="9360">
            <a:solidFill>
              <a:srgbClr val="00000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1639" tIns="40820" rIns="81639" bIns="40820" anchor="ctr"/>
          <a:lstStyle/>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endParaRPr lang="fr-FR" smtClean="0">
              <a:solidFill>
                <a:srgbClr val="000000"/>
              </a:solidFill>
              <a:ea typeface="Arial Unicode MS" charset="0"/>
              <a:cs typeface="Arial Unicode MS" charset="0"/>
            </a:endParaRP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BESOINS</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FUTURS DE L’Entreprise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Besoins quantitifs : effectifs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Besoins qualitatifs : compétences</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endParaRPr lang="fr-FR">
              <a:solidFill>
                <a:srgbClr val="000000"/>
              </a:solidFill>
              <a:ea typeface="Arial Unicode MS" charset="0"/>
              <a:cs typeface="Arial Unicode MS" charset="0"/>
            </a:endParaRPr>
          </a:p>
        </p:txBody>
      </p:sp>
      <p:sp>
        <p:nvSpPr>
          <p:cNvPr id="3082" name="Text Box 10"/>
          <p:cNvSpPr txBox="1">
            <a:spLocks noChangeArrowheads="1"/>
          </p:cNvSpPr>
          <p:nvPr/>
        </p:nvSpPr>
        <p:spPr bwMode="auto">
          <a:xfrm>
            <a:off x="849601" y="6250620"/>
            <a:ext cx="7809120" cy="347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ea typeface="Arial Unicode MS"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5pPr>
            <a:lvl6pPr marL="15335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6pPr>
            <a:lvl7pPr marL="19907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7pPr>
            <a:lvl8pPr marL="24479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8pPr>
            <a:lvl9pPr marL="29051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9pPr>
          </a:lstStyle>
          <a:p>
            <a:pPr algn="ctr">
              <a:lnSpc>
                <a:spcPct val="93000"/>
              </a:lnSpc>
              <a:defRPr/>
            </a:pPr>
            <a:r>
              <a:rPr lang="fr-FR" sz="2400" b="1" dirty="0" smtClean="0">
                <a:solidFill>
                  <a:srgbClr val="333333"/>
                </a:solidFill>
              </a:rPr>
              <a:t>La gestion prévisionnelle des RH </a:t>
            </a:r>
            <a:endParaRPr lang="fr-FR" sz="2400" b="1" dirty="0">
              <a:solidFill>
                <a:srgbClr val="333333"/>
              </a:solidFill>
            </a:endParaRPr>
          </a:p>
        </p:txBody>
      </p:sp>
      <p:sp>
        <p:nvSpPr>
          <p:cNvPr id="3083" name="AutoShape 11"/>
          <p:cNvSpPr>
            <a:spLocks noChangeArrowheads="1"/>
          </p:cNvSpPr>
          <p:nvPr/>
        </p:nvSpPr>
        <p:spPr bwMode="auto">
          <a:xfrm>
            <a:off x="5388480" y="5062132"/>
            <a:ext cx="3428640" cy="1143480"/>
          </a:xfrm>
          <a:prstGeom prst="flowChartAlternateProcess">
            <a:avLst/>
          </a:prstGeom>
          <a:solidFill>
            <a:srgbClr val="99CCFF"/>
          </a:solidFill>
          <a:ln w="9360">
            <a:solidFill>
              <a:srgbClr val="000000"/>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1639" tIns="40820" rIns="81639" bIns="40820" anchor="ctr"/>
          <a:lstStyle/>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endParaRPr lang="fr-FR" smtClean="0">
              <a:solidFill>
                <a:srgbClr val="000000"/>
              </a:solidFill>
              <a:ea typeface="Arial Unicode MS" charset="0"/>
              <a:cs typeface="Arial Unicode MS" charset="0"/>
            </a:endParaRP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RESSOURCES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FUTURES DE L’Entreprise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Besoins quantitifs : effectifs </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mtClean="0">
                <a:solidFill>
                  <a:srgbClr val="000000"/>
                </a:solidFill>
                <a:ea typeface="Arial Unicode MS" charset="0"/>
                <a:cs typeface="Arial Unicode MS" charset="0"/>
              </a:rPr>
              <a:t>Besoins qualitatifs : compétences</a:t>
            </a:r>
          </a:p>
          <a:p>
            <a:pPr algn="ctr">
              <a:lnSpc>
                <a:spcPct val="87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endParaRPr lang="fr-FR">
              <a:solidFill>
                <a:srgbClr val="000000"/>
              </a:solidFill>
              <a:ea typeface="Arial Unicode MS" charset="0"/>
              <a:cs typeface="Arial Unicode MS" charset="0"/>
            </a:endParaRPr>
          </a:p>
        </p:txBody>
      </p:sp>
      <p:sp>
        <p:nvSpPr>
          <p:cNvPr id="3084" name="Line 12"/>
          <p:cNvSpPr>
            <a:spLocks noChangeShapeType="1"/>
          </p:cNvSpPr>
          <p:nvPr/>
        </p:nvSpPr>
        <p:spPr bwMode="auto">
          <a:xfrm>
            <a:off x="2612160" y="2285521"/>
            <a:ext cx="653760" cy="489651"/>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2945" tIns="41473" rIns="82945" bIns="41473"/>
          <a:lstStyle/>
          <a:p>
            <a:pPr>
              <a:defRPr/>
            </a:pPr>
            <a:endParaRPr lang="fr-FR">
              <a:ea typeface="Arial Unicode MS" charset="0"/>
              <a:cs typeface="Arial Unicode MS" charset="0"/>
            </a:endParaRPr>
          </a:p>
        </p:txBody>
      </p:sp>
      <p:sp>
        <p:nvSpPr>
          <p:cNvPr id="3085" name="Line 13"/>
          <p:cNvSpPr>
            <a:spLocks noChangeShapeType="1"/>
          </p:cNvSpPr>
          <p:nvPr/>
        </p:nvSpPr>
        <p:spPr bwMode="auto">
          <a:xfrm flipH="1">
            <a:off x="5384161" y="2285521"/>
            <a:ext cx="659520" cy="489651"/>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2945" tIns="41473" rIns="82945" bIns="41473"/>
          <a:lstStyle/>
          <a:p>
            <a:pPr>
              <a:defRPr/>
            </a:pPr>
            <a:endParaRPr lang="fr-FR">
              <a:ea typeface="Arial Unicode MS" charset="0"/>
              <a:cs typeface="Arial Unicode MS" charset="0"/>
            </a:endParaRPr>
          </a:p>
        </p:txBody>
      </p:sp>
      <p:sp>
        <p:nvSpPr>
          <p:cNvPr id="3086" name="Line 14"/>
          <p:cNvSpPr>
            <a:spLocks noChangeShapeType="1"/>
          </p:cNvSpPr>
          <p:nvPr/>
        </p:nvSpPr>
        <p:spPr bwMode="auto">
          <a:xfrm flipV="1">
            <a:off x="653760" y="4242686"/>
            <a:ext cx="2122560" cy="659589"/>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2945" tIns="41473" rIns="82945" bIns="41473"/>
          <a:lstStyle/>
          <a:p>
            <a:pPr>
              <a:defRPr/>
            </a:pPr>
            <a:endParaRPr lang="fr-FR">
              <a:ea typeface="Arial Unicode MS" charset="0"/>
              <a:cs typeface="Arial Unicode MS" charset="0"/>
            </a:endParaRPr>
          </a:p>
        </p:txBody>
      </p:sp>
      <p:sp>
        <p:nvSpPr>
          <p:cNvPr id="17" name="Line 14"/>
          <p:cNvSpPr>
            <a:spLocks noChangeShapeType="1"/>
          </p:cNvSpPr>
          <p:nvPr/>
        </p:nvSpPr>
        <p:spPr bwMode="auto">
          <a:xfrm flipH="1" flipV="1">
            <a:off x="6009121" y="4278690"/>
            <a:ext cx="1828800" cy="718635"/>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2945" tIns="41473" rIns="82945" bIns="41473"/>
          <a:lstStyle/>
          <a:p>
            <a:pPr>
              <a:defRPr/>
            </a:pPr>
            <a:endParaRPr lang="fr-FR">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54</a:t>
            </a:fld>
            <a:endParaRPr lang="fr-FR" dirty="0"/>
          </a:p>
        </p:txBody>
      </p:sp>
    </p:spTree>
    <p:extLst>
      <p:ext uri="{BB962C8B-B14F-4D97-AF65-F5344CB8AC3E}">
        <p14:creationId xmlns:p14="http://schemas.microsoft.com/office/powerpoint/2010/main" val="329765327"/>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671041" y="317666"/>
            <a:ext cx="7809120" cy="1014021"/>
          </a:xfrm>
        </p:spPr>
        <p:txBody>
          <a:bodyPr>
            <a:spAutoFit/>
          </a:bodyPr>
          <a:lstStyle/>
          <a:p>
            <a:pPr>
              <a:lnSpc>
                <a:spcPct val="93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fr-FR" sz="3200" b="1" smtClean="0"/>
              <a:t>La gestion prévisionnelle des RH : </a:t>
            </a:r>
            <a:br>
              <a:rPr lang="fr-FR" sz="3200" b="1" smtClean="0"/>
            </a:br>
            <a:r>
              <a:rPr lang="fr-FR" sz="3200" b="1" smtClean="0"/>
              <a:t>une démarche en 6 étapes</a:t>
            </a:r>
            <a:endParaRPr lang="fr-FR" sz="3200" b="1"/>
          </a:p>
        </p:txBody>
      </p:sp>
      <p:sp>
        <p:nvSpPr>
          <p:cNvPr id="4098" name="Rectangle 2"/>
          <p:cNvSpPr>
            <a:spLocks noGrp="1" noChangeArrowheads="1"/>
          </p:cNvSpPr>
          <p:nvPr>
            <p:ph type="body" idx="1"/>
          </p:nvPr>
        </p:nvSpPr>
        <p:spPr>
          <a:xfrm>
            <a:off x="671041" y="1533235"/>
            <a:ext cx="7809120" cy="4750583"/>
          </a:xfrm>
        </p:spPr>
        <p:txBody>
          <a:bodyPr>
            <a:spAutoFit/>
          </a:bodyPr>
          <a:lstStyle/>
          <a:p>
            <a:pPr>
              <a:lnSpc>
                <a:spcPct val="93000"/>
              </a:lnSpc>
              <a:spcBef>
                <a:spcPts val="3855"/>
              </a:spcBef>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mtClean="0">
                <a:ea typeface="+mn-ea"/>
              </a:rPr>
              <a:t>Etape 1: réaliser l'inventaire par emploi-type des ressources humaines en quantité et qualité</a:t>
            </a:r>
          </a:p>
          <a:p>
            <a:pPr>
              <a:lnSpc>
                <a:spcPct val="93000"/>
              </a:lnSpc>
              <a:spcBef>
                <a:spcPts val="3855"/>
              </a:spcBef>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mtClean="0">
                <a:ea typeface="+mn-ea"/>
              </a:rPr>
              <a:t>Etape 2: projeter à moyen terme les ressources humaines sur le plan quantitatif</a:t>
            </a:r>
          </a:p>
          <a:p>
            <a:pPr>
              <a:lnSpc>
                <a:spcPct val="93000"/>
              </a:lnSpc>
              <a:spcBef>
                <a:spcPts val="3855"/>
              </a:spcBef>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mtClean="0">
                <a:ea typeface="+mn-ea"/>
              </a:rPr>
              <a:t>Etape 3: analyser les évolution prévisibles de la structure, subies ou choisies, à moyen terme </a:t>
            </a: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55</a:t>
            </a:fld>
            <a:endParaRPr lang="fr-FR"/>
          </a:p>
        </p:txBody>
      </p:sp>
    </p:spTree>
    <p:extLst>
      <p:ext uri="{BB962C8B-B14F-4D97-AF65-F5344CB8AC3E}">
        <p14:creationId xmlns:p14="http://schemas.microsoft.com/office/powerpoint/2010/main" val="3845263926"/>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671041" y="614867"/>
            <a:ext cx="7809120" cy="927613"/>
          </a:xfrm>
        </p:spPr>
        <p:txBody>
          <a:bodyPr>
            <a:spAutoFit/>
          </a:bodyPr>
          <a:lstStyle/>
          <a:p>
            <a:pPr>
              <a:lnSpc>
                <a:spcPct val="93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sz="2900"/>
              <a:t>La gestion prévisionnelle des RH : </a:t>
            </a:r>
            <a:br>
              <a:rPr lang="en-GB" sz="2900"/>
            </a:br>
            <a:r>
              <a:rPr lang="en-GB" sz="2900"/>
              <a:t>une démarche en 6 étapes</a:t>
            </a:r>
          </a:p>
        </p:txBody>
      </p:sp>
      <p:sp>
        <p:nvSpPr>
          <p:cNvPr id="5122" name="Rectangle 2"/>
          <p:cNvSpPr>
            <a:spLocks noGrp="1" noChangeArrowheads="1"/>
          </p:cNvSpPr>
          <p:nvPr>
            <p:ph type="body" idx="1"/>
          </p:nvPr>
        </p:nvSpPr>
        <p:spPr>
          <a:xfrm>
            <a:off x="671041" y="1906761"/>
            <a:ext cx="7809120" cy="4292611"/>
          </a:xfrm>
        </p:spPr>
        <p:txBody>
          <a:bodyPr>
            <a:spAutoFit/>
          </a:bodyPr>
          <a:lstStyle/>
          <a:p>
            <a:pPr>
              <a:lnSpc>
                <a:spcPct val="93000"/>
              </a:lnSpc>
              <a:spcBef>
                <a:spcPts val="3855"/>
              </a:spcBef>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en-GB" smtClean="0">
                <a:ea typeface="+mn-ea"/>
              </a:rPr>
              <a:t>Etape 4: traduire les évolutions prévisibles en besoin RH en quantité et qualité</a:t>
            </a:r>
          </a:p>
          <a:p>
            <a:pPr>
              <a:lnSpc>
                <a:spcPct val="93000"/>
              </a:lnSpc>
              <a:spcBef>
                <a:spcPts val="3855"/>
              </a:spcBef>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en-GB" smtClean="0">
                <a:ea typeface="+mn-ea"/>
              </a:rPr>
              <a:t>Etape 5: l'identification des écarts futurs entre les ressources humaines et les besoins prévus</a:t>
            </a:r>
          </a:p>
          <a:p>
            <a:pPr>
              <a:lnSpc>
                <a:spcPct val="93000"/>
              </a:lnSpc>
              <a:spcBef>
                <a:spcPts val="3855"/>
              </a:spcBef>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en-GB" smtClean="0">
                <a:ea typeface="+mn-ea"/>
              </a:rPr>
              <a:t>Etape 6: élaboration d'une politique pour annuler ou réduire les écarts </a:t>
            </a: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56</a:t>
            </a:fld>
            <a:endParaRPr lang="fr-FR"/>
          </a:p>
        </p:txBody>
      </p:sp>
    </p:spTree>
    <p:extLst>
      <p:ext uri="{BB962C8B-B14F-4D97-AF65-F5344CB8AC3E}">
        <p14:creationId xmlns:p14="http://schemas.microsoft.com/office/powerpoint/2010/main" val="3987008170"/>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0" y="247753"/>
            <a:ext cx="9144000" cy="454612"/>
          </a:xfrm>
          <a:noFill/>
        </p:spPr>
        <p:txBody>
          <a:bodyPr>
            <a:spAutoFit/>
          </a:bodyPr>
          <a:lstStyle/>
          <a:p>
            <a:pPr marL="388806" indent="-293764">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500" b="1" dirty="0" smtClean="0"/>
              <a:t>Les préalables d</a:t>
            </a:r>
            <a:r>
              <a:rPr lang="fr-FR" sz="2500" b="1" dirty="0" smtClean="0">
                <a:latin typeface="Arial"/>
              </a:rPr>
              <a:t>’</a:t>
            </a:r>
            <a:r>
              <a:rPr lang="fr-FR" sz="2500" b="1" dirty="0" smtClean="0"/>
              <a:t>une démarche de GPEEC</a:t>
            </a:r>
            <a:endParaRPr lang="fr-FR" sz="2500" b="1" dirty="0"/>
          </a:p>
        </p:txBody>
      </p:sp>
      <p:sp>
        <p:nvSpPr>
          <p:cNvPr id="6146" name="Rectangle 2"/>
          <p:cNvSpPr>
            <a:spLocks noGrp="1" noChangeArrowheads="1"/>
          </p:cNvSpPr>
          <p:nvPr>
            <p:ph type="body" idx="1"/>
          </p:nvPr>
        </p:nvSpPr>
        <p:spPr>
          <a:xfrm>
            <a:off x="459360" y="1432054"/>
            <a:ext cx="8225280" cy="3368871"/>
          </a:xfrm>
        </p:spPr>
        <p:txBody>
          <a:bodyPr>
            <a:spAutoFit/>
          </a:bodyPr>
          <a:lstStyle/>
          <a:p>
            <a:pPr marL="457200" indent="-457200">
              <a:lnSpc>
                <a:spcPct val="93000"/>
              </a:lnSpc>
              <a:spcBef>
                <a:spcPts val="3855"/>
              </a:spcBef>
              <a:spcAft>
                <a:spcPct val="0"/>
              </a:spcAft>
              <a:buFont typeface="+mj-lt"/>
              <a:buAutoNum type="arabicPeriod"/>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dirty="0" smtClean="0"/>
              <a:t>Clarifier les finalités et les objectifs assignés à la démarche </a:t>
            </a:r>
          </a:p>
          <a:p>
            <a:pPr marL="457200" indent="-457200">
              <a:lnSpc>
                <a:spcPct val="93000"/>
              </a:lnSpc>
              <a:spcBef>
                <a:spcPts val="3855"/>
              </a:spcBef>
              <a:spcAft>
                <a:spcPct val="0"/>
              </a:spcAft>
              <a:buFont typeface="+mj-lt"/>
              <a:buAutoNum type="arabicPeriod"/>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dirty="0" smtClean="0"/>
              <a:t>Définir l</a:t>
            </a:r>
            <a:r>
              <a:rPr lang="fr-FR" sz="2500" dirty="0" smtClean="0">
                <a:latin typeface="Arial"/>
              </a:rPr>
              <a:t>’</a:t>
            </a:r>
            <a:r>
              <a:rPr lang="fr-FR" sz="2500" dirty="0" smtClean="0"/>
              <a:t>horizon de prévision </a:t>
            </a:r>
          </a:p>
          <a:p>
            <a:pPr marL="457200" indent="-457200">
              <a:lnSpc>
                <a:spcPct val="93000"/>
              </a:lnSpc>
              <a:spcBef>
                <a:spcPts val="3855"/>
              </a:spcBef>
              <a:spcAft>
                <a:spcPct val="0"/>
              </a:spcAft>
              <a:buFont typeface="+mj-lt"/>
              <a:buAutoNum type="arabicPeriod"/>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dirty="0" smtClean="0"/>
              <a:t>Définir le bon niveau de maille : poste, emploi-type, filière, famille professionnelle</a:t>
            </a:r>
          </a:p>
          <a:p>
            <a:pPr marL="457200" indent="-457200">
              <a:lnSpc>
                <a:spcPct val="93000"/>
              </a:lnSpc>
              <a:spcBef>
                <a:spcPts val="3855"/>
              </a:spcBef>
              <a:spcAft>
                <a:spcPct val="0"/>
              </a:spcAft>
              <a:buFont typeface="+mj-lt"/>
              <a:buAutoNum type="arabicPeriod"/>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dirty="0" smtClean="0"/>
              <a:t>S</a:t>
            </a:r>
            <a:r>
              <a:rPr lang="fr-FR" sz="2500" dirty="0" smtClean="0">
                <a:latin typeface="Arial"/>
              </a:rPr>
              <a:t>’</a:t>
            </a:r>
            <a:r>
              <a:rPr lang="fr-FR" sz="2500" dirty="0" smtClean="0"/>
              <a:t>assurer de l</a:t>
            </a:r>
            <a:r>
              <a:rPr lang="fr-FR" sz="2500" dirty="0" smtClean="0">
                <a:latin typeface="Arial"/>
              </a:rPr>
              <a:t>’</a:t>
            </a:r>
            <a:r>
              <a:rPr lang="fr-FR" sz="2500" dirty="0" smtClean="0"/>
              <a:t>engagement de la direction générale </a:t>
            </a:r>
            <a:endParaRPr lang="fr-FR" sz="2500" dirty="0"/>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57</a:t>
            </a:fld>
            <a:endParaRPr lang="fr-FR"/>
          </a:p>
        </p:txBody>
      </p:sp>
    </p:spTree>
    <p:extLst>
      <p:ext uri="{BB962C8B-B14F-4D97-AF65-F5344CB8AC3E}">
        <p14:creationId xmlns:p14="http://schemas.microsoft.com/office/powerpoint/2010/main" val="2457880270"/>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0" y="175075"/>
            <a:ext cx="9144000" cy="671979"/>
          </a:xfrm>
          <a:solidFill>
            <a:srgbClr val="FFFFFF"/>
          </a:solidFill>
        </p:spPr>
        <p:txBody>
          <a:bodyPr>
            <a:spAutoFit/>
          </a:bodyPr>
          <a:lstStyle/>
          <a:p>
            <a:pPr marL="388806" indent="-293764">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4000" b="1" dirty="0" smtClean="0"/>
              <a:t>1</a:t>
            </a:r>
            <a:r>
              <a:rPr lang="fr-FR" sz="2200" b="1" dirty="0" smtClean="0"/>
              <a:t>. </a:t>
            </a:r>
            <a:r>
              <a:rPr lang="fr-FR" sz="2200" dirty="0" smtClean="0"/>
              <a:t>Les préalables d</a:t>
            </a:r>
            <a:r>
              <a:rPr lang="fr-FR" sz="2200" dirty="0" smtClean="0">
                <a:latin typeface="Arial"/>
              </a:rPr>
              <a:t>’</a:t>
            </a:r>
            <a:r>
              <a:rPr lang="fr-FR" sz="2200" dirty="0" smtClean="0"/>
              <a:t>une démarche de GPEC </a:t>
            </a:r>
            <a:r>
              <a:rPr lang="fr-FR" sz="2200" b="1" dirty="0" smtClean="0"/>
              <a:t>: Finalités et objectifs</a:t>
            </a:r>
            <a:r>
              <a:rPr lang="fr-FR" sz="3600" b="1" dirty="0" smtClean="0"/>
              <a:t> </a:t>
            </a:r>
            <a:endParaRPr lang="fr-FR" sz="3600" b="1" dirty="0"/>
          </a:p>
        </p:txBody>
      </p:sp>
      <p:sp>
        <p:nvSpPr>
          <p:cNvPr id="7170" name="Rectangle 2"/>
          <p:cNvSpPr>
            <a:spLocks noGrp="1" noChangeArrowheads="1"/>
          </p:cNvSpPr>
          <p:nvPr>
            <p:ph type="body" idx="1"/>
          </p:nvPr>
        </p:nvSpPr>
        <p:spPr>
          <a:xfrm>
            <a:off x="440831" y="920965"/>
            <a:ext cx="8225280" cy="5164338"/>
          </a:xfrm>
        </p:spPr>
        <p:txBody>
          <a:bodyPr>
            <a:spAutoFit/>
          </a:bodyPr>
          <a:lstStyle/>
          <a:p>
            <a:pPr>
              <a:lnSpc>
                <a:spcPct val="93000"/>
              </a:lnSpc>
              <a:spcBef>
                <a:spcPts val="3855"/>
              </a:spcBef>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800" dirty="0" smtClean="0"/>
              <a:t>Anticiper l</a:t>
            </a:r>
            <a:r>
              <a:rPr lang="fr-FR" sz="1800" dirty="0" smtClean="0">
                <a:latin typeface="Arial"/>
              </a:rPr>
              <a:t>’</a:t>
            </a:r>
            <a:r>
              <a:rPr lang="fr-FR" sz="1800" dirty="0" smtClean="0"/>
              <a:t>évolution des effectifs et du contenu des emplois n</a:t>
            </a:r>
            <a:r>
              <a:rPr lang="fr-FR" sz="1800" dirty="0" smtClean="0">
                <a:latin typeface="Arial"/>
              </a:rPr>
              <a:t>’</a:t>
            </a:r>
            <a:r>
              <a:rPr lang="fr-FR" sz="1800" dirty="0" smtClean="0"/>
              <a:t>est pas un fin en soi, avant de se lancer dans la démarche bien définir ce que l</a:t>
            </a:r>
            <a:r>
              <a:rPr lang="fr-FR" sz="1800" dirty="0" smtClean="0">
                <a:latin typeface="Arial"/>
              </a:rPr>
              <a:t>’</a:t>
            </a:r>
            <a:r>
              <a:rPr lang="fr-FR" sz="1800" dirty="0" smtClean="0"/>
              <a:t>on en attend  </a:t>
            </a:r>
          </a:p>
          <a:p>
            <a:pPr>
              <a:lnSpc>
                <a:spcPct val="93000"/>
              </a:lnSpc>
              <a:spcBef>
                <a:spcPts val="3855"/>
              </a:spcBef>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800" dirty="0" smtClean="0"/>
              <a:t>Partir de ce que l</a:t>
            </a:r>
            <a:r>
              <a:rPr lang="fr-FR" sz="1800" dirty="0" smtClean="0">
                <a:latin typeface="Arial"/>
              </a:rPr>
              <a:t>’</a:t>
            </a:r>
            <a:r>
              <a:rPr lang="fr-FR" sz="1800" dirty="0" smtClean="0"/>
              <a:t>on veut faire concrètement des résultats visés pour en définir les modalités de réalisation</a:t>
            </a:r>
          </a:p>
          <a:p>
            <a:pPr>
              <a:lnSpc>
                <a:spcPct val="93000"/>
              </a:lnSpc>
              <a:spcBef>
                <a:spcPts val="3855"/>
              </a:spcBef>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800" dirty="0" smtClean="0"/>
              <a:t>Des finalités multiples : </a:t>
            </a:r>
            <a:r>
              <a:rPr lang="fr-FR" sz="1800" b="1" dirty="0" smtClean="0"/>
              <a:t>faisabilité d</a:t>
            </a:r>
            <a:r>
              <a:rPr lang="fr-FR" sz="1800" b="1" dirty="0" smtClean="0">
                <a:latin typeface="Arial"/>
              </a:rPr>
              <a:t>’</a:t>
            </a:r>
            <a:r>
              <a:rPr lang="fr-FR" sz="1800" b="1" dirty="0" smtClean="0"/>
              <a:t>un nouveau projet d</a:t>
            </a:r>
            <a:r>
              <a:rPr lang="fr-FR" sz="1800" b="1" dirty="0" smtClean="0">
                <a:latin typeface="Arial"/>
              </a:rPr>
              <a:t>’</a:t>
            </a:r>
            <a:r>
              <a:rPr lang="fr-FR" sz="1800" b="1" dirty="0" smtClean="0"/>
              <a:t>orientation stratégique, réfléchir à une organisation du travail plus pertinente, étudier les répercussions de l</a:t>
            </a:r>
            <a:r>
              <a:rPr lang="fr-FR" altLang="ja-JP" sz="1800" b="1" dirty="0" smtClean="0">
                <a:latin typeface="Arial"/>
              </a:rPr>
              <a:t>’</a:t>
            </a:r>
            <a:r>
              <a:rPr lang="fr-FR" sz="1800" b="1" dirty="0" smtClean="0"/>
              <a:t>évolution de la structure et des ressources humaines sur la politique salariale, réajuster la politique et les dispositifs de mobilité, réajuster la politique et les dispositifs de formation, réajuster la politique et les dispositifs de recrutement</a:t>
            </a:r>
          </a:p>
          <a:p>
            <a:pPr>
              <a:lnSpc>
                <a:spcPct val="93000"/>
              </a:lnSpc>
              <a:spcBef>
                <a:spcPts val="3855"/>
              </a:spcBef>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800" dirty="0" smtClean="0"/>
              <a:t>Selon les finalités poursuivies la démarche conduite sera différente</a:t>
            </a:r>
          </a:p>
          <a:p>
            <a:pPr>
              <a:lnSpc>
                <a:spcPct val="93000"/>
              </a:lnSpc>
              <a:spcBef>
                <a:spcPts val="3855"/>
              </a:spcBef>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800" dirty="0" smtClean="0"/>
              <a:t>Puis décliner les finalités en informations ou données utiles </a:t>
            </a:r>
            <a:endParaRPr lang="fr-FR" sz="1800" dirty="0"/>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58</a:t>
            </a:fld>
            <a:endParaRPr lang="fr-FR"/>
          </a:p>
        </p:txBody>
      </p:sp>
    </p:spTree>
    <p:extLst>
      <p:ext uri="{BB962C8B-B14F-4D97-AF65-F5344CB8AC3E}">
        <p14:creationId xmlns:p14="http://schemas.microsoft.com/office/powerpoint/2010/main" val="3663468400"/>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0" y="145193"/>
            <a:ext cx="9144000" cy="671979"/>
          </a:xfrm>
          <a:noFill/>
        </p:spPr>
        <p:txBody>
          <a:bodyPr>
            <a:spAutoFit/>
          </a:bodyPr>
          <a:lstStyle/>
          <a:p>
            <a:pPr marL="388806" indent="-293764">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4000" b="1" dirty="0" smtClean="0"/>
              <a:t>2. </a:t>
            </a:r>
            <a:r>
              <a:rPr lang="fr-FR" sz="2200" dirty="0" smtClean="0"/>
              <a:t>Les préalables d</a:t>
            </a:r>
            <a:r>
              <a:rPr lang="fr-FR" sz="2200" dirty="0" smtClean="0">
                <a:latin typeface="Arial"/>
              </a:rPr>
              <a:t>’</a:t>
            </a:r>
            <a:r>
              <a:rPr lang="fr-FR" sz="2200" dirty="0" smtClean="0"/>
              <a:t>une démarche de GPEEC : </a:t>
            </a:r>
            <a:r>
              <a:rPr lang="fr-FR" sz="2200" b="1" dirty="0"/>
              <a:t>H</a:t>
            </a:r>
            <a:r>
              <a:rPr lang="fr-FR" sz="2200" b="1" dirty="0" smtClean="0"/>
              <a:t>orizon de prévision</a:t>
            </a:r>
            <a:r>
              <a:rPr lang="fr-FR" sz="3600" b="1" dirty="0" smtClean="0"/>
              <a:t> </a:t>
            </a:r>
            <a:endParaRPr lang="fr-FR" sz="3600" b="1" dirty="0"/>
          </a:p>
        </p:txBody>
      </p:sp>
      <p:sp>
        <p:nvSpPr>
          <p:cNvPr id="8194" name="Rectangle 2"/>
          <p:cNvSpPr>
            <a:spLocks noGrp="1" noChangeArrowheads="1"/>
          </p:cNvSpPr>
          <p:nvPr>
            <p:ph type="body" idx="1"/>
          </p:nvPr>
        </p:nvSpPr>
        <p:spPr>
          <a:xfrm>
            <a:off x="470713" y="876142"/>
            <a:ext cx="8225280" cy="5531621"/>
          </a:xfrm>
        </p:spPr>
        <p:txBody>
          <a:bodyPr>
            <a:spAutoFit/>
          </a:bodyPr>
          <a:lstStyle/>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dirty="0" smtClean="0"/>
              <a:t>Horizon d</a:t>
            </a:r>
            <a:r>
              <a:rPr lang="fr-FR" altLang="ja-JP" sz="2200" dirty="0" smtClean="0">
                <a:latin typeface="Arial"/>
              </a:rPr>
              <a:t>’</a:t>
            </a:r>
            <a:r>
              <a:rPr lang="fr-FR" sz="2200" dirty="0" smtClean="0"/>
              <a:t>anticipation, de prévision ou de prospective  </a:t>
            </a:r>
          </a:p>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dirty="0" smtClean="0"/>
              <a:t>Plus l</a:t>
            </a:r>
            <a:r>
              <a:rPr lang="fr-FR" altLang="ja-JP" sz="2200" dirty="0" smtClean="0">
                <a:latin typeface="Arial"/>
              </a:rPr>
              <a:t>’</a:t>
            </a:r>
            <a:r>
              <a:rPr lang="fr-FR" sz="2200" dirty="0" smtClean="0"/>
              <a:t>horizon de prévision est éloigné, plus la capacité d</a:t>
            </a:r>
            <a:r>
              <a:rPr lang="fr-FR" altLang="ja-JP" sz="2200" dirty="0" smtClean="0">
                <a:latin typeface="Arial"/>
              </a:rPr>
              <a:t>’</a:t>
            </a:r>
            <a:r>
              <a:rPr lang="fr-FR" sz="2200" dirty="0" smtClean="0"/>
              <a:t>agir et de corriger les tendances est importante</a:t>
            </a:r>
          </a:p>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dirty="0" smtClean="0"/>
              <a:t>…Mais plus les prévisions sont aléatoires et incertaines</a:t>
            </a:r>
          </a:p>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dirty="0" smtClean="0"/>
              <a:t> Plus l</a:t>
            </a:r>
            <a:r>
              <a:rPr lang="fr-FR" altLang="ja-JP" sz="2200" dirty="0" smtClean="0">
                <a:latin typeface="Arial"/>
              </a:rPr>
              <a:t>’</a:t>
            </a:r>
            <a:r>
              <a:rPr lang="fr-FR" sz="2200" dirty="0" smtClean="0"/>
              <a:t>horizon de prévision est proche, plus la prévision est fiable</a:t>
            </a:r>
          </a:p>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dirty="0" smtClean="0"/>
              <a:t>…Mais la capacité est agir est d</a:t>
            </a:r>
            <a:r>
              <a:rPr lang="fr-FR" altLang="ja-JP" sz="2200" dirty="0" smtClean="0">
                <a:latin typeface="Arial"/>
              </a:rPr>
              <a:t>’</a:t>
            </a:r>
            <a:r>
              <a:rPr lang="fr-FR" sz="2200" dirty="0" smtClean="0"/>
              <a:t>autant faible (difficulté à corriger le tir) </a:t>
            </a:r>
          </a:p>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dirty="0" smtClean="0"/>
              <a:t>Nécessite de définir un horizon de prévision pertinent : généralement de 3 à 5 ans </a:t>
            </a:r>
            <a:endParaRPr lang="fr-FR" sz="2200" dirty="0"/>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59</a:t>
            </a:fld>
            <a:endParaRPr lang="fr-FR"/>
          </a:p>
        </p:txBody>
      </p:sp>
    </p:spTree>
    <p:extLst>
      <p:ext uri="{BB962C8B-B14F-4D97-AF65-F5344CB8AC3E}">
        <p14:creationId xmlns:p14="http://schemas.microsoft.com/office/powerpoint/2010/main" val="4034747180"/>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 Qu’est-ce la GRH?</a:t>
            </a:r>
            <a:endParaRPr lang="fr-FR" dirty="0"/>
          </a:p>
        </p:txBody>
      </p:sp>
      <p:sp>
        <p:nvSpPr>
          <p:cNvPr id="3" name="Espace réservé du contenu 2"/>
          <p:cNvSpPr>
            <a:spLocks noGrp="1"/>
          </p:cNvSpPr>
          <p:nvPr>
            <p:ph idx="1"/>
          </p:nvPr>
        </p:nvSpPr>
        <p:spPr>
          <a:xfrm>
            <a:off x="416651" y="1600200"/>
            <a:ext cx="8422692" cy="4525963"/>
          </a:xfrm>
        </p:spPr>
        <p:txBody>
          <a:bodyPr>
            <a:noAutofit/>
          </a:bodyPr>
          <a:lstStyle/>
          <a:p>
            <a:r>
              <a:rPr lang="fr-FR" sz="2800" dirty="0" smtClean="0"/>
              <a:t>Nous pouvons donc affirmer que la GRH est de nature       						</a:t>
            </a:r>
            <a:r>
              <a:rPr lang="fr-FR" sz="2800" b="1" u="sng" dirty="0" smtClean="0"/>
              <a:t>CONTINGENTE</a:t>
            </a:r>
          </a:p>
          <a:p>
            <a:endParaRPr lang="fr-FR" sz="2800" b="1" u="sng" dirty="0" smtClean="0"/>
          </a:p>
          <a:p>
            <a:pPr marL="0" indent="0">
              <a:buNone/>
            </a:pPr>
            <a:r>
              <a:rPr lang="fr-FR" sz="2800" dirty="0" smtClean="0"/>
              <a:t>car sa pratique se </a:t>
            </a:r>
            <a:r>
              <a:rPr lang="fr-FR" sz="2800" b="1" u="sng" dirty="0" smtClean="0"/>
              <a:t>transforme</a:t>
            </a:r>
            <a:r>
              <a:rPr lang="fr-FR" sz="2800" dirty="0" smtClean="0"/>
              <a:t> dans le temps et </a:t>
            </a:r>
            <a:r>
              <a:rPr lang="fr-FR" sz="2800" b="1" u="sng" dirty="0" smtClean="0"/>
              <a:t>varie </a:t>
            </a:r>
            <a:r>
              <a:rPr lang="fr-FR" sz="2800" dirty="0" smtClean="0"/>
              <a:t>selon l’environnement, qu’il soit: </a:t>
            </a:r>
          </a:p>
          <a:p>
            <a:pPr>
              <a:buFont typeface="Wingdings" charset="2"/>
              <a:buChar char="Ø"/>
            </a:pPr>
            <a:r>
              <a:rPr lang="fr-FR" sz="2800" dirty="0" smtClean="0"/>
              <a:t> externe:</a:t>
            </a:r>
          </a:p>
          <a:p>
            <a:pPr lvl="1"/>
            <a:r>
              <a:rPr lang="fr-FR" sz="2400" dirty="0" smtClean="0"/>
              <a:t>Juridique, politique, économique, social et technologique</a:t>
            </a:r>
          </a:p>
          <a:p>
            <a:pPr>
              <a:buFont typeface="Wingdings" charset="2"/>
              <a:buChar char="Ø"/>
            </a:pPr>
            <a:r>
              <a:rPr lang="fr-FR" sz="2800" dirty="0" smtClean="0"/>
              <a:t> interne: </a:t>
            </a:r>
          </a:p>
          <a:p>
            <a:pPr lvl="1"/>
            <a:r>
              <a:rPr lang="fr-FR" sz="2400" dirty="0"/>
              <a:t>S</a:t>
            </a:r>
            <a:r>
              <a:rPr lang="fr-FR" sz="2400" dirty="0" smtClean="0"/>
              <a:t>tratégie, structure organisationnelle, valeur culturels,…</a:t>
            </a:r>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6</a:t>
            </a:fld>
            <a:endParaRPr lang="fr-FR"/>
          </a:p>
        </p:txBody>
      </p:sp>
    </p:spTree>
    <p:extLst>
      <p:ext uri="{BB962C8B-B14F-4D97-AF65-F5344CB8AC3E}">
        <p14:creationId xmlns:p14="http://schemas.microsoft.com/office/powerpoint/2010/main" val="3956562378"/>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1415520" y="1523680"/>
            <a:ext cx="6432480" cy="4725137"/>
          </a:xfrm>
          <a:prstGeom prst="rect">
            <a:avLst/>
          </a:prstGeom>
          <a:solidFill>
            <a:srgbClr val="FFFFFF"/>
          </a:solidFill>
          <a:ln w="12600">
            <a:solidFill>
              <a:srgbClr val="081D58"/>
            </a:solidFill>
            <a:miter lim="800000"/>
            <a:headEnd/>
            <a:tailEnd/>
          </a:ln>
          <a:effectLst>
            <a:outerShdw blurRad="63500" dist="107933" dir="2700000" algn="ctr" rotWithShape="0">
              <a:srgbClr val="B2B2B2">
                <a:alpha val="74998"/>
              </a:srgbClr>
            </a:outerShdw>
          </a:effectLst>
        </p:spPr>
        <p:txBody>
          <a:bodyPr wrap="none" lIns="82945" tIns="41473" rIns="82945" bIns="41473" anchor="ctr"/>
          <a:lstStyle/>
          <a:p>
            <a:pPr>
              <a:defRPr/>
            </a:pPr>
            <a:endParaRPr lang="fr-FR">
              <a:ea typeface="Arial Unicode MS" charset="0"/>
              <a:cs typeface="Arial Unicode MS" charset="0"/>
            </a:endParaRPr>
          </a:p>
        </p:txBody>
      </p:sp>
      <p:sp>
        <p:nvSpPr>
          <p:cNvPr id="12290" name="Rectangle 2"/>
          <p:cNvSpPr>
            <a:spLocks noChangeArrowheads="1"/>
          </p:cNvSpPr>
          <p:nvPr/>
        </p:nvSpPr>
        <p:spPr bwMode="auto">
          <a:xfrm>
            <a:off x="2191680" y="2099741"/>
            <a:ext cx="4881600" cy="3522610"/>
          </a:xfrm>
          <a:prstGeom prst="rect">
            <a:avLst/>
          </a:prstGeom>
          <a:solidFill>
            <a:srgbClr val="C5D19E"/>
          </a:solidFill>
          <a:ln w="12600">
            <a:solidFill>
              <a:srgbClr val="081D58"/>
            </a:solidFill>
            <a:miter lim="800000"/>
            <a:headEnd/>
            <a:tailEnd/>
          </a:ln>
          <a:effectLst>
            <a:outerShdw blurRad="63500" dist="107933" dir="2700000" algn="ctr" rotWithShape="0">
              <a:srgbClr val="B2B2B2">
                <a:alpha val="74998"/>
              </a:srgbClr>
            </a:outerShdw>
          </a:effectLst>
        </p:spPr>
        <p:txBody>
          <a:bodyPr wrap="none" lIns="82945" tIns="41473" rIns="82945" bIns="41473" anchor="ctr"/>
          <a:lstStyle/>
          <a:p>
            <a:pPr>
              <a:defRPr/>
            </a:pPr>
            <a:endParaRPr lang="fr-FR">
              <a:ea typeface="Arial Unicode MS" charset="0"/>
              <a:cs typeface="Arial Unicode MS" charset="0"/>
            </a:endParaRPr>
          </a:p>
        </p:txBody>
      </p:sp>
      <p:sp>
        <p:nvSpPr>
          <p:cNvPr id="12291" name="Rectangle 3"/>
          <p:cNvSpPr>
            <a:spLocks noChangeArrowheads="1"/>
          </p:cNvSpPr>
          <p:nvPr/>
        </p:nvSpPr>
        <p:spPr bwMode="auto">
          <a:xfrm>
            <a:off x="2877121" y="2710365"/>
            <a:ext cx="3512160" cy="2433856"/>
          </a:xfrm>
          <a:prstGeom prst="rect">
            <a:avLst/>
          </a:prstGeom>
          <a:solidFill>
            <a:srgbClr val="B2B2B2"/>
          </a:solidFill>
          <a:ln w="12600">
            <a:solidFill>
              <a:srgbClr val="081D58"/>
            </a:solidFill>
            <a:miter lim="800000"/>
            <a:headEnd/>
            <a:tailEnd/>
          </a:ln>
          <a:effectLst>
            <a:outerShdw blurRad="63500" dist="107933" dir="2700000" algn="ctr" rotWithShape="0">
              <a:srgbClr val="B2B2B2">
                <a:alpha val="74998"/>
              </a:srgbClr>
            </a:outerShdw>
          </a:effectLst>
        </p:spPr>
        <p:txBody>
          <a:bodyPr wrap="none" lIns="82945" tIns="41473" rIns="82945" bIns="41473" anchor="ctr"/>
          <a:lstStyle/>
          <a:p>
            <a:pPr>
              <a:defRPr/>
            </a:pPr>
            <a:endParaRPr lang="fr-FR">
              <a:ea typeface="Arial Unicode MS" charset="0"/>
              <a:cs typeface="Arial Unicode MS" charset="0"/>
            </a:endParaRPr>
          </a:p>
        </p:txBody>
      </p:sp>
      <p:sp>
        <p:nvSpPr>
          <p:cNvPr id="12292" name="Rectangle 4"/>
          <p:cNvSpPr>
            <a:spLocks noChangeArrowheads="1"/>
          </p:cNvSpPr>
          <p:nvPr/>
        </p:nvSpPr>
        <p:spPr bwMode="auto">
          <a:xfrm>
            <a:off x="3810241" y="3574456"/>
            <a:ext cx="1645920" cy="1035469"/>
          </a:xfrm>
          <a:prstGeom prst="rect">
            <a:avLst/>
          </a:prstGeom>
          <a:solidFill>
            <a:srgbClr val="006685"/>
          </a:solidFill>
          <a:ln w="12600">
            <a:solidFill>
              <a:srgbClr val="081D58"/>
            </a:solidFill>
            <a:miter lim="800000"/>
            <a:headEnd/>
            <a:tailEnd/>
          </a:ln>
          <a:effectLst>
            <a:outerShdw blurRad="63500" dist="107933" dir="2700000" algn="ctr" rotWithShape="0">
              <a:srgbClr val="00CC99">
                <a:alpha val="74998"/>
              </a:srgbClr>
            </a:outerShdw>
          </a:effectLst>
        </p:spPr>
        <p:txBody>
          <a:bodyPr wrap="none" lIns="82945" tIns="41473" rIns="82945" bIns="41473" anchor="ctr"/>
          <a:lstStyle/>
          <a:p>
            <a:pPr>
              <a:defRPr/>
            </a:pPr>
            <a:endParaRPr lang="fr-FR">
              <a:ea typeface="Arial Unicode MS" charset="0"/>
              <a:cs typeface="Arial Unicode MS" charset="0"/>
            </a:endParaRPr>
          </a:p>
        </p:txBody>
      </p:sp>
      <p:sp>
        <p:nvSpPr>
          <p:cNvPr id="12293" name="Rectangle 5"/>
          <p:cNvSpPr>
            <a:spLocks noChangeArrowheads="1"/>
          </p:cNvSpPr>
          <p:nvPr/>
        </p:nvSpPr>
        <p:spPr bwMode="auto">
          <a:xfrm>
            <a:off x="1804321" y="1562565"/>
            <a:ext cx="5191693" cy="4009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78373" tIns="38534" rIns="78373" bIns="38534">
            <a:spAutoFit/>
          </a:bodyPr>
          <a:lstStyle/>
          <a:p>
            <a: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sz="2100">
                <a:solidFill>
                  <a:srgbClr val="000000"/>
                </a:solidFill>
                <a:latin typeface="Arial Narrow" charset="0"/>
                <a:ea typeface="Arial Unicode MS" charset="0"/>
                <a:cs typeface="Arial Unicode MS" charset="0"/>
              </a:rPr>
              <a:t>Famille professionnelle : sécurité publique générale</a:t>
            </a:r>
          </a:p>
        </p:txBody>
      </p:sp>
      <p:sp>
        <p:nvSpPr>
          <p:cNvPr id="12294" name="Rectangle 6"/>
          <p:cNvSpPr>
            <a:spLocks noChangeArrowheads="1"/>
          </p:cNvSpPr>
          <p:nvPr/>
        </p:nvSpPr>
        <p:spPr bwMode="auto">
          <a:xfrm>
            <a:off x="2751840" y="2256717"/>
            <a:ext cx="3280394" cy="4009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78373" tIns="38534" rIns="78373" bIns="38534">
            <a:spAutoFit/>
          </a:bodyPr>
          <a:lstStyle/>
          <a:p>
            <a:pP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sz="2100">
                <a:solidFill>
                  <a:srgbClr val="000000"/>
                </a:solidFill>
                <a:latin typeface="Arial Narrow" charset="0"/>
                <a:ea typeface="Arial Unicode MS" charset="0"/>
                <a:cs typeface="Arial Unicode MS" charset="0"/>
              </a:rPr>
              <a:t>« Filière</a:t>
            </a:r>
            <a:r>
              <a:rPr lang="ja-JP" altLang="en-GB" sz="2100">
                <a:solidFill>
                  <a:srgbClr val="000000"/>
                </a:solidFill>
                <a:latin typeface="Arial"/>
                <a:ea typeface="Arial Unicode MS" charset="0"/>
                <a:cs typeface="Arial Unicode MS" charset="0"/>
              </a:rPr>
              <a:t>”</a:t>
            </a:r>
            <a:r>
              <a:rPr lang="en-GB" sz="2100">
                <a:solidFill>
                  <a:srgbClr val="000000"/>
                </a:solidFill>
                <a:latin typeface="Arial Narrow" charset="0"/>
                <a:ea typeface="Arial Unicode MS" charset="0"/>
                <a:cs typeface="Arial Unicode MS" charset="0"/>
              </a:rPr>
              <a:t> : techniques cynophile</a:t>
            </a:r>
          </a:p>
        </p:txBody>
      </p:sp>
      <p:sp>
        <p:nvSpPr>
          <p:cNvPr id="12295" name="Rectangle 7"/>
          <p:cNvSpPr>
            <a:spLocks noChangeArrowheads="1"/>
          </p:cNvSpPr>
          <p:nvPr/>
        </p:nvSpPr>
        <p:spPr bwMode="auto">
          <a:xfrm>
            <a:off x="3919633" y="2704604"/>
            <a:ext cx="1463134" cy="6779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78373" tIns="38534" rIns="78373" bIns="38534">
            <a:spAutoFit/>
          </a:bodyPr>
          <a:lstStyle/>
          <a:p>
            <a:pPr algn="ct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sz="2100">
                <a:solidFill>
                  <a:srgbClr val="000000"/>
                </a:solidFill>
                <a:latin typeface="Arial Narrow" charset="0"/>
                <a:ea typeface="Arial Unicode MS" charset="0"/>
                <a:cs typeface="Arial Unicode MS" charset="0"/>
              </a:rPr>
              <a:t>Emploi-type : </a:t>
            </a:r>
          </a:p>
          <a:p>
            <a:pPr algn="ctr" eaLnBrk="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a:solidFill>
                  <a:srgbClr val="000000"/>
                </a:solidFill>
                <a:latin typeface="Arial Narrow" charset="0"/>
                <a:ea typeface="Arial Unicode MS" charset="0"/>
                <a:cs typeface="Arial Unicode MS" charset="0"/>
              </a:rPr>
              <a:t>Maître de chien</a:t>
            </a:r>
          </a:p>
        </p:txBody>
      </p:sp>
      <p:sp>
        <p:nvSpPr>
          <p:cNvPr id="12296" name="Rectangle 8"/>
          <p:cNvSpPr>
            <a:spLocks noChangeArrowheads="1"/>
          </p:cNvSpPr>
          <p:nvPr/>
        </p:nvSpPr>
        <p:spPr bwMode="auto">
          <a:xfrm>
            <a:off x="4343040" y="3581657"/>
            <a:ext cx="723053" cy="4009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78373" tIns="38534" rIns="78373" bIns="38534">
            <a:spAutoFit/>
          </a:bodyPr>
          <a:lstStyle/>
          <a:p>
            <a:pPr eaLnBrk="0">
              <a:buClr>
                <a:srgbClr val="FFFFFF"/>
              </a:buCl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sz="2100">
                <a:solidFill>
                  <a:srgbClr val="FFFFFF"/>
                </a:solidFill>
                <a:latin typeface="Arial Narrow" charset="0"/>
                <a:ea typeface="Arial Unicode MS" charset="0"/>
                <a:cs typeface="Arial Unicode MS" charset="0"/>
              </a:rPr>
              <a:t>Poste</a:t>
            </a:r>
          </a:p>
        </p:txBody>
      </p:sp>
      <p:sp>
        <p:nvSpPr>
          <p:cNvPr id="12297" name="Rectangle 9"/>
          <p:cNvSpPr>
            <a:spLocks noChangeArrowheads="1"/>
          </p:cNvSpPr>
          <p:nvPr/>
        </p:nvSpPr>
        <p:spPr bwMode="auto">
          <a:xfrm>
            <a:off x="3810241" y="3885528"/>
            <a:ext cx="1701743" cy="8164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78373" tIns="38534" rIns="78373" bIns="38534">
            <a:spAutoFit/>
          </a:bodyPr>
          <a:lstStyle/>
          <a:p>
            <a:pPr eaLnBrk="0">
              <a:buClr>
                <a:srgbClr val="FFFFFF"/>
              </a:buCl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sz="1200">
                <a:solidFill>
                  <a:srgbClr val="FFFFFF"/>
                </a:solidFill>
                <a:latin typeface="Arial Narrow" charset="0"/>
                <a:ea typeface="Arial Unicode MS" charset="0"/>
                <a:cs typeface="Arial Unicode MS" charset="0"/>
              </a:rPr>
              <a:t>Maître de chien avalanches</a:t>
            </a:r>
          </a:p>
          <a:p>
            <a:pPr eaLnBrk="0">
              <a:buClr>
                <a:srgbClr val="FFFFFF"/>
              </a:buCl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endParaRPr lang="en-GB" sz="1200">
              <a:solidFill>
                <a:srgbClr val="FFFFFF"/>
              </a:solidFill>
              <a:latin typeface="Arial Narrow" charset="0"/>
              <a:ea typeface="Arial Unicode MS" charset="0"/>
              <a:cs typeface="Arial Unicode MS" charset="0"/>
            </a:endParaRPr>
          </a:p>
          <a:p>
            <a:pPr eaLnBrk="0">
              <a:buClr>
                <a:srgbClr val="FFFFFF"/>
              </a:buCl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sz="1200">
                <a:solidFill>
                  <a:srgbClr val="FFFFFF"/>
                </a:solidFill>
                <a:latin typeface="Arial Narrow" charset="0"/>
                <a:ea typeface="Arial Unicode MS" charset="0"/>
                <a:cs typeface="Arial Unicode MS" charset="0"/>
              </a:rPr>
              <a:t>Maître de chien produits</a:t>
            </a:r>
          </a:p>
          <a:p>
            <a:pPr eaLnBrk="0">
              <a:buClr>
                <a:srgbClr val="FFFFFF"/>
              </a:buCl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sz="1200">
                <a:solidFill>
                  <a:srgbClr val="FFFFFF"/>
                </a:solidFill>
                <a:latin typeface="Arial Narrow" charset="0"/>
                <a:ea typeface="Arial Unicode MS" charset="0"/>
                <a:cs typeface="Arial Unicode MS" charset="0"/>
              </a:rPr>
              <a:t> stupéfiants</a:t>
            </a:r>
          </a:p>
        </p:txBody>
      </p:sp>
      <p:sp>
        <p:nvSpPr>
          <p:cNvPr id="12298" name="Rectangle 10"/>
          <p:cNvSpPr>
            <a:spLocks noChangeArrowheads="1"/>
          </p:cNvSpPr>
          <p:nvPr/>
        </p:nvSpPr>
        <p:spPr bwMode="auto">
          <a:xfrm>
            <a:off x="152640" y="1067152"/>
            <a:ext cx="4518507" cy="3548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78373" tIns="38534" rIns="78373" bIns="38534">
            <a:spAutoFit/>
          </a:bodyPr>
          <a:lstStyle/>
          <a:p>
            <a:pPr eaLnBrk="0">
              <a:buClr>
                <a:srgbClr val="FFFFFF"/>
              </a:buClr>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b="1">
                <a:solidFill>
                  <a:srgbClr val="FFFFFF"/>
                </a:solidFill>
                <a:latin typeface="Arial Narrow" charset="0"/>
                <a:ea typeface="Arial Unicode MS" charset="0"/>
                <a:cs typeface="Arial Unicode MS" charset="0"/>
              </a:rPr>
              <a:t>ILLUSTRATION : SECTEUR GENDARMERIE (2/</a:t>
            </a:r>
            <a:r>
              <a:rPr lang="en-GB" b="1">
                <a:solidFill>
                  <a:srgbClr val="000000"/>
                </a:solidFill>
                <a:latin typeface="Arial Narrow" charset="0"/>
                <a:ea typeface="Arial Unicode MS" charset="0"/>
                <a:cs typeface="Arial Unicode MS" charset="0"/>
              </a:rPr>
              <a:t>2)</a:t>
            </a:r>
          </a:p>
        </p:txBody>
      </p:sp>
      <p:sp>
        <p:nvSpPr>
          <p:cNvPr id="12299" name="AutoShape 11"/>
          <p:cNvSpPr>
            <a:spLocks/>
          </p:cNvSpPr>
          <p:nvPr/>
        </p:nvSpPr>
        <p:spPr bwMode="auto">
          <a:xfrm>
            <a:off x="3504960" y="2590833"/>
            <a:ext cx="853920" cy="751759"/>
          </a:xfrm>
          <a:custGeom>
            <a:avLst/>
            <a:gdLst>
              <a:gd name="G0" fmla="sin 10800 11796480"/>
              <a:gd name="G1" fmla="+- G0 10800 0"/>
              <a:gd name="G2" fmla="cos 10800 11796480"/>
              <a:gd name="G3" fmla="+- G2 10800 0"/>
              <a:gd name="G4" fmla="sin 10800 17683410"/>
              <a:gd name="G5" fmla="+- G4 10800 0"/>
              <a:gd name="G6" fmla="cos 10800 17683410"/>
              <a:gd name="G7" fmla="+- G6 10800 0"/>
              <a:gd name="T0" fmla="*/ -1523359744 w 21600"/>
              <a:gd name="T1" fmla="*/ -2099561184 h 21600"/>
              <a:gd name="T2" fmla="*/ 16485908 w 21600"/>
              <a:gd name="T3" fmla="*/ 0 h 21600"/>
              <a:gd name="T4" fmla="*/ 96 w 21600"/>
              <a:gd name="T5" fmla="*/ -1617893660 h 21600"/>
              <a:gd name="T6" fmla="*/ 0 w 21600"/>
              <a:gd name="T7" fmla="*/ 16 h 21600"/>
              <a:gd name="T8" fmla="*/ -1074321976 w 21600"/>
              <a:gd name="T9" fmla="*/ -1074322112 h 21600"/>
              <a:gd name="T10" fmla="*/ 39953488 w 21600"/>
              <a:gd name="T11" fmla="*/ 0 h 21600"/>
              <a:gd name="T12" fmla="*/ 0 w 21600"/>
              <a:gd name="T13" fmla="*/ 1 h 21600"/>
              <a:gd name="T14" fmla="*/ 10799 w 21600"/>
              <a:gd name="T15" fmla="*/ 10799 h 21600"/>
            </a:gdLst>
            <a:ahLst/>
            <a:cxnLst>
              <a:cxn ang="0">
                <a:pos x="T0" y="T1"/>
              </a:cxn>
              <a:cxn ang="0">
                <a:pos x="T2" y="T3"/>
              </a:cxn>
              <a:cxn ang="0">
                <a:pos x="T4" y="T5"/>
              </a:cxn>
              <a:cxn ang="0">
                <a:pos x="T6" y="T7"/>
              </a:cxn>
              <a:cxn ang="0">
                <a:pos x="T8" y="T9"/>
              </a:cxn>
              <a:cxn ang="0">
                <a:pos x="T10" y="T11"/>
              </a:cxn>
            </a:cxnLst>
            <a:rect l="T12" t="T13" r="T14" b="T15"/>
            <a:pathLst>
              <a:path w="21600" h="21600" stroke="0">
                <a:moveTo>
                  <a:pt x="-1" y="10799"/>
                </a:moveTo>
                <a:cubicBezTo>
                  <a:pt x="-1" y="4848"/>
                  <a:pt x="4815" y="18"/>
                  <a:pt x="10767" y="0"/>
                </a:cubicBezTo>
                <a:lnTo>
                  <a:pt x="10800" y="10800"/>
                </a:lnTo>
                <a:close/>
              </a:path>
              <a:path w="21600" h="21600" fill="none">
                <a:moveTo>
                  <a:pt x="-1" y="10799"/>
                </a:moveTo>
                <a:cubicBezTo>
                  <a:pt x="-1" y="4848"/>
                  <a:pt x="4815" y="18"/>
                  <a:pt x="10767" y="0"/>
                </a:cubicBezTo>
              </a:path>
            </a:pathLst>
          </a:custGeom>
          <a:noFill/>
          <a:ln w="12600">
            <a:solidFill>
              <a:srgbClr val="000000"/>
            </a:solidFill>
            <a:miter lim="800000"/>
            <a:headEnd type="triangle" w="med" len="me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2945" tIns="41473" rIns="82945" bIns="41473" anchor="ctr"/>
          <a:lstStyle/>
          <a:p>
            <a:pPr>
              <a:defRPr/>
            </a:pPr>
            <a:endParaRPr lang="fr-FR">
              <a:ea typeface="Arial Unicode MS" charset="0"/>
              <a:cs typeface="Arial Unicode MS" charset="0"/>
            </a:endParaRPr>
          </a:p>
        </p:txBody>
      </p:sp>
      <p:sp>
        <p:nvSpPr>
          <p:cNvPr id="12300" name="Freeform 12"/>
          <p:cNvSpPr>
            <a:spLocks/>
          </p:cNvSpPr>
          <p:nvPr/>
        </p:nvSpPr>
        <p:spPr bwMode="auto">
          <a:xfrm>
            <a:off x="3516481" y="3276344"/>
            <a:ext cx="217440" cy="990824"/>
          </a:xfrm>
          <a:custGeom>
            <a:avLst/>
            <a:gdLst>
              <a:gd name="T0" fmla="*/ 0 w 240"/>
              <a:gd name="T1" fmla="*/ 0 h 480"/>
              <a:gd name="T2" fmla="*/ 0 w 240"/>
              <a:gd name="T3" fmla="*/ 480 h 480"/>
              <a:gd name="T4" fmla="*/ 240 w 240"/>
              <a:gd name="T5" fmla="*/ 480 h 480"/>
            </a:gdLst>
            <a:ahLst/>
            <a:cxnLst>
              <a:cxn ang="0">
                <a:pos x="T0" y="T1"/>
              </a:cxn>
              <a:cxn ang="0">
                <a:pos x="T2" y="T3"/>
              </a:cxn>
              <a:cxn ang="0">
                <a:pos x="T4" y="T5"/>
              </a:cxn>
            </a:cxnLst>
            <a:rect l="0" t="0" r="r" b="b"/>
            <a:pathLst>
              <a:path w="240" h="480">
                <a:moveTo>
                  <a:pt x="0" y="0"/>
                </a:moveTo>
                <a:lnTo>
                  <a:pt x="0" y="480"/>
                </a:lnTo>
                <a:lnTo>
                  <a:pt x="240" y="480"/>
                </a:lnTo>
              </a:path>
            </a:pathLst>
          </a:custGeom>
          <a:noFill/>
          <a:ln w="12600">
            <a:solidFill>
              <a:srgbClr val="000000"/>
            </a:solidFill>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2945" tIns="41473" rIns="82945" bIns="41473" anchor="ctr"/>
          <a:lstStyle/>
          <a:p>
            <a:pPr>
              <a:defRPr/>
            </a:pPr>
            <a:endParaRPr lang="fr-FR">
              <a:ea typeface="Arial Unicode MS" charset="0"/>
              <a:cs typeface="Arial Unicode MS" charset="0"/>
            </a:endParaRPr>
          </a:p>
        </p:txBody>
      </p:sp>
      <p:sp>
        <p:nvSpPr>
          <p:cNvPr id="12301" name="Rectangle 13"/>
          <p:cNvSpPr>
            <a:spLocks noGrp="1" noChangeArrowheads="1"/>
          </p:cNvSpPr>
          <p:nvPr>
            <p:ph type="title"/>
          </p:nvPr>
        </p:nvSpPr>
        <p:spPr>
          <a:xfrm>
            <a:off x="381601" y="178579"/>
            <a:ext cx="8533440" cy="789203"/>
          </a:xfrm>
        </p:spPr>
        <p:txBody>
          <a:bodyPr lIns="91436" tIns="45718" rIns="91436" bIns="45718">
            <a:spAutoFit/>
          </a:bodyPr>
          <a:lstStyle/>
          <a:p>
            <a:pPr algn="l">
              <a:lnSpc>
                <a:spcPct val="90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sz="2500">
                <a:solidFill>
                  <a:srgbClr val="000000"/>
                </a:solidFill>
              </a:rPr>
              <a:t>Les différents niveaux de situations professionnelles </a:t>
            </a:r>
            <a:r>
              <a:rPr lang="en-GB" sz="2500" i="1">
                <a:solidFill>
                  <a:srgbClr val="000000"/>
                </a:solidFill>
              </a:rPr>
              <a:t>(Illustration)</a:t>
            </a: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60</a:t>
            </a:fld>
            <a:endParaRPr lang="fr-FR"/>
          </a:p>
        </p:txBody>
      </p:sp>
    </p:spTree>
    <p:extLst>
      <p:ext uri="{BB962C8B-B14F-4D97-AF65-F5344CB8AC3E}">
        <p14:creationId xmlns:p14="http://schemas.microsoft.com/office/powerpoint/2010/main" val="401937900"/>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0" y="219898"/>
            <a:ext cx="9144000" cy="671979"/>
          </a:xfrm>
          <a:solidFill>
            <a:srgbClr val="FFFFFF"/>
          </a:solidFill>
        </p:spPr>
        <p:txBody>
          <a:bodyPr>
            <a:spAutoFit/>
          </a:bodyPr>
          <a:lstStyle/>
          <a:p>
            <a:pPr marL="388806" indent="-293764" algn="just">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4000" b="1" dirty="0" smtClean="0"/>
              <a:t>3. </a:t>
            </a:r>
            <a:r>
              <a:rPr lang="fr-FR" sz="2200" dirty="0" smtClean="0"/>
              <a:t>Les préalables d</a:t>
            </a:r>
            <a:r>
              <a:rPr lang="fr-FR" sz="2200" dirty="0" smtClean="0">
                <a:latin typeface="Arial"/>
              </a:rPr>
              <a:t>’</a:t>
            </a:r>
            <a:r>
              <a:rPr lang="fr-FR" sz="2200" dirty="0" smtClean="0"/>
              <a:t>une démarche de GPEC </a:t>
            </a:r>
            <a:r>
              <a:rPr lang="fr-FR" sz="2200" b="1" dirty="0" smtClean="0"/>
              <a:t>: Repérer les jeux d</a:t>
            </a:r>
            <a:r>
              <a:rPr lang="fr-FR" sz="2200" b="1" dirty="0" smtClean="0">
                <a:latin typeface="Arial"/>
              </a:rPr>
              <a:t>’</a:t>
            </a:r>
            <a:r>
              <a:rPr lang="fr-FR" sz="2200" b="1" dirty="0" smtClean="0"/>
              <a:t>acteurs</a:t>
            </a:r>
            <a:r>
              <a:rPr lang="fr-FR" sz="3600" b="1" dirty="0" smtClean="0"/>
              <a:t> </a:t>
            </a:r>
            <a:endParaRPr lang="fr-FR" sz="3600" b="1" dirty="0"/>
          </a:p>
        </p:txBody>
      </p:sp>
      <p:sp>
        <p:nvSpPr>
          <p:cNvPr id="14338" name="Rectangle 2"/>
          <p:cNvSpPr>
            <a:spLocks noGrp="1" noChangeArrowheads="1"/>
          </p:cNvSpPr>
          <p:nvPr>
            <p:ph type="body" idx="1"/>
          </p:nvPr>
        </p:nvSpPr>
        <p:spPr>
          <a:xfrm>
            <a:off x="440831" y="1208630"/>
            <a:ext cx="8225280" cy="4800006"/>
          </a:xfrm>
        </p:spPr>
        <p:txBody>
          <a:bodyPr>
            <a:spAutoFit/>
          </a:bodyPr>
          <a:lstStyle/>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dirty="0" smtClean="0"/>
              <a:t>Un grande variété d</a:t>
            </a:r>
            <a:r>
              <a:rPr lang="fr-FR" sz="2200" dirty="0" smtClean="0">
                <a:latin typeface="Arial"/>
              </a:rPr>
              <a:t>’</a:t>
            </a:r>
            <a:r>
              <a:rPr lang="fr-FR" sz="2200" dirty="0" smtClean="0"/>
              <a:t>acteurs vont devoir renouveler leurs pratiques professionnelles </a:t>
            </a:r>
          </a:p>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altLang="ja-JP" sz="2200" dirty="0" smtClean="0">
                <a:latin typeface="Arial"/>
              </a:rPr>
              <a:t>“</a:t>
            </a:r>
            <a:r>
              <a:rPr lang="fr-FR" sz="2200" dirty="0" smtClean="0"/>
              <a:t>Pourquoi les gens font ce qu</a:t>
            </a:r>
            <a:r>
              <a:rPr lang="fr-FR" sz="2200" dirty="0" smtClean="0">
                <a:latin typeface="Arial"/>
              </a:rPr>
              <a:t>’</a:t>
            </a:r>
            <a:r>
              <a:rPr lang="fr-FR" sz="2200" dirty="0" smtClean="0"/>
              <a:t>ils font et par conséquent pourquoi ne font ils pas ce que l</a:t>
            </a:r>
            <a:r>
              <a:rPr lang="fr-FR" sz="2200" dirty="0" smtClean="0">
                <a:latin typeface="Arial"/>
              </a:rPr>
              <a:t>’</a:t>
            </a:r>
            <a:r>
              <a:rPr lang="fr-FR" sz="2200" dirty="0" smtClean="0"/>
              <a:t>on voudrait qu</a:t>
            </a:r>
            <a:r>
              <a:rPr lang="fr-FR" altLang="ja-JP" sz="2200" dirty="0" smtClean="0">
                <a:latin typeface="Arial"/>
              </a:rPr>
              <a:t>’</a:t>
            </a:r>
            <a:r>
              <a:rPr lang="fr-FR" sz="2200" dirty="0" smtClean="0"/>
              <a:t>il fasse ?</a:t>
            </a:r>
            <a:r>
              <a:rPr lang="fr-FR" altLang="ja-JP" sz="2200" dirty="0" smtClean="0">
                <a:latin typeface="Arial"/>
              </a:rPr>
              <a:t>”</a:t>
            </a:r>
            <a:endParaRPr lang="fr-FR" sz="2200" dirty="0" smtClean="0"/>
          </a:p>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dirty="0" smtClean="0"/>
              <a:t>Recenser les acteurs impactés par cette démarche et repérer : </a:t>
            </a:r>
          </a:p>
          <a:p>
            <a:pPr lvl="1">
              <a:lnSpc>
                <a:spcPct val="93000"/>
              </a:lnSpc>
              <a:spcBef>
                <a:spcPts val="3855"/>
              </a:spcBef>
              <a:spcAft>
                <a:spcPct val="0"/>
              </a:spcAft>
              <a:buClr>
                <a:srgbClr val="000000"/>
              </a:buClr>
              <a:buFont typeface="Wingdings" charset="2"/>
              <a:buChar char="ü"/>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600" dirty="0" smtClean="0"/>
              <a:t>Les compétences nouvelles que cela requiert et la façon de leur faire acquérir</a:t>
            </a:r>
          </a:p>
          <a:p>
            <a:pPr lvl="1">
              <a:lnSpc>
                <a:spcPct val="93000"/>
              </a:lnSpc>
              <a:spcBef>
                <a:spcPts val="3855"/>
              </a:spcBef>
              <a:spcAft>
                <a:spcPct val="0"/>
              </a:spcAft>
              <a:buClr>
                <a:srgbClr val="000000"/>
              </a:buClr>
              <a:buFont typeface="Wingdings" charset="2"/>
              <a:buChar char="ü"/>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600" dirty="0" smtClean="0"/>
              <a:t>Leur rapport au changement : indifférent, frein, leviers,</a:t>
            </a:r>
          </a:p>
          <a:p>
            <a:pPr lvl="1">
              <a:lnSpc>
                <a:spcPct val="93000"/>
              </a:lnSpc>
              <a:spcBef>
                <a:spcPts val="3855"/>
              </a:spcBef>
              <a:spcAft>
                <a:spcPct val="0"/>
              </a:spcAft>
              <a:buClr>
                <a:srgbClr val="000000"/>
              </a:buClr>
              <a:buFont typeface="Wingdings" charset="2"/>
              <a:buChar char="ü"/>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600" dirty="0" smtClean="0"/>
              <a:t>Leurs stratégies et ressources et contraintes (utiliser les outils de l</a:t>
            </a:r>
            <a:r>
              <a:rPr lang="fr-FR" altLang="ja-JP" sz="1600" dirty="0" smtClean="0">
                <a:latin typeface="Arial"/>
              </a:rPr>
              <a:t>’</a:t>
            </a:r>
            <a:r>
              <a:rPr lang="fr-FR" sz="1600" dirty="0" smtClean="0"/>
              <a:t>analyse stratégique)</a:t>
            </a:r>
            <a:endParaRPr lang="fr-FR" sz="1600" dirty="0"/>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61</a:t>
            </a:fld>
            <a:endParaRPr lang="fr-FR"/>
          </a:p>
        </p:txBody>
      </p:sp>
    </p:spTree>
    <p:extLst>
      <p:ext uri="{BB962C8B-B14F-4D97-AF65-F5344CB8AC3E}">
        <p14:creationId xmlns:p14="http://schemas.microsoft.com/office/powerpoint/2010/main" val="2899180938"/>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étapes de mise en place</a:t>
            </a:r>
            <a:endParaRPr lang="fr-FR" dirty="0"/>
          </a:p>
        </p:txBody>
      </p:sp>
      <p:sp>
        <p:nvSpPr>
          <p:cNvPr id="3" name="Espace réservé du contenu 2"/>
          <p:cNvSpPr>
            <a:spLocks noGrp="1"/>
          </p:cNvSpPr>
          <p:nvPr>
            <p:ph idx="1"/>
          </p:nvPr>
        </p:nvSpPr>
        <p:spPr>
          <a:xfrm>
            <a:off x="457200" y="1510554"/>
            <a:ext cx="8229600" cy="4525963"/>
          </a:xfrm>
        </p:spPr>
        <p:txBody>
          <a:bodyPr>
            <a:normAutofit/>
          </a:bodyPr>
          <a:lstStyle/>
          <a:p>
            <a:pPr marL="0" indent="0">
              <a:buNone/>
            </a:pPr>
            <a:r>
              <a:rPr lang="fr-FR" sz="2000" b="1" smtClean="0"/>
              <a:t>Etape 1:</a:t>
            </a:r>
            <a:br>
              <a:rPr lang="fr-FR" sz="2000" b="1" smtClean="0"/>
            </a:br>
            <a:r>
              <a:rPr lang="fr-FR" sz="2000" smtClean="0"/>
              <a:t>Réaliser l'inventaire par emploi-type des ressources humaines en quantité et qualité</a:t>
            </a:r>
          </a:p>
          <a:p>
            <a:pPr marL="0" indent="0">
              <a:buNone/>
            </a:pPr>
            <a:r>
              <a:rPr lang="fr-FR" sz="1800" smtClean="0">
                <a:solidFill>
                  <a:srgbClr val="333333"/>
                </a:solidFill>
                <a:ea typeface="Arial Unicode MS" charset="0"/>
                <a:cs typeface="Arial Unicode MS" charset="0"/>
              </a:rPr>
              <a:t>Etape </a:t>
            </a:r>
            <a:r>
              <a:rPr lang="fr-FR" sz="2000" smtClean="0">
                <a:solidFill>
                  <a:srgbClr val="333333"/>
                </a:solidFill>
                <a:ea typeface="Arial Unicode MS" charset="0"/>
                <a:cs typeface="Arial Unicode MS" charset="0"/>
              </a:rPr>
              <a:t>2: Projeter la ressource humaine à moyen terme</a:t>
            </a:r>
          </a:p>
          <a:p>
            <a:pPr marL="0" indent="0">
              <a:buNone/>
            </a:pPr>
            <a:r>
              <a:rPr lang="fr-FR" sz="1800" smtClean="0">
                <a:solidFill>
                  <a:srgbClr val="333333"/>
                </a:solidFill>
                <a:ea typeface="Arial Unicode MS" charset="0"/>
                <a:cs typeface="Arial Unicode MS" charset="0"/>
              </a:rPr>
              <a:t>Etape </a:t>
            </a:r>
            <a:r>
              <a:rPr lang="fr-FR" sz="2000" smtClean="0">
                <a:solidFill>
                  <a:srgbClr val="333333"/>
                </a:solidFill>
                <a:ea typeface="Arial Unicode MS" charset="0"/>
                <a:cs typeface="Arial Unicode MS" charset="0"/>
              </a:rPr>
              <a:t>3: Analyser les évolutions prévisibles de la structure, subies ou choisies, à moyen terme</a:t>
            </a:r>
          </a:p>
          <a:p>
            <a:pPr marL="0" indent="0">
              <a:buNone/>
            </a:pPr>
            <a:r>
              <a:rPr lang="fr-FR" sz="2000" smtClean="0">
                <a:solidFill>
                  <a:srgbClr val="333333"/>
                </a:solidFill>
                <a:ea typeface="Arial Unicode MS" charset="0"/>
                <a:cs typeface="Arial Unicode MS" charset="0"/>
              </a:rPr>
              <a:t>Etape 4: traduire les scénarii d'évolution prévisibles en besoins de ressources humaines en quantité et qualitéEtape </a:t>
            </a:r>
          </a:p>
          <a:p>
            <a:pPr marL="0" indent="0">
              <a:buNone/>
            </a:pPr>
            <a:r>
              <a:rPr lang="fr-FR" sz="2000" smtClean="0">
                <a:solidFill>
                  <a:srgbClr val="333333"/>
                </a:solidFill>
                <a:ea typeface="Arial Unicode MS" charset="0"/>
                <a:cs typeface="Arial Unicode MS" charset="0"/>
              </a:rPr>
              <a:t>5: traduire les scénarii d'évolution prévisibles en besoins de ressources humaines en quantité et qualité</a:t>
            </a:r>
          </a:p>
          <a:p>
            <a:pPr marL="0" indent="0">
              <a:buNone/>
            </a:pPr>
            <a:r>
              <a:rPr lang="fr-FR" sz="2000" smtClean="0">
                <a:solidFill>
                  <a:srgbClr val="333333"/>
                </a:solidFill>
                <a:ea typeface="Arial Unicode MS" charset="0"/>
                <a:cs typeface="Arial Unicode MS" charset="0"/>
              </a:rPr>
              <a:t>Etape 6: Mettre en oeuvre des plans de réduction des écarts</a:t>
            </a:r>
          </a:p>
          <a:p>
            <a:pPr marL="0" indent="0">
              <a:buNone/>
            </a:pPr>
            <a:endParaRPr lang="fr-FR" sz="2000" smtClean="0">
              <a:solidFill>
                <a:srgbClr val="333333"/>
              </a:solidFill>
              <a:ea typeface="Arial Unicode MS" charset="0"/>
              <a:cs typeface="Arial Unicode MS" charset="0"/>
            </a:endParaRPr>
          </a:p>
          <a:p>
            <a:pPr marL="0" indent="0">
              <a:buNone/>
            </a:pPr>
            <a:endParaRPr lang="fr-FR" sz="2000" smtClean="0">
              <a:solidFill>
                <a:srgbClr val="333333"/>
              </a:solidFill>
              <a:ea typeface="Arial Unicode MS" charset="0"/>
              <a:cs typeface="Arial Unicode MS" charset="0"/>
            </a:endParaRPr>
          </a:p>
          <a:p>
            <a:pPr marL="0" indent="0">
              <a:buNone/>
            </a:pPr>
            <a:endParaRPr lang="fr-FR" sz="2000" smtClean="0">
              <a:solidFill>
                <a:srgbClr val="333333"/>
              </a:solidFill>
              <a:ea typeface="Arial Unicode MS" charset="0"/>
              <a:cs typeface="Arial Unicode MS" charset="0"/>
            </a:endParaRPr>
          </a:p>
          <a:p>
            <a:pPr marL="0" indent="0">
              <a:buNone/>
            </a:pPr>
            <a:endParaRPr lang="fr-FR" sz="2000" smtClean="0">
              <a:solidFill>
                <a:srgbClr val="333333"/>
              </a:solidFill>
              <a:ea typeface="Arial Unicode MS" charset="0"/>
              <a:cs typeface="Arial Unicode MS" charset="0"/>
            </a:endParaRPr>
          </a:p>
          <a:p>
            <a:pPr marL="0" indent="0">
              <a:buNone/>
            </a:pPr>
            <a:endParaRPr lang="fr-FR" sz="2000" smtClean="0">
              <a:solidFill>
                <a:srgbClr val="333333"/>
              </a:solidFill>
              <a:ea typeface="Arial Unicode MS" charset="0"/>
              <a:cs typeface="Arial Unicode MS" charset="0"/>
            </a:endParaRPr>
          </a:p>
          <a:p>
            <a:pPr marL="0" indent="0">
              <a:buNone/>
            </a:pPr>
            <a:endParaRPr lang="fr-FR" sz="200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62</a:t>
            </a:fld>
            <a:endParaRPr lang="fr-FR"/>
          </a:p>
        </p:txBody>
      </p:sp>
    </p:spTree>
    <p:extLst>
      <p:ext uri="{BB962C8B-B14F-4D97-AF65-F5344CB8AC3E}">
        <p14:creationId xmlns:p14="http://schemas.microsoft.com/office/powerpoint/2010/main" val="180572394"/>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0" y="-225058"/>
            <a:ext cx="9144000" cy="1170192"/>
          </a:xfrm>
          <a:solidFill>
            <a:srgbClr val="FFFFFF"/>
          </a:solidFill>
        </p:spPr>
        <p:txBody>
          <a:bodyPr>
            <a:spAutoFit/>
          </a:bodyPr>
          <a:lstStyle/>
          <a:p>
            <a:pPr marL="388806" indent="-293764" algn="just">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500" b="1" dirty="0" smtClean="0"/>
              <a:t>Etape 1:</a:t>
            </a:r>
            <a:br>
              <a:rPr lang="fr-FR" sz="2500" b="1" dirty="0" smtClean="0"/>
            </a:br>
            <a:r>
              <a:rPr lang="fr-FR" sz="2500" dirty="0"/>
              <a:t>R</a:t>
            </a:r>
            <a:r>
              <a:rPr lang="fr-FR" sz="2500" dirty="0" smtClean="0"/>
              <a:t>éaliser l'inventaire par emploi-type des ressources humaines en quantité et qualité</a:t>
            </a:r>
            <a:endParaRPr lang="fr-FR" sz="2500" dirty="0"/>
          </a:p>
        </p:txBody>
      </p:sp>
      <p:sp>
        <p:nvSpPr>
          <p:cNvPr id="15362" name="Rectangle 2"/>
          <p:cNvSpPr>
            <a:spLocks noGrp="1" noChangeArrowheads="1"/>
          </p:cNvSpPr>
          <p:nvPr>
            <p:ph type="body" idx="1"/>
          </p:nvPr>
        </p:nvSpPr>
        <p:spPr>
          <a:xfrm>
            <a:off x="483840" y="898654"/>
            <a:ext cx="8225280" cy="5473884"/>
          </a:xfrm>
        </p:spPr>
        <p:txBody>
          <a:bodyPr>
            <a:spAutoFit/>
          </a:bodyPr>
          <a:lstStyle/>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dirty="0" smtClean="0"/>
              <a:t>Une phase centrée sur une interrogation : quelles sont les emplois de l’entreprise et quel est le profil de ceux qui occupent ces emplois ?</a:t>
            </a:r>
          </a:p>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dirty="0" smtClean="0"/>
              <a:t>Identification des emplois de l’entreprise :</a:t>
            </a:r>
          </a:p>
          <a:p>
            <a:pPr lvl="1">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800" dirty="0" smtClean="0"/>
              <a:t>Décrire les activités, les sous-activités et les compétences propre à chaque emploi-type (référentiel des emplois et dictionnaire des compétences)</a:t>
            </a:r>
          </a:p>
          <a:p>
            <a:pPr>
              <a:lnSpc>
                <a:spcPct val="93000"/>
              </a:lnSpc>
              <a:spcBef>
                <a:spcPts val="3855"/>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dirty="0" smtClean="0"/>
              <a:t>Connaissance du profil des individus qui occupent ces emplois</a:t>
            </a:r>
          </a:p>
          <a:p>
            <a:pPr lvl="1">
              <a:lnSpc>
                <a:spcPct val="93000"/>
              </a:lnSpc>
              <a:spcBef>
                <a:spcPts val="1293"/>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800" dirty="0" smtClean="0"/>
              <a:t>Comptabiliser le personnel par emploi-type</a:t>
            </a:r>
          </a:p>
          <a:p>
            <a:pPr lvl="1">
              <a:lnSpc>
                <a:spcPct val="93000"/>
              </a:lnSpc>
              <a:spcBef>
                <a:spcPts val="1293"/>
              </a:spcBef>
              <a:spcAft>
                <a:spcPct val="0"/>
              </a:spcAft>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800" dirty="0" smtClean="0"/>
              <a:t>Définir par emploi-type leurs caractéristiques : âge, ancienneté, statut, niveau de formation, estimation de leur perspective d</a:t>
            </a:r>
            <a:r>
              <a:rPr lang="fr-FR" altLang="ja-JP" sz="1800" dirty="0" smtClean="0">
                <a:latin typeface="Arial"/>
              </a:rPr>
              <a:t>’</a:t>
            </a:r>
            <a:r>
              <a:rPr lang="fr-FR" sz="1800" dirty="0" smtClean="0"/>
              <a:t>évolution professionnelle, les compétences détenues.....</a:t>
            </a:r>
            <a:endParaRPr lang="fr-FR" sz="1800" dirty="0"/>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63</a:t>
            </a:fld>
            <a:endParaRPr lang="fr-FR"/>
          </a:p>
        </p:txBody>
      </p:sp>
    </p:spTree>
    <p:extLst>
      <p:ext uri="{BB962C8B-B14F-4D97-AF65-F5344CB8AC3E}">
        <p14:creationId xmlns:p14="http://schemas.microsoft.com/office/powerpoint/2010/main" val="848348832"/>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ChangeArrowheads="1"/>
          </p:cNvSpPr>
          <p:nvPr/>
        </p:nvSpPr>
        <p:spPr bwMode="auto">
          <a:xfrm>
            <a:off x="963361" y="252027"/>
            <a:ext cx="7426080" cy="545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366" tIns="42425" rIns="86366" bIns="42425">
            <a:spAutoFit/>
          </a:bodyPr>
          <a:lstStyle/>
          <a:p>
            <a:pPr defTabSz="872653" eaLnBrk="0">
              <a:spcBef>
                <a:spcPct val="50000"/>
              </a:spcBef>
              <a:defRPr/>
            </a:pPr>
            <a:r>
              <a:rPr lang="fr-FR" sz="2900" b="1" dirty="0">
                <a:solidFill>
                  <a:srgbClr val="000000"/>
                </a:solidFill>
                <a:ea typeface="Arial Unicode MS" charset="0"/>
                <a:cs typeface="Arial Unicode MS" charset="0"/>
              </a:rPr>
              <a:t>La pyramide “champignon”</a:t>
            </a:r>
          </a:p>
        </p:txBody>
      </p:sp>
      <p:grpSp>
        <p:nvGrpSpPr>
          <p:cNvPr id="28674" name="Group 3"/>
          <p:cNvGrpSpPr>
            <a:grpSpLocks/>
          </p:cNvGrpSpPr>
          <p:nvPr/>
        </p:nvGrpSpPr>
        <p:grpSpPr bwMode="auto">
          <a:xfrm>
            <a:off x="1012321" y="1163642"/>
            <a:ext cx="6936480" cy="4954383"/>
            <a:chOff x="691" y="733"/>
            <a:chExt cx="4733" cy="3121"/>
          </a:xfrm>
        </p:grpSpPr>
        <p:sp>
          <p:nvSpPr>
            <p:cNvPr id="87044" name="Line 4"/>
            <p:cNvSpPr>
              <a:spLocks noChangeShapeType="1"/>
            </p:cNvSpPr>
            <p:nvPr/>
          </p:nvSpPr>
          <p:spPr bwMode="auto">
            <a:xfrm>
              <a:off x="1313" y="810"/>
              <a:ext cx="0" cy="2825"/>
            </a:xfrm>
            <a:prstGeom prst="line">
              <a:avLst/>
            </a:prstGeom>
            <a:noFill/>
            <a:ln w="254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7045" name="Line 5"/>
            <p:cNvSpPr>
              <a:spLocks noChangeShapeType="1"/>
            </p:cNvSpPr>
            <p:nvPr/>
          </p:nvSpPr>
          <p:spPr bwMode="auto">
            <a:xfrm>
              <a:off x="691" y="3642"/>
              <a:ext cx="4733" cy="0"/>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7046" name="Rectangle 6"/>
            <p:cNvSpPr>
              <a:spLocks noChangeArrowheads="1"/>
            </p:cNvSpPr>
            <p:nvPr/>
          </p:nvSpPr>
          <p:spPr bwMode="auto">
            <a:xfrm>
              <a:off x="885" y="733"/>
              <a:ext cx="273"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âges</a:t>
              </a:r>
            </a:p>
          </p:txBody>
        </p:sp>
        <p:sp>
          <p:nvSpPr>
            <p:cNvPr id="87047" name="Rectangle 7"/>
            <p:cNvSpPr>
              <a:spLocks noChangeArrowheads="1"/>
            </p:cNvSpPr>
            <p:nvPr/>
          </p:nvSpPr>
          <p:spPr bwMode="auto">
            <a:xfrm>
              <a:off x="864" y="1021"/>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60-65</a:t>
              </a:r>
            </a:p>
          </p:txBody>
        </p:sp>
        <p:sp>
          <p:nvSpPr>
            <p:cNvPr id="87048" name="Rectangle 8"/>
            <p:cNvSpPr>
              <a:spLocks noChangeArrowheads="1"/>
            </p:cNvSpPr>
            <p:nvPr/>
          </p:nvSpPr>
          <p:spPr bwMode="auto">
            <a:xfrm>
              <a:off x="864" y="1309"/>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55-60</a:t>
              </a:r>
            </a:p>
          </p:txBody>
        </p:sp>
        <p:sp>
          <p:nvSpPr>
            <p:cNvPr id="87049" name="Rectangle 9"/>
            <p:cNvSpPr>
              <a:spLocks noChangeArrowheads="1"/>
            </p:cNvSpPr>
            <p:nvPr/>
          </p:nvSpPr>
          <p:spPr bwMode="auto">
            <a:xfrm>
              <a:off x="864" y="1638"/>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50-55</a:t>
              </a:r>
            </a:p>
          </p:txBody>
        </p:sp>
        <p:sp>
          <p:nvSpPr>
            <p:cNvPr id="87050" name="Rectangle 10"/>
            <p:cNvSpPr>
              <a:spLocks noChangeArrowheads="1"/>
            </p:cNvSpPr>
            <p:nvPr/>
          </p:nvSpPr>
          <p:spPr bwMode="auto">
            <a:xfrm>
              <a:off x="864" y="1926"/>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45-50</a:t>
              </a:r>
            </a:p>
          </p:txBody>
        </p:sp>
        <p:sp>
          <p:nvSpPr>
            <p:cNvPr id="87051" name="Rectangle 11"/>
            <p:cNvSpPr>
              <a:spLocks noChangeArrowheads="1"/>
            </p:cNvSpPr>
            <p:nvPr/>
          </p:nvSpPr>
          <p:spPr bwMode="auto">
            <a:xfrm>
              <a:off x="864" y="221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40-45</a:t>
              </a:r>
            </a:p>
          </p:txBody>
        </p:sp>
        <p:sp>
          <p:nvSpPr>
            <p:cNvPr id="87052" name="Rectangle 12"/>
            <p:cNvSpPr>
              <a:spLocks noChangeArrowheads="1"/>
            </p:cNvSpPr>
            <p:nvPr/>
          </p:nvSpPr>
          <p:spPr bwMode="auto">
            <a:xfrm>
              <a:off x="864" y="2481"/>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35-40</a:t>
              </a:r>
            </a:p>
          </p:txBody>
        </p:sp>
        <p:sp>
          <p:nvSpPr>
            <p:cNvPr id="87053" name="Rectangle 13"/>
            <p:cNvSpPr>
              <a:spLocks noChangeArrowheads="1"/>
            </p:cNvSpPr>
            <p:nvPr/>
          </p:nvSpPr>
          <p:spPr bwMode="auto">
            <a:xfrm>
              <a:off x="864" y="2790"/>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30-35</a:t>
              </a:r>
            </a:p>
          </p:txBody>
        </p:sp>
        <p:sp>
          <p:nvSpPr>
            <p:cNvPr id="87054" name="Rectangle 14"/>
            <p:cNvSpPr>
              <a:spLocks noChangeArrowheads="1"/>
            </p:cNvSpPr>
            <p:nvPr/>
          </p:nvSpPr>
          <p:spPr bwMode="auto">
            <a:xfrm>
              <a:off x="864" y="3078"/>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25-30</a:t>
              </a:r>
            </a:p>
          </p:txBody>
        </p:sp>
        <p:sp>
          <p:nvSpPr>
            <p:cNvPr id="87055" name="Rectangle 15"/>
            <p:cNvSpPr>
              <a:spLocks noChangeArrowheads="1"/>
            </p:cNvSpPr>
            <p:nvPr/>
          </p:nvSpPr>
          <p:spPr bwMode="auto">
            <a:xfrm>
              <a:off x="864" y="3366"/>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20-25</a:t>
              </a:r>
            </a:p>
          </p:txBody>
        </p:sp>
        <p:sp>
          <p:nvSpPr>
            <p:cNvPr id="87056" name="Line 16"/>
            <p:cNvSpPr>
              <a:spLocks noChangeShapeType="1"/>
            </p:cNvSpPr>
            <p:nvPr/>
          </p:nvSpPr>
          <p:spPr bwMode="auto">
            <a:xfrm>
              <a:off x="1192" y="1102"/>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7057" name="Line 17"/>
            <p:cNvSpPr>
              <a:spLocks noChangeShapeType="1"/>
            </p:cNvSpPr>
            <p:nvPr/>
          </p:nvSpPr>
          <p:spPr bwMode="auto">
            <a:xfrm>
              <a:off x="1192" y="1390"/>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7058" name="Line 18"/>
            <p:cNvSpPr>
              <a:spLocks noChangeShapeType="1"/>
            </p:cNvSpPr>
            <p:nvPr/>
          </p:nvSpPr>
          <p:spPr bwMode="auto">
            <a:xfrm>
              <a:off x="1192" y="1720"/>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7059" name="Line 19"/>
            <p:cNvSpPr>
              <a:spLocks noChangeShapeType="1"/>
            </p:cNvSpPr>
            <p:nvPr/>
          </p:nvSpPr>
          <p:spPr bwMode="auto">
            <a:xfrm>
              <a:off x="1192" y="2008"/>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7060" name="Line 20"/>
            <p:cNvSpPr>
              <a:spLocks noChangeShapeType="1"/>
            </p:cNvSpPr>
            <p:nvPr/>
          </p:nvSpPr>
          <p:spPr bwMode="auto">
            <a:xfrm>
              <a:off x="1192" y="2296"/>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7061" name="Line 21"/>
            <p:cNvSpPr>
              <a:spLocks noChangeShapeType="1"/>
            </p:cNvSpPr>
            <p:nvPr/>
          </p:nvSpPr>
          <p:spPr bwMode="auto">
            <a:xfrm>
              <a:off x="1192" y="2563"/>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7062" name="Line 22"/>
            <p:cNvSpPr>
              <a:spLocks noChangeShapeType="1"/>
            </p:cNvSpPr>
            <p:nvPr/>
          </p:nvSpPr>
          <p:spPr bwMode="auto">
            <a:xfrm>
              <a:off x="1192" y="2872"/>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7063" name="Line 23"/>
            <p:cNvSpPr>
              <a:spLocks noChangeShapeType="1"/>
            </p:cNvSpPr>
            <p:nvPr/>
          </p:nvSpPr>
          <p:spPr bwMode="auto">
            <a:xfrm>
              <a:off x="1192" y="3160"/>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7064" name="Line 24"/>
            <p:cNvSpPr>
              <a:spLocks noChangeShapeType="1"/>
            </p:cNvSpPr>
            <p:nvPr/>
          </p:nvSpPr>
          <p:spPr bwMode="auto">
            <a:xfrm>
              <a:off x="1192" y="3448"/>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7065" name="Rectangle 25"/>
            <p:cNvSpPr>
              <a:spLocks noChangeArrowheads="1"/>
            </p:cNvSpPr>
            <p:nvPr/>
          </p:nvSpPr>
          <p:spPr bwMode="auto">
            <a:xfrm>
              <a:off x="3154" y="3696"/>
              <a:ext cx="455"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dirty="0">
                  <a:solidFill>
                    <a:srgbClr val="000000"/>
                  </a:solidFill>
                  <a:ea typeface="Arial Unicode MS" charset="0"/>
                  <a:cs typeface="Arial Unicode MS" charset="0"/>
                </a:rPr>
                <a:t>effectifs</a:t>
              </a:r>
            </a:p>
          </p:txBody>
        </p:sp>
      </p:grpSp>
      <p:sp>
        <p:nvSpPr>
          <p:cNvPr id="87066" name="Rectangle 26"/>
          <p:cNvSpPr>
            <a:spLocks noChangeArrowheads="1"/>
          </p:cNvSpPr>
          <p:nvPr/>
        </p:nvSpPr>
        <p:spPr bwMode="auto">
          <a:xfrm>
            <a:off x="2237760" y="1539523"/>
            <a:ext cx="5099040" cy="462288"/>
          </a:xfrm>
          <a:prstGeom prst="rect">
            <a:avLst/>
          </a:prstGeom>
          <a:solidFill>
            <a:schemeClr val="accent1"/>
          </a:solidFill>
          <a:ln w="12700">
            <a:solidFill>
              <a:schemeClr val="tx1"/>
            </a:solidFill>
            <a:prstDash val="sysDot"/>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7067" name="Rectangle 27"/>
          <p:cNvSpPr>
            <a:spLocks noChangeArrowheads="1"/>
          </p:cNvSpPr>
          <p:nvPr/>
        </p:nvSpPr>
        <p:spPr bwMode="auto">
          <a:xfrm>
            <a:off x="2628000" y="2013332"/>
            <a:ext cx="4320000" cy="457968"/>
          </a:xfrm>
          <a:prstGeom prst="rect">
            <a:avLst/>
          </a:prstGeom>
          <a:solidFill>
            <a:schemeClr val="accent1"/>
          </a:solidFill>
          <a:ln w="12700">
            <a:solidFill>
              <a:schemeClr val="tx1"/>
            </a:solidFill>
            <a:prstDash val="sysDot"/>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7068" name="Rectangle 28"/>
          <p:cNvSpPr>
            <a:spLocks noChangeArrowheads="1"/>
          </p:cNvSpPr>
          <p:nvPr/>
        </p:nvSpPr>
        <p:spPr bwMode="auto">
          <a:xfrm>
            <a:off x="2931840" y="2482821"/>
            <a:ext cx="3710880" cy="462289"/>
          </a:xfrm>
          <a:prstGeom prst="rect">
            <a:avLst/>
          </a:prstGeom>
          <a:solidFill>
            <a:schemeClr val="accent1"/>
          </a:solidFill>
          <a:ln w="12700">
            <a:solidFill>
              <a:schemeClr val="tx1"/>
            </a:solidFill>
            <a:prstDash val="sysDot"/>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7069" name="Rectangle 29"/>
          <p:cNvSpPr>
            <a:spLocks noChangeArrowheads="1"/>
          </p:cNvSpPr>
          <p:nvPr/>
        </p:nvSpPr>
        <p:spPr bwMode="auto">
          <a:xfrm>
            <a:off x="3771360" y="3427560"/>
            <a:ext cx="2031840" cy="460848"/>
          </a:xfrm>
          <a:prstGeom prst="rect">
            <a:avLst/>
          </a:prstGeom>
          <a:solidFill>
            <a:schemeClr val="accent1"/>
          </a:solidFill>
          <a:ln w="12700">
            <a:solidFill>
              <a:schemeClr val="tx1"/>
            </a:solidFill>
            <a:prstDash val="sysDot"/>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7070" name="Rectangle 30"/>
          <p:cNvSpPr>
            <a:spLocks noChangeArrowheads="1"/>
          </p:cNvSpPr>
          <p:nvPr/>
        </p:nvSpPr>
        <p:spPr bwMode="auto">
          <a:xfrm>
            <a:off x="3176640" y="3898490"/>
            <a:ext cx="3222720" cy="460848"/>
          </a:xfrm>
          <a:prstGeom prst="rect">
            <a:avLst/>
          </a:prstGeom>
          <a:solidFill>
            <a:schemeClr val="accent1"/>
          </a:solidFill>
          <a:ln w="12700">
            <a:solidFill>
              <a:schemeClr val="tx1"/>
            </a:solidFill>
            <a:prstDash val="sysDot"/>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7071" name="Rectangle 31"/>
          <p:cNvSpPr>
            <a:spLocks noChangeArrowheads="1"/>
          </p:cNvSpPr>
          <p:nvPr/>
        </p:nvSpPr>
        <p:spPr bwMode="auto">
          <a:xfrm>
            <a:off x="3395520" y="4370860"/>
            <a:ext cx="2784960" cy="460848"/>
          </a:xfrm>
          <a:prstGeom prst="rect">
            <a:avLst/>
          </a:prstGeom>
          <a:solidFill>
            <a:schemeClr val="accent1"/>
          </a:solidFill>
          <a:ln w="12700">
            <a:solidFill>
              <a:schemeClr val="tx1"/>
            </a:solidFill>
            <a:prstDash val="sysDot"/>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7072" name="Rectangle 32"/>
          <p:cNvSpPr>
            <a:spLocks noChangeArrowheads="1"/>
          </p:cNvSpPr>
          <p:nvPr/>
        </p:nvSpPr>
        <p:spPr bwMode="auto">
          <a:xfrm>
            <a:off x="3771360" y="4843229"/>
            <a:ext cx="2031840" cy="459408"/>
          </a:xfrm>
          <a:prstGeom prst="rect">
            <a:avLst/>
          </a:prstGeom>
          <a:solidFill>
            <a:schemeClr val="accent1"/>
          </a:solidFill>
          <a:ln w="12700">
            <a:solidFill>
              <a:schemeClr val="tx1"/>
            </a:solidFill>
            <a:prstDash val="sysDot"/>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7073" name="Rectangle 33"/>
          <p:cNvSpPr>
            <a:spLocks noChangeArrowheads="1"/>
          </p:cNvSpPr>
          <p:nvPr/>
        </p:nvSpPr>
        <p:spPr bwMode="auto">
          <a:xfrm>
            <a:off x="3771360" y="5312719"/>
            <a:ext cx="2031840" cy="462288"/>
          </a:xfrm>
          <a:prstGeom prst="rect">
            <a:avLst/>
          </a:prstGeom>
          <a:solidFill>
            <a:schemeClr val="accent1"/>
          </a:solidFill>
          <a:ln w="12700">
            <a:solidFill>
              <a:schemeClr val="tx1"/>
            </a:solidFill>
            <a:prstDash val="sysDot"/>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7074" name="Rectangle 34"/>
          <p:cNvSpPr>
            <a:spLocks noChangeArrowheads="1"/>
          </p:cNvSpPr>
          <p:nvPr/>
        </p:nvSpPr>
        <p:spPr bwMode="auto">
          <a:xfrm>
            <a:off x="3401280" y="2956631"/>
            <a:ext cx="2772000" cy="459408"/>
          </a:xfrm>
          <a:prstGeom prst="rect">
            <a:avLst/>
          </a:prstGeom>
          <a:solidFill>
            <a:schemeClr val="accent1"/>
          </a:solidFill>
          <a:ln w="12700">
            <a:solidFill>
              <a:schemeClr val="tx1"/>
            </a:solidFill>
            <a:prstDash val="sysDot"/>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64</a:t>
            </a:fld>
            <a:endParaRPr lang="fr-FR"/>
          </a:p>
        </p:txBody>
      </p:sp>
    </p:spTree>
    <p:extLst>
      <p:ext uri="{BB962C8B-B14F-4D97-AF65-F5344CB8AC3E}">
        <p14:creationId xmlns:p14="http://schemas.microsoft.com/office/powerpoint/2010/main" val="3246200392"/>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p:cNvSpPr>
          <p:nvPr/>
        </p:nvSpPr>
        <p:spPr bwMode="auto">
          <a:xfrm>
            <a:off x="959040" y="246266"/>
            <a:ext cx="7436160" cy="545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366" tIns="42425" rIns="86366" bIns="42425">
            <a:spAutoFit/>
          </a:bodyPr>
          <a:lstStyle/>
          <a:p>
            <a:pPr defTabSz="872653" eaLnBrk="0">
              <a:spcBef>
                <a:spcPct val="50000"/>
              </a:spcBef>
              <a:defRPr/>
            </a:pPr>
            <a:r>
              <a:rPr lang="fr-FR" sz="2900" b="1" dirty="0">
                <a:solidFill>
                  <a:srgbClr val="000000"/>
                </a:solidFill>
                <a:ea typeface="Arial Unicode MS" charset="0"/>
                <a:cs typeface="Arial Unicode MS" charset="0"/>
              </a:rPr>
              <a:t>La pyramide “pelote de laine”</a:t>
            </a:r>
          </a:p>
        </p:txBody>
      </p:sp>
      <p:sp>
        <p:nvSpPr>
          <p:cNvPr id="89091" name="Rectangle 3"/>
          <p:cNvSpPr>
            <a:spLocks noChangeArrowheads="1"/>
          </p:cNvSpPr>
          <p:nvPr/>
        </p:nvSpPr>
        <p:spPr bwMode="auto">
          <a:xfrm>
            <a:off x="2237760" y="1604328"/>
            <a:ext cx="509904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9092" name="Rectangle 4"/>
          <p:cNvSpPr>
            <a:spLocks noChangeArrowheads="1"/>
          </p:cNvSpPr>
          <p:nvPr/>
        </p:nvSpPr>
        <p:spPr bwMode="auto">
          <a:xfrm>
            <a:off x="2453760" y="2062297"/>
            <a:ext cx="466848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9093" name="Rectangle 5"/>
          <p:cNvSpPr>
            <a:spLocks noChangeArrowheads="1"/>
          </p:cNvSpPr>
          <p:nvPr/>
        </p:nvSpPr>
        <p:spPr bwMode="auto">
          <a:xfrm>
            <a:off x="3345120" y="2518825"/>
            <a:ext cx="288432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9094" name="Rectangle 6"/>
          <p:cNvSpPr>
            <a:spLocks noChangeArrowheads="1"/>
          </p:cNvSpPr>
          <p:nvPr/>
        </p:nvSpPr>
        <p:spPr bwMode="auto">
          <a:xfrm>
            <a:off x="3775680" y="2976793"/>
            <a:ext cx="202320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9095" name="Rectangle 7"/>
          <p:cNvSpPr>
            <a:spLocks noChangeArrowheads="1"/>
          </p:cNvSpPr>
          <p:nvPr/>
        </p:nvSpPr>
        <p:spPr bwMode="auto">
          <a:xfrm>
            <a:off x="3407040" y="3433320"/>
            <a:ext cx="276048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9096" name="Rectangle 8"/>
          <p:cNvSpPr>
            <a:spLocks noChangeArrowheads="1"/>
          </p:cNvSpPr>
          <p:nvPr/>
        </p:nvSpPr>
        <p:spPr bwMode="auto">
          <a:xfrm>
            <a:off x="3775680" y="3891289"/>
            <a:ext cx="202320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9097" name="Rectangle 9"/>
          <p:cNvSpPr>
            <a:spLocks noChangeArrowheads="1"/>
          </p:cNvSpPr>
          <p:nvPr/>
        </p:nvSpPr>
        <p:spPr bwMode="auto">
          <a:xfrm>
            <a:off x="3345120" y="4347817"/>
            <a:ext cx="288432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9098" name="Rectangle 10"/>
          <p:cNvSpPr>
            <a:spLocks noChangeArrowheads="1"/>
          </p:cNvSpPr>
          <p:nvPr/>
        </p:nvSpPr>
        <p:spPr bwMode="auto">
          <a:xfrm>
            <a:off x="2453760" y="4805785"/>
            <a:ext cx="4668480" cy="46084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89099" name="Rectangle 11"/>
          <p:cNvSpPr>
            <a:spLocks noChangeArrowheads="1"/>
          </p:cNvSpPr>
          <p:nvPr/>
        </p:nvSpPr>
        <p:spPr bwMode="auto">
          <a:xfrm>
            <a:off x="2237760" y="5262312"/>
            <a:ext cx="509904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30731" name="Group 12"/>
          <p:cNvGrpSpPr>
            <a:grpSpLocks/>
          </p:cNvGrpSpPr>
          <p:nvPr/>
        </p:nvGrpSpPr>
        <p:grpSpPr bwMode="auto">
          <a:xfrm>
            <a:off x="980640" y="1142041"/>
            <a:ext cx="6935040" cy="4954382"/>
            <a:chOff x="669" y="719"/>
            <a:chExt cx="4733" cy="3121"/>
          </a:xfrm>
        </p:grpSpPr>
        <p:sp>
          <p:nvSpPr>
            <p:cNvPr id="89101" name="Line 13"/>
            <p:cNvSpPr>
              <a:spLocks noChangeShapeType="1"/>
            </p:cNvSpPr>
            <p:nvPr/>
          </p:nvSpPr>
          <p:spPr bwMode="auto">
            <a:xfrm>
              <a:off x="1291" y="800"/>
              <a:ext cx="0" cy="2824"/>
            </a:xfrm>
            <a:prstGeom prst="line">
              <a:avLst/>
            </a:prstGeom>
            <a:noFill/>
            <a:ln w="254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9102" name="Line 14"/>
            <p:cNvSpPr>
              <a:spLocks noChangeShapeType="1"/>
            </p:cNvSpPr>
            <p:nvPr/>
          </p:nvSpPr>
          <p:spPr bwMode="auto">
            <a:xfrm>
              <a:off x="669" y="3631"/>
              <a:ext cx="4733" cy="0"/>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9103" name="Rectangle 15"/>
            <p:cNvSpPr>
              <a:spLocks noChangeArrowheads="1"/>
            </p:cNvSpPr>
            <p:nvPr/>
          </p:nvSpPr>
          <p:spPr bwMode="auto">
            <a:xfrm>
              <a:off x="860" y="719"/>
              <a:ext cx="273"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âges</a:t>
              </a:r>
            </a:p>
          </p:txBody>
        </p:sp>
        <p:sp>
          <p:nvSpPr>
            <p:cNvPr id="89104" name="Rectangle 16"/>
            <p:cNvSpPr>
              <a:spLocks noChangeArrowheads="1"/>
            </p:cNvSpPr>
            <p:nvPr/>
          </p:nvSpPr>
          <p:spPr bwMode="auto">
            <a:xfrm>
              <a:off x="839" y="1007"/>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60-65</a:t>
              </a:r>
            </a:p>
          </p:txBody>
        </p:sp>
        <p:sp>
          <p:nvSpPr>
            <p:cNvPr id="89105" name="Rectangle 17"/>
            <p:cNvSpPr>
              <a:spLocks noChangeArrowheads="1"/>
            </p:cNvSpPr>
            <p:nvPr/>
          </p:nvSpPr>
          <p:spPr bwMode="auto">
            <a:xfrm>
              <a:off x="839" y="1295"/>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dirty="0">
                  <a:solidFill>
                    <a:srgbClr val="000000"/>
                  </a:solidFill>
                  <a:ea typeface="Arial Unicode MS" charset="0"/>
                  <a:cs typeface="Arial Unicode MS" charset="0"/>
                </a:rPr>
                <a:t>55-60</a:t>
              </a:r>
            </a:p>
          </p:txBody>
        </p:sp>
        <p:sp>
          <p:nvSpPr>
            <p:cNvPr id="89106" name="Rectangle 18"/>
            <p:cNvSpPr>
              <a:spLocks noChangeArrowheads="1"/>
            </p:cNvSpPr>
            <p:nvPr/>
          </p:nvSpPr>
          <p:spPr bwMode="auto">
            <a:xfrm>
              <a:off x="839" y="162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50-55</a:t>
              </a:r>
            </a:p>
          </p:txBody>
        </p:sp>
        <p:sp>
          <p:nvSpPr>
            <p:cNvPr id="89107" name="Rectangle 19"/>
            <p:cNvSpPr>
              <a:spLocks noChangeArrowheads="1"/>
            </p:cNvSpPr>
            <p:nvPr/>
          </p:nvSpPr>
          <p:spPr bwMode="auto">
            <a:xfrm>
              <a:off x="839" y="1912"/>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45-50</a:t>
              </a:r>
            </a:p>
          </p:txBody>
        </p:sp>
        <p:sp>
          <p:nvSpPr>
            <p:cNvPr id="89108" name="Rectangle 20"/>
            <p:cNvSpPr>
              <a:spLocks noChangeArrowheads="1"/>
            </p:cNvSpPr>
            <p:nvPr/>
          </p:nvSpPr>
          <p:spPr bwMode="auto">
            <a:xfrm>
              <a:off x="839" y="2200"/>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40-45</a:t>
              </a:r>
            </a:p>
          </p:txBody>
        </p:sp>
        <p:sp>
          <p:nvSpPr>
            <p:cNvPr id="89109" name="Rectangle 21"/>
            <p:cNvSpPr>
              <a:spLocks noChangeArrowheads="1"/>
            </p:cNvSpPr>
            <p:nvPr/>
          </p:nvSpPr>
          <p:spPr bwMode="auto">
            <a:xfrm>
              <a:off x="839" y="2469"/>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35-40</a:t>
              </a:r>
            </a:p>
          </p:txBody>
        </p:sp>
        <p:sp>
          <p:nvSpPr>
            <p:cNvPr id="89110" name="Rectangle 22"/>
            <p:cNvSpPr>
              <a:spLocks noChangeArrowheads="1"/>
            </p:cNvSpPr>
            <p:nvPr/>
          </p:nvSpPr>
          <p:spPr bwMode="auto">
            <a:xfrm>
              <a:off x="839" y="2776"/>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30-35</a:t>
              </a:r>
            </a:p>
          </p:txBody>
        </p:sp>
        <p:sp>
          <p:nvSpPr>
            <p:cNvPr id="89111" name="Rectangle 23"/>
            <p:cNvSpPr>
              <a:spLocks noChangeArrowheads="1"/>
            </p:cNvSpPr>
            <p:nvPr/>
          </p:nvSpPr>
          <p:spPr bwMode="auto">
            <a:xfrm>
              <a:off x="839" y="306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25-30</a:t>
              </a:r>
            </a:p>
          </p:txBody>
        </p:sp>
        <p:sp>
          <p:nvSpPr>
            <p:cNvPr id="89112" name="Rectangle 24"/>
            <p:cNvSpPr>
              <a:spLocks noChangeArrowheads="1"/>
            </p:cNvSpPr>
            <p:nvPr/>
          </p:nvSpPr>
          <p:spPr bwMode="auto">
            <a:xfrm>
              <a:off x="839" y="3352"/>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20-25</a:t>
              </a:r>
            </a:p>
          </p:txBody>
        </p:sp>
        <p:sp>
          <p:nvSpPr>
            <p:cNvPr id="89113" name="Line 25"/>
            <p:cNvSpPr>
              <a:spLocks noChangeShapeType="1"/>
            </p:cNvSpPr>
            <p:nvPr/>
          </p:nvSpPr>
          <p:spPr bwMode="auto">
            <a:xfrm>
              <a:off x="1170" y="1092"/>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9114" name="Line 26"/>
            <p:cNvSpPr>
              <a:spLocks noChangeShapeType="1"/>
            </p:cNvSpPr>
            <p:nvPr/>
          </p:nvSpPr>
          <p:spPr bwMode="auto">
            <a:xfrm>
              <a:off x="1170" y="1380"/>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9115" name="Line 27"/>
            <p:cNvSpPr>
              <a:spLocks noChangeShapeType="1"/>
            </p:cNvSpPr>
            <p:nvPr/>
          </p:nvSpPr>
          <p:spPr bwMode="auto">
            <a:xfrm>
              <a:off x="1170" y="1709"/>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9116" name="Line 28"/>
            <p:cNvSpPr>
              <a:spLocks noChangeShapeType="1"/>
            </p:cNvSpPr>
            <p:nvPr/>
          </p:nvSpPr>
          <p:spPr bwMode="auto">
            <a:xfrm>
              <a:off x="1170" y="1997"/>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9117" name="Line 29"/>
            <p:cNvSpPr>
              <a:spLocks noChangeShapeType="1"/>
            </p:cNvSpPr>
            <p:nvPr/>
          </p:nvSpPr>
          <p:spPr bwMode="auto">
            <a:xfrm>
              <a:off x="1170" y="2285"/>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9118" name="Line 30"/>
            <p:cNvSpPr>
              <a:spLocks noChangeShapeType="1"/>
            </p:cNvSpPr>
            <p:nvPr/>
          </p:nvSpPr>
          <p:spPr bwMode="auto">
            <a:xfrm>
              <a:off x="1170" y="2553"/>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9119" name="Line 31"/>
            <p:cNvSpPr>
              <a:spLocks noChangeShapeType="1"/>
            </p:cNvSpPr>
            <p:nvPr/>
          </p:nvSpPr>
          <p:spPr bwMode="auto">
            <a:xfrm>
              <a:off x="1170" y="2861"/>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9120" name="Line 32"/>
            <p:cNvSpPr>
              <a:spLocks noChangeShapeType="1"/>
            </p:cNvSpPr>
            <p:nvPr/>
          </p:nvSpPr>
          <p:spPr bwMode="auto">
            <a:xfrm>
              <a:off x="1170" y="3149"/>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9121" name="Line 33"/>
            <p:cNvSpPr>
              <a:spLocks noChangeShapeType="1"/>
            </p:cNvSpPr>
            <p:nvPr/>
          </p:nvSpPr>
          <p:spPr bwMode="auto">
            <a:xfrm>
              <a:off x="1170" y="3437"/>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89122" name="Rectangle 34"/>
            <p:cNvSpPr>
              <a:spLocks noChangeArrowheads="1"/>
            </p:cNvSpPr>
            <p:nvPr/>
          </p:nvSpPr>
          <p:spPr bwMode="auto">
            <a:xfrm>
              <a:off x="3129" y="3682"/>
              <a:ext cx="455"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effectifs</a:t>
              </a:r>
            </a:p>
          </p:txBody>
        </p:sp>
      </p:gr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65</a:t>
            </a:fld>
            <a:endParaRPr lang="fr-FR"/>
          </a:p>
        </p:txBody>
      </p:sp>
    </p:spTree>
    <p:extLst>
      <p:ext uri="{BB962C8B-B14F-4D97-AF65-F5344CB8AC3E}">
        <p14:creationId xmlns:p14="http://schemas.microsoft.com/office/powerpoint/2010/main" val="3940903100"/>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ChangeArrowheads="1"/>
          </p:cNvSpPr>
          <p:nvPr/>
        </p:nvSpPr>
        <p:spPr bwMode="auto">
          <a:xfrm>
            <a:off x="0" y="33125"/>
            <a:ext cx="8758080" cy="63899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1139" name="Rectangle 3"/>
          <p:cNvSpPr>
            <a:spLocks noChangeArrowheads="1"/>
          </p:cNvSpPr>
          <p:nvPr/>
        </p:nvSpPr>
        <p:spPr bwMode="auto">
          <a:xfrm>
            <a:off x="959040" y="246266"/>
            <a:ext cx="7436160" cy="545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366" tIns="42425" rIns="86366" bIns="42425">
            <a:spAutoFit/>
          </a:bodyPr>
          <a:lstStyle/>
          <a:p>
            <a:pPr defTabSz="872653" eaLnBrk="0">
              <a:spcBef>
                <a:spcPct val="50000"/>
              </a:spcBef>
              <a:defRPr/>
            </a:pPr>
            <a:r>
              <a:rPr lang="fr-FR" sz="2900" b="1">
                <a:solidFill>
                  <a:srgbClr val="000000"/>
                </a:solidFill>
                <a:ea typeface="Arial Unicode MS" charset="0"/>
                <a:cs typeface="Arial Unicode MS" charset="0"/>
              </a:rPr>
              <a:t>La pyramide “poire écrasée”</a:t>
            </a:r>
          </a:p>
        </p:txBody>
      </p:sp>
      <p:sp>
        <p:nvSpPr>
          <p:cNvPr id="91140" name="Line 4"/>
          <p:cNvSpPr>
            <a:spLocks noChangeShapeType="1"/>
          </p:cNvSpPr>
          <p:nvPr/>
        </p:nvSpPr>
        <p:spPr bwMode="auto">
          <a:xfrm>
            <a:off x="910080" y="1012427"/>
            <a:ext cx="8153280" cy="0"/>
          </a:xfrm>
          <a:prstGeom prst="line">
            <a:avLst/>
          </a:prstGeom>
          <a:noFill/>
          <a:ln w="76200">
            <a:solidFill>
              <a:srgbClr val="51D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91141" name="Rectangle 5"/>
          <p:cNvSpPr>
            <a:spLocks noChangeArrowheads="1"/>
          </p:cNvSpPr>
          <p:nvPr/>
        </p:nvSpPr>
        <p:spPr bwMode="auto">
          <a:xfrm>
            <a:off x="2744640" y="4805785"/>
            <a:ext cx="4085280" cy="46084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1142" name="Rectangle 6"/>
          <p:cNvSpPr>
            <a:spLocks noChangeArrowheads="1"/>
          </p:cNvSpPr>
          <p:nvPr/>
        </p:nvSpPr>
        <p:spPr bwMode="auto">
          <a:xfrm>
            <a:off x="2237760" y="5262312"/>
            <a:ext cx="509904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1143" name="Rectangle 7"/>
          <p:cNvSpPr>
            <a:spLocks noChangeArrowheads="1"/>
          </p:cNvSpPr>
          <p:nvPr/>
        </p:nvSpPr>
        <p:spPr bwMode="auto">
          <a:xfrm>
            <a:off x="3110400" y="4347817"/>
            <a:ext cx="335376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1144" name="Rectangle 8"/>
          <p:cNvSpPr>
            <a:spLocks noChangeArrowheads="1"/>
          </p:cNvSpPr>
          <p:nvPr/>
        </p:nvSpPr>
        <p:spPr bwMode="auto">
          <a:xfrm>
            <a:off x="3382561" y="3891289"/>
            <a:ext cx="281232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1145" name="Rectangle 9"/>
          <p:cNvSpPr>
            <a:spLocks noChangeArrowheads="1"/>
          </p:cNvSpPr>
          <p:nvPr/>
        </p:nvSpPr>
        <p:spPr bwMode="auto">
          <a:xfrm>
            <a:off x="3576960" y="3433320"/>
            <a:ext cx="242064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1146" name="Rectangle 10"/>
          <p:cNvSpPr>
            <a:spLocks noChangeArrowheads="1"/>
          </p:cNvSpPr>
          <p:nvPr/>
        </p:nvSpPr>
        <p:spPr bwMode="auto">
          <a:xfrm>
            <a:off x="3771360" y="2976793"/>
            <a:ext cx="203184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1147" name="Rectangle 11"/>
          <p:cNvSpPr>
            <a:spLocks noChangeArrowheads="1"/>
          </p:cNvSpPr>
          <p:nvPr/>
        </p:nvSpPr>
        <p:spPr bwMode="auto">
          <a:xfrm>
            <a:off x="3978720" y="2518825"/>
            <a:ext cx="161856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1148" name="Rectangle 12"/>
          <p:cNvSpPr>
            <a:spLocks noChangeArrowheads="1"/>
          </p:cNvSpPr>
          <p:nvPr/>
        </p:nvSpPr>
        <p:spPr bwMode="auto">
          <a:xfrm>
            <a:off x="4193280" y="2062297"/>
            <a:ext cx="118800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1149" name="Rectangle 13"/>
          <p:cNvSpPr>
            <a:spLocks noChangeArrowheads="1"/>
          </p:cNvSpPr>
          <p:nvPr/>
        </p:nvSpPr>
        <p:spPr bwMode="auto">
          <a:xfrm>
            <a:off x="4324320" y="1604328"/>
            <a:ext cx="92736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32781" name="Group 14"/>
          <p:cNvGrpSpPr>
            <a:grpSpLocks/>
          </p:cNvGrpSpPr>
          <p:nvPr/>
        </p:nvGrpSpPr>
        <p:grpSpPr bwMode="auto">
          <a:xfrm>
            <a:off x="1012321" y="1110357"/>
            <a:ext cx="6936480" cy="4954382"/>
            <a:chOff x="691" y="699"/>
            <a:chExt cx="4733" cy="3121"/>
          </a:xfrm>
        </p:grpSpPr>
        <p:sp>
          <p:nvSpPr>
            <p:cNvPr id="91151" name="Line 15"/>
            <p:cNvSpPr>
              <a:spLocks noChangeShapeType="1"/>
            </p:cNvSpPr>
            <p:nvPr/>
          </p:nvSpPr>
          <p:spPr bwMode="auto">
            <a:xfrm>
              <a:off x="1313" y="780"/>
              <a:ext cx="0" cy="2824"/>
            </a:xfrm>
            <a:prstGeom prst="line">
              <a:avLst/>
            </a:prstGeom>
            <a:noFill/>
            <a:ln w="254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1152" name="Line 16"/>
            <p:cNvSpPr>
              <a:spLocks noChangeShapeType="1"/>
            </p:cNvSpPr>
            <p:nvPr/>
          </p:nvSpPr>
          <p:spPr bwMode="auto">
            <a:xfrm>
              <a:off x="691" y="3611"/>
              <a:ext cx="4733" cy="0"/>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1153" name="Rectangle 17"/>
            <p:cNvSpPr>
              <a:spLocks noChangeArrowheads="1"/>
            </p:cNvSpPr>
            <p:nvPr/>
          </p:nvSpPr>
          <p:spPr bwMode="auto">
            <a:xfrm>
              <a:off x="882" y="699"/>
              <a:ext cx="273"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âges</a:t>
              </a:r>
            </a:p>
          </p:txBody>
        </p:sp>
        <p:sp>
          <p:nvSpPr>
            <p:cNvPr id="91154" name="Rectangle 18"/>
            <p:cNvSpPr>
              <a:spLocks noChangeArrowheads="1"/>
            </p:cNvSpPr>
            <p:nvPr/>
          </p:nvSpPr>
          <p:spPr bwMode="auto">
            <a:xfrm>
              <a:off x="861" y="987"/>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60-65</a:t>
              </a:r>
            </a:p>
          </p:txBody>
        </p:sp>
        <p:sp>
          <p:nvSpPr>
            <p:cNvPr id="91155" name="Rectangle 19"/>
            <p:cNvSpPr>
              <a:spLocks noChangeArrowheads="1"/>
            </p:cNvSpPr>
            <p:nvPr/>
          </p:nvSpPr>
          <p:spPr bwMode="auto">
            <a:xfrm>
              <a:off x="861" y="1275"/>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55-60</a:t>
              </a:r>
            </a:p>
          </p:txBody>
        </p:sp>
        <p:sp>
          <p:nvSpPr>
            <p:cNvPr id="91156" name="Rectangle 20"/>
            <p:cNvSpPr>
              <a:spLocks noChangeArrowheads="1"/>
            </p:cNvSpPr>
            <p:nvPr/>
          </p:nvSpPr>
          <p:spPr bwMode="auto">
            <a:xfrm>
              <a:off x="861" y="160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50-55</a:t>
              </a:r>
            </a:p>
          </p:txBody>
        </p:sp>
        <p:sp>
          <p:nvSpPr>
            <p:cNvPr id="91157" name="Rectangle 21"/>
            <p:cNvSpPr>
              <a:spLocks noChangeArrowheads="1"/>
            </p:cNvSpPr>
            <p:nvPr/>
          </p:nvSpPr>
          <p:spPr bwMode="auto">
            <a:xfrm>
              <a:off x="861" y="1892"/>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45-50</a:t>
              </a:r>
            </a:p>
          </p:txBody>
        </p:sp>
        <p:sp>
          <p:nvSpPr>
            <p:cNvPr id="91158" name="Rectangle 22"/>
            <p:cNvSpPr>
              <a:spLocks noChangeArrowheads="1"/>
            </p:cNvSpPr>
            <p:nvPr/>
          </p:nvSpPr>
          <p:spPr bwMode="auto">
            <a:xfrm>
              <a:off x="861" y="2180"/>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40-45</a:t>
              </a:r>
            </a:p>
          </p:txBody>
        </p:sp>
        <p:sp>
          <p:nvSpPr>
            <p:cNvPr id="91159" name="Rectangle 23"/>
            <p:cNvSpPr>
              <a:spLocks noChangeArrowheads="1"/>
            </p:cNvSpPr>
            <p:nvPr/>
          </p:nvSpPr>
          <p:spPr bwMode="auto">
            <a:xfrm>
              <a:off x="861" y="2449"/>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35-40</a:t>
              </a:r>
            </a:p>
          </p:txBody>
        </p:sp>
        <p:sp>
          <p:nvSpPr>
            <p:cNvPr id="91160" name="Rectangle 24"/>
            <p:cNvSpPr>
              <a:spLocks noChangeArrowheads="1"/>
            </p:cNvSpPr>
            <p:nvPr/>
          </p:nvSpPr>
          <p:spPr bwMode="auto">
            <a:xfrm>
              <a:off x="861" y="2756"/>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30-35</a:t>
              </a:r>
            </a:p>
          </p:txBody>
        </p:sp>
        <p:sp>
          <p:nvSpPr>
            <p:cNvPr id="91161" name="Rectangle 25"/>
            <p:cNvSpPr>
              <a:spLocks noChangeArrowheads="1"/>
            </p:cNvSpPr>
            <p:nvPr/>
          </p:nvSpPr>
          <p:spPr bwMode="auto">
            <a:xfrm>
              <a:off x="861" y="304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25-30</a:t>
              </a:r>
            </a:p>
          </p:txBody>
        </p:sp>
        <p:sp>
          <p:nvSpPr>
            <p:cNvPr id="91162" name="Rectangle 26"/>
            <p:cNvSpPr>
              <a:spLocks noChangeArrowheads="1"/>
            </p:cNvSpPr>
            <p:nvPr/>
          </p:nvSpPr>
          <p:spPr bwMode="auto">
            <a:xfrm>
              <a:off x="861" y="3332"/>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20-25</a:t>
              </a:r>
            </a:p>
          </p:txBody>
        </p:sp>
        <p:sp>
          <p:nvSpPr>
            <p:cNvPr id="91163" name="Line 27"/>
            <p:cNvSpPr>
              <a:spLocks noChangeShapeType="1"/>
            </p:cNvSpPr>
            <p:nvPr/>
          </p:nvSpPr>
          <p:spPr bwMode="auto">
            <a:xfrm>
              <a:off x="1192" y="1072"/>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1164" name="Line 28"/>
            <p:cNvSpPr>
              <a:spLocks noChangeShapeType="1"/>
            </p:cNvSpPr>
            <p:nvPr/>
          </p:nvSpPr>
          <p:spPr bwMode="auto">
            <a:xfrm>
              <a:off x="1192" y="1360"/>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1165" name="Line 29"/>
            <p:cNvSpPr>
              <a:spLocks noChangeShapeType="1"/>
            </p:cNvSpPr>
            <p:nvPr/>
          </p:nvSpPr>
          <p:spPr bwMode="auto">
            <a:xfrm>
              <a:off x="1192" y="1689"/>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1166" name="Line 30"/>
            <p:cNvSpPr>
              <a:spLocks noChangeShapeType="1"/>
            </p:cNvSpPr>
            <p:nvPr/>
          </p:nvSpPr>
          <p:spPr bwMode="auto">
            <a:xfrm>
              <a:off x="1192" y="1977"/>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1167" name="Line 31"/>
            <p:cNvSpPr>
              <a:spLocks noChangeShapeType="1"/>
            </p:cNvSpPr>
            <p:nvPr/>
          </p:nvSpPr>
          <p:spPr bwMode="auto">
            <a:xfrm>
              <a:off x="1192" y="2265"/>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1168" name="Line 32"/>
            <p:cNvSpPr>
              <a:spLocks noChangeShapeType="1"/>
            </p:cNvSpPr>
            <p:nvPr/>
          </p:nvSpPr>
          <p:spPr bwMode="auto">
            <a:xfrm>
              <a:off x="1192" y="2533"/>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1169" name="Line 33"/>
            <p:cNvSpPr>
              <a:spLocks noChangeShapeType="1"/>
            </p:cNvSpPr>
            <p:nvPr/>
          </p:nvSpPr>
          <p:spPr bwMode="auto">
            <a:xfrm>
              <a:off x="1192" y="2841"/>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1170" name="Line 34"/>
            <p:cNvSpPr>
              <a:spLocks noChangeShapeType="1"/>
            </p:cNvSpPr>
            <p:nvPr/>
          </p:nvSpPr>
          <p:spPr bwMode="auto">
            <a:xfrm>
              <a:off x="1192" y="3129"/>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1171" name="Line 35"/>
            <p:cNvSpPr>
              <a:spLocks noChangeShapeType="1"/>
            </p:cNvSpPr>
            <p:nvPr/>
          </p:nvSpPr>
          <p:spPr bwMode="auto">
            <a:xfrm>
              <a:off x="1192" y="3417"/>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1172" name="Rectangle 36"/>
            <p:cNvSpPr>
              <a:spLocks noChangeArrowheads="1"/>
            </p:cNvSpPr>
            <p:nvPr/>
          </p:nvSpPr>
          <p:spPr bwMode="auto">
            <a:xfrm>
              <a:off x="3151" y="3662"/>
              <a:ext cx="455"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effectifs</a:t>
              </a:r>
            </a:p>
          </p:txBody>
        </p:sp>
      </p:gr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66</a:t>
            </a:fld>
            <a:endParaRPr lang="fr-FR"/>
          </a:p>
        </p:txBody>
      </p:sp>
    </p:spTree>
    <p:extLst>
      <p:ext uri="{BB962C8B-B14F-4D97-AF65-F5344CB8AC3E}">
        <p14:creationId xmlns:p14="http://schemas.microsoft.com/office/powerpoint/2010/main" val="161801928"/>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ChangeArrowheads="1"/>
          </p:cNvSpPr>
          <p:nvPr/>
        </p:nvSpPr>
        <p:spPr bwMode="auto">
          <a:xfrm>
            <a:off x="0" y="33125"/>
            <a:ext cx="8758080" cy="63899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3187" name="Rectangle 3"/>
          <p:cNvSpPr>
            <a:spLocks noChangeArrowheads="1"/>
          </p:cNvSpPr>
          <p:nvPr/>
        </p:nvSpPr>
        <p:spPr bwMode="auto">
          <a:xfrm>
            <a:off x="959040" y="246266"/>
            <a:ext cx="7436160" cy="545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366" tIns="42425" rIns="86366" bIns="42425">
            <a:spAutoFit/>
          </a:bodyPr>
          <a:lstStyle/>
          <a:p>
            <a:pPr defTabSz="872653" eaLnBrk="0">
              <a:spcBef>
                <a:spcPct val="50000"/>
              </a:spcBef>
              <a:defRPr/>
            </a:pPr>
            <a:r>
              <a:rPr lang="fr-FR" sz="2900" b="1">
                <a:solidFill>
                  <a:srgbClr val="000000"/>
                </a:solidFill>
                <a:ea typeface="Arial Unicode MS" charset="0"/>
                <a:cs typeface="Arial Unicode MS" charset="0"/>
              </a:rPr>
              <a:t>La pyramide “toupie”</a:t>
            </a:r>
          </a:p>
        </p:txBody>
      </p:sp>
      <p:sp>
        <p:nvSpPr>
          <p:cNvPr id="93188" name="Line 4"/>
          <p:cNvSpPr>
            <a:spLocks noChangeShapeType="1"/>
          </p:cNvSpPr>
          <p:nvPr/>
        </p:nvSpPr>
        <p:spPr bwMode="auto">
          <a:xfrm>
            <a:off x="910080" y="1012427"/>
            <a:ext cx="8153280" cy="0"/>
          </a:xfrm>
          <a:prstGeom prst="line">
            <a:avLst/>
          </a:prstGeom>
          <a:noFill/>
          <a:ln w="76200">
            <a:solidFill>
              <a:srgbClr val="51D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93189" name="Rectangle 5"/>
          <p:cNvSpPr>
            <a:spLocks noChangeArrowheads="1"/>
          </p:cNvSpPr>
          <p:nvPr/>
        </p:nvSpPr>
        <p:spPr bwMode="auto">
          <a:xfrm>
            <a:off x="2682721" y="2976793"/>
            <a:ext cx="408528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3190" name="Rectangle 6"/>
          <p:cNvSpPr>
            <a:spLocks noChangeArrowheads="1"/>
          </p:cNvSpPr>
          <p:nvPr/>
        </p:nvSpPr>
        <p:spPr bwMode="auto">
          <a:xfrm>
            <a:off x="2175841" y="3433320"/>
            <a:ext cx="510048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3191" name="Rectangle 7"/>
          <p:cNvSpPr>
            <a:spLocks noChangeArrowheads="1"/>
          </p:cNvSpPr>
          <p:nvPr/>
        </p:nvSpPr>
        <p:spPr bwMode="auto">
          <a:xfrm>
            <a:off x="2682721" y="3891289"/>
            <a:ext cx="408528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3192" name="Rectangle 8"/>
          <p:cNvSpPr>
            <a:spLocks noChangeArrowheads="1"/>
          </p:cNvSpPr>
          <p:nvPr/>
        </p:nvSpPr>
        <p:spPr bwMode="auto">
          <a:xfrm>
            <a:off x="3414241" y="2518825"/>
            <a:ext cx="262368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3193" name="Rectangle 9"/>
          <p:cNvSpPr>
            <a:spLocks noChangeArrowheads="1"/>
          </p:cNvSpPr>
          <p:nvPr/>
        </p:nvSpPr>
        <p:spPr bwMode="auto">
          <a:xfrm>
            <a:off x="3722401" y="2062297"/>
            <a:ext cx="200736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3194" name="Rectangle 10"/>
          <p:cNvSpPr>
            <a:spLocks noChangeArrowheads="1"/>
          </p:cNvSpPr>
          <p:nvPr/>
        </p:nvSpPr>
        <p:spPr bwMode="auto">
          <a:xfrm>
            <a:off x="4154401" y="1604328"/>
            <a:ext cx="114336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3195" name="Rectangle 11"/>
          <p:cNvSpPr>
            <a:spLocks noChangeArrowheads="1"/>
          </p:cNvSpPr>
          <p:nvPr/>
        </p:nvSpPr>
        <p:spPr bwMode="auto">
          <a:xfrm>
            <a:off x="3414241" y="4347817"/>
            <a:ext cx="262368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3196" name="Rectangle 12"/>
          <p:cNvSpPr>
            <a:spLocks noChangeArrowheads="1"/>
          </p:cNvSpPr>
          <p:nvPr/>
        </p:nvSpPr>
        <p:spPr bwMode="auto">
          <a:xfrm>
            <a:off x="3722401" y="4805785"/>
            <a:ext cx="2007360" cy="46084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3197" name="Rectangle 13"/>
          <p:cNvSpPr>
            <a:spLocks noChangeArrowheads="1"/>
          </p:cNvSpPr>
          <p:nvPr/>
        </p:nvSpPr>
        <p:spPr bwMode="auto">
          <a:xfrm>
            <a:off x="4154401" y="5262312"/>
            <a:ext cx="114336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34829" name="Group 14"/>
          <p:cNvGrpSpPr>
            <a:grpSpLocks/>
          </p:cNvGrpSpPr>
          <p:nvPr/>
        </p:nvGrpSpPr>
        <p:grpSpPr bwMode="auto">
          <a:xfrm>
            <a:off x="1012321" y="1110357"/>
            <a:ext cx="6936480" cy="4954382"/>
            <a:chOff x="691" y="699"/>
            <a:chExt cx="4733" cy="3121"/>
          </a:xfrm>
        </p:grpSpPr>
        <p:sp>
          <p:nvSpPr>
            <p:cNvPr id="93199" name="Line 15"/>
            <p:cNvSpPr>
              <a:spLocks noChangeShapeType="1"/>
            </p:cNvSpPr>
            <p:nvPr/>
          </p:nvSpPr>
          <p:spPr bwMode="auto">
            <a:xfrm>
              <a:off x="1313" y="780"/>
              <a:ext cx="0" cy="2824"/>
            </a:xfrm>
            <a:prstGeom prst="line">
              <a:avLst/>
            </a:prstGeom>
            <a:noFill/>
            <a:ln w="254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3200" name="Line 16"/>
            <p:cNvSpPr>
              <a:spLocks noChangeShapeType="1"/>
            </p:cNvSpPr>
            <p:nvPr/>
          </p:nvSpPr>
          <p:spPr bwMode="auto">
            <a:xfrm>
              <a:off x="691" y="3611"/>
              <a:ext cx="4733" cy="0"/>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3201" name="Rectangle 17"/>
            <p:cNvSpPr>
              <a:spLocks noChangeArrowheads="1"/>
            </p:cNvSpPr>
            <p:nvPr/>
          </p:nvSpPr>
          <p:spPr bwMode="auto">
            <a:xfrm>
              <a:off x="882" y="699"/>
              <a:ext cx="273"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âges</a:t>
              </a:r>
            </a:p>
          </p:txBody>
        </p:sp>
        <p:sp>
          <p:nvSpPr>
            <p:cNvPr id="93202" name="Rectangle 18"/>
            <p:cNvSpPr>
              <a:spLocks noChangeArrowheads="1"/>
            </p:cNvSpPr>
            <p:nvPr/>
          </p:nvSpPr>
          <p:spPr bwMode="auto">
            <a:xfrm>
              <a:off x="861" y="987"/>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60-65</a:t>
              </a:r>
            </a:p>
          </p:txBody>
        </p:sp>
        <p:sp>
          <p:nvSpPr>
            <p:cNvPr id="93203" name="Rectangle 19"/>
            <p:cNvSpPr>
              <a:spLocks noChangeArrowheads="1"/>
            </p:cNvSpPr>
            <p:nvPr/>
          </p:nvSpPr>
          <p:spPr bwMode="auto">
            <a:xfrm>
              <a:off x="861" y="1275"/>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55-60</a:t>
              </a:r>
            </a:p>
          </p:txBody>
        </p:sp>
        <p:sp>
          <p:nvSpPr>
            <p:cNvPr id="93204" name="Rectangle 20"/>
            <p:cNvSpPr>
              <a:spLocks noChangeArrowheads="1"/>
            </p:cNvSpPr>
            <p:nvPr/>
          </p:nvSpPr>
          <p:spPr bwMode="auto">
            <a:xfrm>
              <a:off x="861" y="160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50-55</a:t>
              </a:r>
            </a:p>
          </p:txBody>
        </p:sp>
        <p:sp>
          <p:nvSpPr>
            <p:cNvPr id="93205" name="Rectangle 21"/>
            <p:cNvSpPr>
              <a:spLocks noChangeArrowheads="1"/>
            </p:cNvSpPr>
            <p:nvPr/>
          </p:nvSpPr>
          <p:spPr bwMode="auto">
            <a:xfrm>
              <a:off x="861" y="1892"/>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45-50</a:t>
              </a:r>
            </a:p>
          </p:txBody>
        </p:sp>
        <p:sp>
          <p:nvSpPr>
            <p:cNvPr id="93206" name="Rectangle 22"/>
            <p:cNvSpPr>
              <a:spLocks noChangeArrowheads="1"/>
            </p:cNvSpPr>
            <p:nvPr/>
          </p:nvSpPr>
          <p:spPr bwMode="auto">
            <a:xfrm>
              <a:off x="861" y="2180"/>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40-45</a:t>
              </a:r>
            </a:p>
          </p:txBody>
        </p:sp>
        <p:sp>
          <p:nvSpPr>
            <p:cNvPr id="93207" name="Rectangle 23"/>
            <p:cNvSpPr>
              <a:spLocks noChangeArrowheads="1"/>
            </p:cNvSpPr>
            <p:nvPr/>
          </p:nvSpPr>
          <p:spPr bwMode="auto">
            <a:xfrm>
              <a:off x="861" y="2449"/>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35-40</a:t>
              </a:r>
            </a:p>
          </p:txBody>
        </p:sp>
        <p:sp>
          <p:nvSpPr>
            <p:cNvPr id="93208" name="Rectangle 24"/>
            <p:cNvSpPr>
              <a:spLocks noChangeArrowheads="1"/>
            </p:cNvSpPr>
            <p:nvPr/>
          </p:nvSpPr>
          <p:spPr bwMode="auto">
            <a:xfrm>
              <a:off x="861" y="2756"/>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30-35</a:t>
              </a:r>
            </a:p>
          </p:txBody>
        </p:sp>
        <p:sp>
          <p:nvSpPr>
            <p:cNvPr id="93209" name="Rectangle 25"/>
            <p:cNvSpPr>
              <a:spLocks noChangeArrowheads="1"/>
            </p:cNvSpPr>
            <p:nvPr/>
          </p:nvSpPr>
          <p:spPr bwMode="auto">
            <a:xfrm>
              <a:off x="861" y="304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25-30</a:t>
              </a:r>
            </a:p>
          </p:txBody>
        </p:sp>
        <p:sp>
          <p:nvSpPr>
            <p:cNvPr id="93210" name="Rectangle 26"/>
            <p:cNvSpPr>
              <a:spLocks noChangeArrowheads="1"/>
            </p:cNvSpPr>
            <p:nvPr/>
          </p:nvSpPr>
          <p:spPr bwMode="auto">
            <a:xfrm>
              <a:off x="861" y="3332"/>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20-25</a:t>
              </a:r>
            </a:p>
          </p:txBody>
        </p:sp>
        <p:sp>
          <p:nvSpPr>
            <p:cNvPr id="93211" name="Line 27"/>
            <p:cNvSpPr>
              <a:spLocks noChangeShapeType="1"/>
            </p:cNvSpPr>
            <p:nvPr/>
          </p:nvSpPr>
          <p:spPr bwMode="auto">
            <a:xfrm>
              <a:off x="1192" y="1072"/>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3212" name="Line 28"/>
            <p:cNvSpPr>
              <a:spLocks noChangeShapeType="1"/>
            </p:cNvSpPr>
            <p:nvPr/>
          </p:nvSpPr>
          <p:spPr bwMode="auto">
            <a:xfrm>
              <a:off x="1192" y="1360"/>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3213" name="Line 29"/>
            <p:cNvSpPr>
              <a:spLocks noChangeShapeType="1"/>
            </p:cNvSpPr>
            <p:nvPr/>
          </p:nvSpPr>
          <p:spPr bwMode="auto">
            <a:xfrm>
              <a:off x="1192" y="1689"/>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3214" name="Line 30"/>
            <p:cNvSpPr>
              <a:spLocks noChangeShapeType="1"/>
            </p:cNvSpPr>
            <p:nvPr/>
          </p:nvSpPr>
          <p:spPr bwMode="auto">
            <a:xfrm>
              <a:off x="1192" y="1977"/>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3215" name="Line 31"/>
            <p:cNvSpPr>
              <a:spLocks noChangeShapeType="1"/>
            </p:cNvSpPr>
            <p:nvPr/>
          </p:nvSpPr>
          <p:spPr bwMode="auto">
            <a:xfrm>
              <a:off x="1192" y="2265"/>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3216" name="Line 32"/>
            <p:cNvSpPr>
              <a:spLocks noChangeShapeType="1"/>
            </p:cNvSpPr>
            <p:nvPr/>
          </p:nvSpPr>
          <p:spPr bwMode="auto">
            <a:xfrm>
              <a:off x="1192" y="2533"/>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3217" name="Line 33"/>
            <p:cNvSpPr>
              <a:spLocks noChangeShapeType="1"/>
            </p:cNvSpPr>
            <p:nvPr/>
          </p:nvSpPr>
          <p:spPr bwMode="auto">
            <a:xfrm>
              <a:off x="1192" y="2841"/>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3218" name="Line 34"/>
            <p:cNvSpPr>
              <a:spLocks noChangeShapeType="1"/>
            </p:cNvSpPr>
            <p:nvPr/>
          </p:nvSpPr>
          <p:spPr bwMode="auto">
            <a:xfrm>
              <a:off x="1192" y="3129"/>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3219" name="Line 35"/>
            <p:cNvSpPr>
              <a:spLocks noChangeShapeType="1"/>
            </p:cNvSpPr>
            <p:nvPr/>
          </p:nvSpPr>
          <p:spPr bwMode="auto">
            <a:xfrm>
              <a:off x="1192" y="3417"/>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3220" name="Rectangle 36"/>
            <p:cNvSpPr>
              <a:spLocks noChangeArrowheads="1"/>
            </p:cNvSpPr>
            <p:nvPr/>
          </p:nvSpPr>
          <p:spPr bwMode="auto">
            <a:xfrm>
              <a:off x="3151" y="3662"/>
              <a:ext cx="455"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effectifs</a:t>
              </a:r>
            </a:p>
          </p:txBody>
        </p:sp>
      </p:gr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67</a:t>
            </a:fld>
            <a:endParaRPr lang="fr-FR"/>
          </a:p>
        </p:txBody>
      </p:sp>
    </p:spTree>
    <p:extLst>
      <p:ext uri="{BB962C8B-B14F-4D97-AF65-F5344CB8AC3E}">
        <p14:creationId xmlns:p14="http://schemas.microsoft.com/office/powerpoint/2010/main" val="2155338822"/>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ChangeArrowheads="1"/>
          </p:cNvSpPr>
          <p:nvPr/>
        </p:nvSpPr>
        <p:spPr bwMode="auto">
          <a:xfrm>
            <a:off x="0" y="33125"/>
            <a:ext cx="8758080" cy="63899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5235" name="Rectangle 3"/>
          <p:cNvSpPr>
            <a:spLocks noChangeArrowheads="1"/>
          </p:cNvSpPr>
          <p:nvPr/>
        </p:nvSpPr>
        <p:spPr bwMode="auto">
          <a:xfrm>
            <a:off x="959040" y="246266"/>
            <a:ext cx="7436160" cy="545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366" tIns="42425" rIns="86366" bIns="42425">
            <a:spAutoFit/>
          </a:bodyPr>
          <a:lstStyle/>
          <a:p>
            <a:pPr defTabSz="872653" eaLnBrk="0">
              <a:spcBef>
                <a:spcPct val="50000"/>
              </a:spcBef>
              <a:defRPr/>
            </a:pPr>
            <a:r>
              <a:rPr lang="fr-FR" sz="2900" b="1">
                <a:solidFill>
                  <a:srgbClr val="000000"/>
                </a:solidFill>
                <a:ea typeface="Arial Unicode MS" charset="0"/>
                <a:cs typeface="Arial Unicode MS" charset="0"/>
              </a:rPr>
              <a:t>La pyramide “ballon de rugby”</a:t>
            </a:r>
          </a:p>
        </p:txBody>
      </p:sp>
      <p:sp>
        <p:nvSpPr>
          <p:cNvPr id="95236" name="Line 4"/>
          <p:cNvSpPr>
            <a:spLocks noChangeShapeType="1"/>
          </p:cNvSpPr>
          <p:nvPr/>
        </p:nvSpPr>
        <p:spPr bwMode="auto">
          <a:xfrm>
            <a:off x="910080" y="1012427"/>
            <a:ext cx="8153280" cy="0"/>
          </a:xfrm>
          <a:prstGeom prst="line">
            <a:avLst/>
          </a:prstGeom>
          <a:noFill/>
          <a:ln w="76200">
            <a:solidFill>
              <a:srgbClr val="51D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95237" name="Rectangle 5"/>
          <p:cNvSpPr>
            <a:spLocks noChangeArrowheads="1"/>
          </p:cNvSpPr>
          <p:nvPr/>
        </p:nvSpPr>
        <p:spPr bwMode="auto">
          <a:xfrm>
            <a:off x="2521441" y="2976793"/>
            <a:ext cx="440784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5238" name="Rectangle 6"/>
          <p:cNvSpPr>
            <a:spLocks noChangeArrowheads="1"/>
          </p:cNvSpPr>
          <p:nvPr/>
        </p:nvSpPr>
        <p:spPr bwMode="auto">
          <a:xfrm>
            <a:off x="2175841" y="3433320"/>
            <a:ext cx="510048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5239" name="Rectangle 7"/>
          <p:cNvSpPr>
            <a:spLocks noChangeArrowheads="1"/>
          </p:cNvSpPr>
          <p:nvPr/>
        </p:nvSpPr>
        <p:spPr bwMode="auto">
          <a:xfrm>
            <a:off x="2521441" y="3891289"/>
            <a:ext cx="440784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5240" name="Rectangle 8"/>
          <p:cNvSpPr>
            <a:spLocks noChangeArrowheads="1"/>
          </p:cNvSpPr>
          <p:nvPr/>
        </p:nvSpPr>
        <p:spPr bwMode="auto">
          <a:xfrm>
            <a:off x="2854080" y="2518825"/>
            <a:ext cx="374400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5241" name="Rectangle 9"/>
          <p:cNvSpPr>
            <a:spLocks noChangeArrowheads="1"/>
          </p:cNvSpPr>
          <p:nvPr/>
        </p:nvSpPr>
        <p:spPr bwMode="auto">
          <a:xfrm>
            <a:off x="3084480" y="2062297"/>
            <a:ext cx="328464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5242" name="Rectangle 10"/>
          <p:cNvSpPr>
            <a:spLocks noChangeArrowheads="1"/>
          </p:cNvSpPr>
          <p:nvPr/>
        </p:nvSpPr>
        <p:spPr bwMode="auto">
          <a:xfrm>
            <a:off x="3330720" y="1604328"/>
            <a:ext cx="279216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5243" name="Rectangle 11"/>
          <p:cNvSpPr>
            <a:spLocks noChangeArrowheads="1"/>
          </p:cNvSpPr>
          <p:nvPr/>
        </p:nvSpPr>
        <p:spPr bwMode="auto">
          <a:xfrm>
            <a:off x="2854080" y="4347817"/>
            <a:ext cx="374400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5244" name="Rectangle 12"/>
          <p:cNvSpPr>
            <a:spLocks noChangeArrowheads="1"/>
          </p:cNvSpPr>
          <p:nvPr/>
        </p:nvSpPr>
        <p:spPr bwMode="auto">
          <a:xfrm>
            <a:off x="3084480" y="4805785"/>
            <a:ext cx="3284640" cy="46084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5245" name="Rectangle 13"/>
          <p:cNvSpPr>
            <a:spLocks noChangeArrowheads="1"/>
          </p:cNvSpPr>
          <p:nvPr/>
        </p:nvSpPr>
        <p:spPr bwMode="auto">
          <a:xfrm>
            <a:off x="3330720" y="5262312"/>
            <a:ext cx="2792160" cy="462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36877" name="Group 14"/>
          <p:cNvGrpSpPr>
            <a:grpSpLocks/>
          </p:cNvGrpSpPr>
          <p:nvPr/>
        </p:nvGrpSpPr>
        <p:grpSpPr bwMode="auto">
          <a:xfrm>
            <a:off x="1012321" y="1142041"/>
            <a:ext cx="6936480" cy="4954382"/>
            <a:chOff x="691" y="719"/>
            <a:chExt cx="4733" cy="3121"/>
          </a:xfrm>
        </p:grpSpPr>
        <p:sp>
          <p:nvSpPr>
            <p:cNvPr id="95247" name="Line 15"/>
            <p:cNvSpPr>
              <a:spLocks noChangeShapeType="1"/>
            </p:cNvSpPr>
            <p:nvPr/>
          </p:nvSpPr>
          <p:spPr bwMode="auto">
            <a:xfrm>
              <a:off x="1313" y="800"/>
              <a:ext cx="0" cy="2824"/>
            </a:xfrm>
            <a:prstGeom prst="line">
              <a:avLst/>
            </a:prstGeom>
            <a:noFill/>
            <a:ln w="254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5248" name="Line 16"/>
            <p:cNvSpPr>
              <a:spLocks noChangeShapeType="1"/>
            </p:cNvSpPr>
            <p:nvPr/>
          </p:nvSpPr>
          <p:spPr bwMode="auto">
            <a:xfrm>
              <a:off x="691" y="3631"/>
              <a:ext cx="4733" cy="0"/>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5249" name="Rectangle 17"/>
            <p:cNvSpPr>
              <a:spLocks noChangeArrowheads="1"/>
            </p:cNvSpPr>
            <p:nvPr/>
          </p:nvSpPr>
          <p:spPr bwMode="auto">
            <a:xfrm>
              <a:off x="882" y="719"/>
              <a:ext cx="273"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âges</a:t>
              </a:r>
            </a:p>
          </p:txBody>
        </p:sp>
        <p:sp>
          <p:nvSpPr>
            <p:cNvPr id="95250" name="Rectangle 18"/>
            <p:cNvSpPr>
              <a:spLocks noChangeArrowheads="1"/>
            </p:cNvSpPr>
            <p:nvPr/>
          </p:nvSpPr>
          <p:spPr bwMode="auto">
            <a:xfrm>
              <a:off x="861" y="1007"/>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60-65</a:t>
              </a:r>
            </a:p>
          </p:txBody>
        </p:sp>
        <p:sp>
          <p:nvSpPr>
            <p:cNvPr id="95251" name="Rectangle 19"/>
            <p:cNvSpPr>
              <a:spLocks noChangeArrowheads="1"/>
            </p:cNvSpPr>
            <p:nvPr/>
          </p:nvSpPr>
          <p:spPr bwMode="auto">
            <a:xfrm>
              <a:off x="861" y="1295"/>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55-60</a:t>
              </a:r>
            </a:p>
          </p:txBody>
        </p:sp>
        <p:sp>
          <p:nvSpPr>
            <p:cNvPr id="95252" name="Rectangle 20"/>
            <p:cNvSpPr>
              <a:spLocks noChangeArrowheads="1"/>
            </p:cNvSpPr>
            <p:nvPr/>
          </p:nvSpPr>
          <p:spPr bwMode="auto">
            <a:xfrm>
              <a:off x="861" y="162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50-55</a:t>
              </a:r>
            </a:p>
          </p:txBody>
        </p:sp>
        <p:sp>
          <p:nvSpPr>
            <p:cNvPr id="95253" name="Rectangle 21"/>
            <p:cNvSpPr>
              <a:spLocks noChangeArrowheads="1"/>
            </p:cNvSpPr>
            <p:nvPr/>
          </p:nvSpPr>
          <p:spPr bwMode="auto">
            <a:xfrm>
              <a:off x="861" y="1912"/>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45-50</a:t>
              </a:r>
            </a:p>
          </p:txBody>
        </p:sp>
        <p:sp>
          <p:nvSpPr>
            <p:cNvPr id="95254" name="Rectangle 22"/>
            <p:cNvSpPr>
              <a:spLocks noChangeArrowheads="1"/>
            </p:cNvSpPr>
            <p:nvPr/>
          </p:nvSpPr>
          <p:spPr bwMode="auto">
            <a:xfrm>
              <a:off x="861" y="2200"/>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40-45</a:t>
              </a:r>
            </a:p>
          </p:txBody>
        </p:sp>
        <p:sp>
          <p:nvSpPr>
            <p:cNvPr id="95255" name="Rectangle 23"/>
            <p:cNvSpPr>
              <a:spLocks noChangeArrowheads="1"/>
            </p:cNvSpPr>
            <p:nvPr/>
          </p:nvSpPr>
          <p:spPr bwMode="auto">
            <a:xfrm>
              <a:off x="861" y="2469"/>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35-40</a:t>
              </a:r>
            </a:p>
          </p:txBody>
        </p:sp>
        <p:sp>
          <p:nvSpPr>
            <p:cNvPr id="95256" name="Rectangle 24"/>
            <p:cNvSpPr>
              <a:spLocks noChangeArrowheads="1"/>
            </p:cNvSpPr>
            <p:nvPr/>
          </p:nvSpPr>
          <p:spPr bwMode="auto">
            <a:xfrm>
              <a:off x="861" y="2776"/>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30-35</a:t>
              </a:r>
            </a:p>
          </p:txBody>
        </p:sp>
        <p:sp>
          <p:nvSpPr>
            <p:cNvPr id="95257" name="Rectangle 25"/>
            <p:cNvSpPr>
              <a:spLocks noChangeArrowheads="1"/>
            </p:cNvSpPr>
            <p:nvPr/>
          </p:nvSpPr>
          <p:spPr bwMode="auto">
            <a:xfrm>
              <a:off x="861" y="306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25-30</a:t>
              </a:r>
            </a:p>
          </p:txBody>
        </p:sp>
        <p:sp>
          <p:nvSpPr>
            <p:cNvPr id="95258" name="Rectangle 26"/>
            <p:cNvSpPr>
              <a:spLocks noChangeArrowheads="1"/>
            </p:cNvSpPr>
            <p:nvPr/>
          </p:nvSpPr>
          <p:spPr bwMode="auto">
            <a:xfrm>
              <a:off x="861" y="3352"/>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20-25</a:t>
              </a:r>
            </a:p>
          </p:txBody>
        </p:sp>
        <p:sp>
          <p:nvSpPr>
            <p:cNvPr id="95259" name="Line 27"/>
            <p:cNvSpPr>
              <a:spLocks noChangeShapeType="1"/>
            </p:cNvSpPr>
            <p:nvPr/>
          </p:nvSpPr>
          <p:spPr bwMode="auto">
            <a:xfrm>
              <a:off x="1192" y="1092"/>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5260" name="Line 28"/>
            <p:cNvSpPr>
              <a:spLocks noChangeShapeType="1"/>
            </p:cNvSpPr>
            <p:nvPr/>
          </p:nvSpPr>
          <p:spPr bwMode="auto">
            <a:xfrm>
              <a:off x="1192" y="1380"/>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5261" name="Line 29"/>
            <p:cNvSpPr>
              <a:spLocks noChangeShapeType="1"/>
            </p:cNvSpPr>
            <p:nvPr/>
          </p:nvSpPr>
          <p:spPr bwMode="auto">
            <a:xfrm>
              <a:off x="1192" y="1709"/>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5262" name="Line 30"/>
            <p:cNvSpPr>
              <a:spLocks noChangeShapeType="1"/>
            </p:cNvSpPr>
            <p:nvPr/>
          </p:nvSpPr>
          <p:spPr bwMode="auto">
            <a:xfrm>
              <a:off x="1192" y="1997"/>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5263" name="Line 31"/>
            <p:cNvSpPr>
              <a:spLocks noChangeShapeType="1"/>
            </p:cNvSpPr>
            <p:nvPr/>
          </p:nvSpPr>
          <p:spPr bwMode="auto">
            <a:xfrm>
              <a:off x="1192" y="2285"/>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5264" name="Line 32"/>
            <p:cNvSpPr>
              <a:spLocks noChangeShapeType="1"/>
            </p:cNvSpPr>
            <p:nvPr/>
          </p:nvSpPr>
          <p:spPr bwMode="auto">
            <a:xfrm>
              <a:off x="1192" y="2553"/>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5265" name="Line 33"/>
            <p:cNvSpPr>
              <a:spLocks noChangeShapeType="1"/>
            </p:cNvSpPr>
            <p:nvPr/>
          </p:nvSpPr>
          <p:spPr bwMode="auto">
            <a:xfrm>
              <a:off x="1192" y="2861"/>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5266" name="Line 34"/>
            <p:cNvSpPr>
              <a:spLocks noChangeShapeType="1"/>
            </p:cNvSpPr>
            <p:nvPr/>
          </p:nvSpPr>
          <p:spPr bwMode="auto">
            <a:xfrm>
              <a:off x="1192" y="3149"/>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5267" name="Line 35"/>
            <p:cNvSpPr>
              <a:spLocks noChangeShapeType="1"/>
            </p:cNvSpPr>
            <p:nvPr/>
          </p:nvSpPr>
          <p:spPr bwMode="auto">
            <a:xfrm>
              <a:off x="1192" y="3437"/>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5268" name="Rectangle 36"/>
            <p:cNvSpPr>
              <a:spLocks noChangeArrowheads="1"/>
            </p:cNvSpPr>
            <p:nvPr/>
          </p:nvSpPr>
          <p:spPr bwMode="auto">
            <a:xfrm>
              <a:off x="3151" y="3682"/>
              <a:ext cx="455"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effectifs</a:t>
              </a:r>
            </a:p>
          </p:txBody>
        </p:sp>
      </p:gr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68</a:t>
            </a:fld>
            <a:endParaRPr lang="fr-FR"/>
          </a:p>
        </p:txBody>
      </p:sp>
    </p:spTree>
    <p:extLst>
      <p:ext uri="{BB962C8B-B14F-4D97-AF65-F5344CB8AC3E}">
        <p14:creationId xmlns:p14="http://schemas.microsoft.com/office/powerpoint/2010/main" val="1186395081"/>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ChangeArrowheads="1"/>
          </p:cNvSpPr>
          <p:nvPr/>
        </p:nvSpPr>
        <p:spPr bwMode="auto">
          <a:xfrm>
            <a:off x="0" y="33125"/>
            <a:ext cx="8758080" cy="63899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7283" name="Rectangle 3"/>
          <p:cNvSpPr>
            <a:spLocks noChangeArrowheads="1"/>
          </p:cNvSpPr>
          <p:nvPr/>
        </p:nvSpPr>
        <p:spPr bwMode="auto">
          <a:xfrm>
            <a:off x="959040" y="246266"/>
            <a:ext cx="7436160" cy="545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366" tIns="42425" rIns="86366" bIns="42425">
            <a:spAutoFit/>
          </a:bodyPr>
          <a:lstStyle/>
          <a:p>
            <a:pPr defTabSz="872653" eaLnBrk="0">
              <a:spcBef>
                <a:spcPct val="50000"/>
              </a:spcBef>
              <a:defRPr/>
            </a:pPr>
            <a:r>
              <a:rPr lang="fr-FR" sz="2900" b="1">
                <a:solidFill>
                  <a:srgbClr val="000000"/>
                </a:solidFill>
                <a:ea typeface="Arial Unicode MS" charset="0"/>
                <a:cs typeface="Arial Unicode MS" charset="0"/>
              </a:rPr>
              <a:t>La pyramide “cyclindre”</a:t>
            </a:r>
          </a:p>
        </p:txBody>
      </p:sp>
      <p:sp>
        <p:nvSpPr>
          <p:cNvPr id="97284" name="Line 4"/>
          <p:cNvSpPr>
            <a:spLocks noChangeShapeType="1"/>
          </p:cNvSpPr>
          <p:nvPr/>
        </p:nvSpPr>
        <p:spPr bwMode="auto">
          <a:xfrm>
            <a:off x="910080" y="1012427"/>
            <a:ext cx="8153280" cy="0"/>
          </a:xfrm>
          <a:prstGeom prst="line">
            <a:avLst/>
          </a:prstGeom>
          <a:noFill/>
          <a:ln w="76200">
            <a:solidFill>
              <a:srgbClr val="51D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38916" name="Group 5"/>
          <p:cNvGrpSpPr>
            <a:grpSpLocks/>
          </p:cNvGrpSpPr>
          <p:nvPr/>
        </p:nvGrpSpPr>
        <p:grpSpPr bwMode="auto">
          <a:xfrm>
            <a:off x="2299681" y="1539523"/>
            <a:ext cx="5099040" cy="4120272"/>
            <a:chOff x="1569" y="970"/>
            <a:chExt cx="3480" cy="2595"/>
          </a:xfrm>
        </p:grpSpPr>
        <p:sp>
          <p:nvSpPr>
            <p:cNvPr id="97286" name="Rectangle 6"/>
            <p:cNvSpPr>
              <a:spLocks noChangeArrowheads="1"/>
            </p:cNvSpPr>
            <p:nvPr/>
          </p:nvSpPr>
          <p:spPr bwMode="auto">
            <a:xfrm>
              <a:off x="1569" y="970"/>
              <a:ext cx="3480" cy="291"/>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solidFill>
                  <a:srgbClr val="000000"/>
                </a:solidFill>
                <a:ea typeface="Arial Unicode MS" charset="0"/>
                <a:cs typeface="Arial Unicode MS" charset="0"/>
              </a:endParaRPr>
            </a:p>
          </p:txBody>
        </p:sp>
        <p:sp>
          <p:nvSpPr>
            <p:cNvPr id="97287" name="Rectangle 7"/>
            <p:cNvSpPr>
              <a:spLocks noChangeArrowheads="1"/>
            </p:cNvSpPr>
            <p:nvPr/>
          </p:nvSpPr>
          <p:spPr bwMode="auto">
            <a:xfrm>
              <a:off x="1569" y="1258"/>
              <a:ext cx="3480" cy="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solidFill>
                  <a:srgbClr val="000000"/>
                </a:solidFill>
                <a:ea typeface="Arial Unicode MS" charset="0"/>
                <a:cs typeface="Arial Unicode MS" charset="0"/>
              </a:endParaRPr>
            </a:p>
          </p:txBody>
        </p:sp>
        <p:sp>
          <p:nvSpPr>
            <p:cNvPr id="97288" name="Rectangle 8"/>
            <p:cNvSpPr>
              <a:spLocks noChangeArrowheads="1"/>
            </p:cNvSpPr>
            <p:nvPr/>
          </p:nvSpPr>
          <p:spPr bwMode="auto">
            <a:xfrm>
              <a:off x="1569" y="1546"/>
              <a:ext cx="3480" cy="291"/>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solidFill>
                  <a:srgbClr val="000000"/>
                </a:solidFill>
                <a:ea typeface="Arial Unicode MS" charset="0"/>
                <a:cs typeface="Arial Unicode MS" charset="0"/>
              </a:endParaRPr>
            </a:p>
          </p:txBody>
        </p:sp>
        <p:sp>
          <p:nvSpPr>
            <p:cNvPr id="97289" name="Rectangle 9"/>
            <p:cNvSpPr>
              <a:spLocks noChangeArrowheads="1"/>
            </p:cNvSpPr>
            <p:nvPr/>
          </p:nvSpPr>
          <p:spPr bwMode="auto">
            <a:xfrm>
              <a:off x="1569" y="1834"/>
              <a:ext cx="3480" cy="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solidFill>
                  <a:srgbClr val="000000"/>
                </a:solidFill>
                <a:ea typeface="Arial Unicode MS" charset="0"/>
                <a:cs typeface="Arial Unicode MS" charset="0"/>
              </a:endParaRPr>
            </a:p>
          </p:txBody>
        </p:sp>
        <p:sp>
          <p:nvSpPr>
            <p:cNvPr id="97290" name="Rectangle 10"/>
            <p:cNvSpPr>
              <a:spLocks noChangeArrowheads="1"/>
            </p:cNvSpPr>
            <p:nvPr/>
          </p:nvSpPr>
          <p:spPr bwMode="auto">
            <a:xfrm>
              <a:off x="1569" y="2122"/>
              <a:ext cx="3480" cy="291"/>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solidFill>
                  <a:srgbClr val="000000"/>
                </a:solidFill>
                <a:ea typeface="Arial Unicode MS" charset="0"/>
                <a:cs typeface="Arial Unicode MS" charset="0"/>
              </a:endParaRPr>
            </a:p>
          </p:txBody>
        </p:sp>
        <p:sp>
          <p:nvSpPr>
            <p:cNvPr id="97291" name="Rectangle 11"/>
            <p:cNvSpPr>
              <a:spLocks noChangeArrowheads="1"/>
            </p:cNvSpPr>
            <p:nvPr/>
          </p:nvSpPr>
          <p:spPr bwMode="auto">
            <a:xfrm>
              <a:off x="1569" y="2410"/>
              <a:ext cx="3480" cy="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solidFill>
                  <a:srgbClr val="000000"/>
                </a:solidFill>
                <a:ea typeface="Arial Unicode MS" charset="0"/>
                <a:cs typeface="Arial Unicode MS" charset="0"/>
              </a:endParaRPr>
            </a:p>
          </p:txBody>
        </p:sp>
        <p:sp>
          <p:nvSpPr>
            <p:cNvPr id="97292" name="Rectangle 12"/>
            <p:cNvSpPr>
              <a:spLocks noChangeArrowheads="1"/>
            </p:cNvSpPr>
            <p:nvPr/>
          </p:nvSpPr>
          <p:spPr bwMode="auto">
            <a:xfrm>
              <a:off x="1569" y="2698"/>
              <a:ext cx="3480" cy="291"/>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solidFill>
                  <a:srgbClr val="000000"/>
                </a:solidFill>
                <a:ea typeface="Arial Unicode MS" charset="0"/>
                <a:cs typeface="Arial Unicode MS" charset="0"/>
              </a:endParaRPr>
            </a:p>
          </p:txBody>
        </p:sp>
        <p:sp>
          <p:nvSpPr>
            <p:cNvPr id="97293" name="Rectangle 13"/>
            <p:cNvSpPr>
              <a:spLocks noChangeArrowheads="1"/>
            </p:cNvSpPr>
            <p:nvPr/>
          </p:nvSpPr>
          <p:spPr bwMode="auto">
            <a:xfrm>
              <a:off x="1569" y="2986"/>
              <a:ext cx="3480" cy="289"/>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solidFill>
                  <a:srgbClr val="000000"/>
                </a:solidFill>
                <a:ea typeface="Arial Unicode MS" charset="0"/>
                <a:cs typeface="Arial Unicode MS" charset="0"/>
              </a:endParaRPr>
            </a:p>
          </p:txBody>
        </p:sp>
        <p:sp>
          <p:nvSpPr>
            <p:cNvPr id="97294" name="Rectangle 14"/>
            <p:cNvSpPr>
              <a:spLocks noChangeArrowheads="1"/>
            </p:cNvSpPr>
            <p:nvPr/>
          </p:nvSpPr>
          <p:spPr bwMode="auto">
            <a:xfrm>
              <a:off x="1569" y="3274"/>
              <a:ext cx="3480" cy="291"/>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solidFill>
                  <a:srgbClr val="000000"/>
                </a:solidFill>
                <a:ea typeface="Arial Unicode MS" charset="0"/>
                <a:cs typeface="Arial Unicode MS" charset="0"/>
              </a:endParaRPr>
            </a:p>
          </p:txBody>
        </p:sp>
      </p:grpSp>
      <p:grpSp>
        <p:nvGrpSpPr>
          <p:cNvPr id="38917" name="Group 15"/>
          <p:cNvGrpSpPr>
            <a:grpSpLocks/>
          </p:cNvGrpSpPr>
          <p:nvPr/>
        </p:nvGrpSpPr>
        <p:grpSpPr bwMode="auto">
          <a:xfrm>
            <a:off x="1012321" y="1075794"/>
            <a:ext cx="6936480" cy="4955819"/>
            <a:chOff x="691" y="678"/>
            <a:chExt cx="4733" cy="3121"/>
          </a:xfrm>
        </p:grpSpPr>
        <p:sp>
          <p:nvSpPr>
            <p:cNvPr id="97296" name="Line 16"/>
            <p:cNvSpPr>
              <a:spLocks noChangeShapeType="1"/>
            </p:cNvSpPr>
            <p:nvPr/>
          </p:nvSpPr>
          <p:spPr bwMode="auto">
            <a:xfrm>
              <a:off x="1313" y="759"/>
              <a:ext cx="0" cy="2824"/>
            </a:xfrm>
            <a:prstGeom prst="line">
              <a:avLst/>
            </a:prstGeom>
            <a:noFill/>
            <a:ln w="254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7297" name="Line 17"/>
            <p:cNvSpPr>
              <a:spLocks noChangeShapeType="1"/>
            </p:cNvSpPr>
            <p:nvPr/>
          </p:nvSpPr>
          <p:spPr bwMode="auto">
            <a:xfrm>
              <a:off x="691" y="3590"/>
              <a:ext cx="4733" cy="0"/>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7298" name="Rectangle 18"/>
            <p:cNvSpPr>
              <a:spLocks noChangeArrowheads="1"/>
            </p:cNvSpPr>
            <p:nvPr/>
          </p:nvSpPr>
          <p:spPr bwMode="auto">
            <a:xfrm>
              <a:off x="882" y="678"/>
              <a:ext cx="273"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âges</a:t>
              </a:r>
            </a:p>
          </p:txBody>
        </p:sp>
        <p:sp>
          <p:nvSpPr>
            <p:cNvPr id="97299" name="Rectangle 19"/>
            <p:cNvSpPr>
              <a:spLocks noChangeArrowheads="1"/>
            </p:cNvSpPr>
            <p:nvPr/>
          </p:nvSpPr>
          <p:spPr bwMode="auto">
            <a:xfrm>
              <a:off x="861" y="966"/>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60-65</a:t>
              </a:r>
            </a:p>
          </p:txBody>
        </p:sp>
        <p:sp>
          <p:nvSpPr>
            <p:cNvPr id="97300" name="Rectangle 20"/>
            <p:cNvSpPr>
              <a:spLocks noChangeArrowheads="1"/>
            </p:cNvSpPr>
            <p:nvPr/>
          </p:nvSpPr>
          <p:spPr bwMode="auto">
            <a:xfrm>
              <a:off x="861" y="125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55-60</a:t>
              </a:r>
            </a:p>
          </p:txBody>
        </p:sp>
        <p:sp>
          <p:nvSpPr>
            <p:cNvPr id="97301" name="Rectangle 21"/>
            <p:cNvSpPr>
              <a:spLocks noChangeArrowheads="1"/>
            </p:cNvSpPr>
            <p:nvPr/>
          </p:nvSpPr>
          <p:spPr bwMode="auto">
            <a:xfrm>
              <a:off x="861" y="1583"/>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50-55</a:t>
              </a:r>
            </a:p>
          </p:txBody>
        </p:sp>
        <p:sp>
          <p:nvSpPr>
            <p:cNvPr id="97302" name="Rectangle 22"/>
            <p:cNvSpPr>
              <a:spLocks noChangeArrowheads="1"/>
            </p:cNvSpPr>
            <p:nvPr/>
          </p:nvSpPr>
          <p:spPr bwMode="auto">
            <a:xfrm>
              <a:off x="861" y="1871"/>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45-50</a:t>
              </a:r>
            </a:p>
          </p:txBody>
        </p:sp>
        <p:sp>
          <p:nvSpPr>
            <p:cNvPr id="97303" name="Rectangle 23"/>
            <p:cNvSpPr>
              <a:spLocks noChangeArrowheads="1"/>
            </p:cNvSpPr>
            <p:nvPr/>
          </p:nvSpPr>
          <p:spPr bwMode="auto">
            <a:xfrm>
              <a:off x="861" y="2159"/>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40-45</a:t>
              </a:r>
            </a:p>
          </p:txBody>
        </p:sp>
        <p:sp>
          <p:nvSpPr>
            <p:cNvPr id="97304" name="Rectangle 24"/>
            <p:cNvSpPr>
              <a:spLocks noChangeArrowheads="1"/>
            </p:cNvSpPr>
            <p:nvPr/>
          </p:nvSpPr>
          <p:spPr bwMode="auto">
            <a:xfrm>
              <a:off x="861" y="2428"/>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35-40</a:t>
              </a:r>
            </a:p>
          </p:txBody>
        </p:sp>
        <p:sp>
          <p:nvSpPr>
            <p:cNvPr id="97305" name="Rectangle 25"/>
            <p:cNvSpPr>
              <a:spLocks noChangeArrowheads="1"/>
            </p:cNvSpPr>
            <p:nvPr/>
          </p:nvSpPr>
          <p:spPr bwMode="auto">
            <a:xfrm>
              <a:off x="861" y="2735"/>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30-35</a:t>
              </a:r>
            </a:p>
          </p:txBody>
        </p:sp>
        <p:sp>
          <p:nvSpPr>
            <p:cNvPr id="97306" name="Rectangle 26"/>
            <p:cNvSpPr>
              <a:spLocks noChangeArrowheads="1"/>
            </p:cNvSpPr>
            <p:nvPr/>
          </p:nvSpPr>
          <p:spPr bwMode="auto">
            <a:xfrm>
              <a:off x="861" y="3023"/>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25-30</a:t>
              </a:r>
            </a:p>
          </p:txBody>
        </p:sp>
        <p:sp>
          <p:nvSpPr>
            <p:cNvPr id="97307" name="Rectangle 27"/>
            <p:cNvSpPr>
              <a:spLocks noChangeArrowheads="1"/>
            </p:cNvSpPr>
            <p:nvPr/>
          </p:nvSpPr>
          <p:spPr bwMode="auto">
            <a:xfrm>
              <a:off x="861" y="3311"/>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20-25</a:t>
              </a:r>
            </a:p>
          </p:txBody>
        </p:sp>
        <p:sp>
          <p:nvSpPr>
            <p:cNvPr id="97308" name="Line 28"/>
            <p:cNvSpPr>
              <a:spLocks noChangeShapeType="1"/>
            </p:cNvSpPr>
            <p:nvPr/>
          </p:nvSpPr>
          <p:spPr bwMode="auto">
            <a:xfrm>
              <a:off x="1192" y="1051"/>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7309" name="Line 29"/>
            <p:cNvSpPr>
              <a:spLocks noChangeShapeType="1"/>
            </p:cNvSpPr>
            <p:nvPr/>
          </p:nvSpPr>
          <p:spPr bwMode="auto">
            <a:xfrm>
              <a:off x="1192" y="1339"/>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7310" name="Line 30"/>
            <p:cNvSpPr>
              <a:spLocks noChangeShapeType="1"/>
            </p:cNvSpPr>
            <p:nvPr/>
          </p:nvSpPr>
          <p:spPr bwMode="auto">
            <a:xfrm>
              <a:off x="1192" y="1668"/>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7311" name="Line 31"/>
            <p:cNvSpPr>
              <a:spLocks noChangeShapeType="1"/>
            </p:cNvSpPr>
            <p:nvPr/>
          </p:nvSpPr>
          <p:spPr bwMode="auto">
            <a:xfrm>
              <a:off x="1192" y="1956"/>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7312" name="Line 32"/>
            <p:cNvSpPr>
              <a:spLocks noChangeShapeType="1"/>
            </p:cNvSpPr>
            <p:nvPr/>
          </p:nvSpPr>
          <p:spPr bwMode="auto">
            <a:xfrm>
              <a:off x="1192" y="2244"/>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7313" name="Line 33"/>
            <p:cNvSpPr>
              <a:spLocks noChangeShapeType="1"/>
            </p:cNvSpPr>
            <p:nvPr/>
          </p:nvSpPr>
          <p:spPr bwMode="auto">
            <a:xfrm>
              <a:off x="1192" y="2512"/>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7314" name="Line 34"/>
            <p:cNvSpPr>
              <a:spLocks noChangeShapeType="1"/>
            </p:cNvSpPr>
            <p:nvPr/>
          </p:nvSpPr>
          <p:spPr bwMode="auto">
            <a:xfrm>
              <a:off x="1192" y="2820"/>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7315" name="Line 35"/>
            <p:cNvSpPr>
              <a:spLocks noChangeShapeType="1"/>
            </p:cNvSpPr>
            <p:nvPr/>
          </p:nvSpPr>
          <p:spPr bwMode="auto">
            <a:xfrm>
              <a:off x="1192" y="3108"/>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7316" name="Line 36"/>
            <p:cNvSpPr>
              <a:spLocks noChangeShapeType="1"/>
            </p:cNvSpPr>
            <p:nvPr/>
          </p:nvSpPr>
          <p:spPr bwMode="auto">
            <a:xfrm>
              <a:off x="1192" y="3396"/>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7317" name="Rectangle 37"/>
            <p:cNvSpPr>
              <a:spLocks noChangeArrowheads="1"/>
            </p:cNvSpPr>
            <p:nvPr/>
          </p:nvSpPr>
          <p:spPr bwMode="auto">
            <a:xfrm>
              <a:off x="3151" y="3641"/>
              <a:ext cx="455"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effectifs</a:t>
              </a:r>
            </a:p>
          </p:txBody>
        </p:sp>
      </p:gr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69</a:t>
            </a:fld>
            <a:endParaRPr lang="fr-FR"/>
          </a:p>
        </p:txBody>
      </p:sp>
    </p:spTree>
    <p:extLst>
      <p:ext uri="{BB962C8B-B14F-4D97-AF65-F5344CB8AC3E}">
        <p14:creationId xmlns:p14="http://schemas.microsoft.com/office/powerpoint/2010/main" val="2319716979"/>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1.</a:t>
            </a:r>
            <a:br>
              <a:rPr lang="fr-FR" dirty="0" smtClean="0"/>
            </a:br>
            <a:r>
              <a:rPr lang="fr-FR" dirty="0" smtClean="0"/>
              <a:t>La </a:t>
            </a:r>
            <a:r>
              <a:rPr lang="fr-FR" dirty="0"/>
              <a:t>place de la Gestion des</a:t>
            </a:r>
            <a:br>
              <a:rPr lang="fr-FR" dirty="0"/>
            </a:br>
            <a:r>
              <a:rPr lang="fr-FR" dirty="0"/>
              <a:t>Ressources Humaines</a:t>
            </a:r>
          </a:p>
        </p:txBody>
      </p:sp>
      <p:sp>
        <p:nvSpPr>
          <p:cNvPr id="3" name="Espace réservé du contenu 2"/>
          <p:cNvSpPr>
            <a:spLocks noGrp="1"/>
          </p:cNvSpPr>
          <p:nvPr>
            <p:ph idx="1"/>
          </p:nvPr>
        </p:nvSpPr>
        <p:spPr/>
        <p:txBody>
          <a:bodyPr>
            <a:normAutofit/>
          </a:bodyPr>
          <a:lstStyle/>
          <a:p>
            <a:r>
              <a:rPr lang="fr-FR" dirty="0"/>
              <a:t>La Gestion des Ressources Humaines (GRH) </a:t>
            </a:r>
            <a:r>
              <a:rPr lang="fr-FR" dirty="0" smtClean="0"/>
              <a:t>prend place</a:t>
            </a:r>
            <a:r>
              <a:rPr lang="fr-FR" dirty="0"/>
              <a:t>, comme l’une des logiques de régulation :</a:t>
            </a:r>
          </a:p>
          <a:p>
            <a:pPr lvl="1"/>
            <a:r>
              <a:rPr lang="fr-FR" dirty="0" smtClean="0"/>
              <a:t>au </a:t>
            </a:r>
            <a:r>
              <a:rPr lang="fr-FR" dirty="0"/>
              <a:t>sein du système managérial</a:t>
            </a:r>
          </a:p>
          <a:p>
            <a:r>
              <a:rPr lang="fr-FR" dirty="0" smtClean="0"/>
              <a:t> </a:t>
            </a:r>
            <a:r>
              <a:rPr lang="fr-FR" dirty="0"/>
              <a:t>en transformant le travail des salariés en performance</a:t>
            </a:r>
          </a:p>
          <a:p>
            <a:r>
              <a:rPr lang="fr-FR" dirty="0" smtClean="0"/>
              <a:t> </a:t>
            </a:r>
            <a:r>
              <a:rPr lang="fr-FR" dirty="0"/>
              <a:t>par l’obtention de comportements </a:t>
            </a:r>
            <a:r>
              <a:rPr lang="fr-FR" dirty="0" smtClean="0"/>
              <a:t>professionnels adaptés</a:t>
            </a:r>
            <a:endParaRPr lang="fr-FR" dirty="0"/>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7</a:t>
            </a:fld>
            <a:endParaRPr lang="fr-FR"/>
          </a:p>
        </p:txBody>
      </p:sp>
    </p:spTree>
    <p:extLst>
      <p:ext uri="{BB962C8B-B14F-4D97-AF65-F5344CB8AC3E}">
        <p14:creationId xmlns:p14="http://schemas.microsoft.com/office/powerpoint/2010/main" val="247983255"/>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p:cNvSpPr>
          <p:nvPr/>
        </p:nvSpPr>
        <p:spPr bwMode="auto">
          <a:xfrm>
            <a:off x="0" y="33125"/>
            <a:ext cx="8758080" cy="63899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9331" name="Rectangle 3"/>
          <p:cNvSpPr>
            <a:spLocks noChangeArrowheads="1"/>
          </p:cNvSpPr>
          <p:nvPr/>
        </p:nvSpPr>
        <p:spPr bwMode="auto">
          <a:xfrm>
            <a:off x="959040" y="246266"/>
            <a:ext cx="7436160" cy="545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366" tIns="42425" rIns="86366" bIns="42425">
            <a:spAutoFit/>
          </a:bodyPr>
          <a:lstStyle/>
          <a:p>
            <a:pPr defTabSz="872653" eaLnBrk="0">
              <a:spcBef>
                <a:spcPct val="50000"/>
              </a:spcBef>
              <a:defRPr/>
            </a:pPr>
            <a:r>
              <a:rPr lang="fr-FR" sz="2900" b="1">
                <a:solidFill>
                  <a:srgbClr val="000000"/>
                </a:solidFill>
                <a:ea typeface="Arial Unicode MS" charset="0"/>
                <a:cs typeface="Arial Unicode MS" charset="0"/>
              </a:rPr>
              <a:t>La pyramide “soucoupe volante”</a:t>
            </a:r>
          </a:p>
        </p:txBody>
      </p:sp>
      <p:sp>
        <p:nvSpPr>
          <p:cNvPr id="99332" name="Line 4"/>
          <p:cNvSpPr>
            <a:spLocks noChangeShapeType="1"/>
          </p:cNvSpPr>
          <p:nvPr/>
        </p:nvSpPr>
        <p:spPr bwMode="auto">
          <a:xfrm>
            <a:off x="910080" y="1012427"/>
            <a:ext cx="8153280" cy="0"/>
          </a:xfrm>
          <a:prstGeom prst="line">
            <a:avLst/>
          </a:prstGeom>
          <a:noFill/>
          <a:ln w="76200">
            <a:solidFill>
              <a:srgbClr val="51D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99333" name="Rectangle 5"/>
          <p:cNvSpPr>
            <a:spLocks noChangeArrowheads="1"/>
          </p:cNvSpPr>
          <p:nvPr/>
        </p:nvSpPr>
        <p:spPr bwMode="auto">
          <a:xfrm>
            <a:off x="2668321" y="2911986"/>
            <a:ext cx="4361760" cy="46084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9334" name="Rectangle 6"/>
          <p:cNvSpPr>
            <a:spLocks noChangeArrowheads="1"/>
          </p:cNvSpPr>
          <p:nvPr/>
        </p:nvSpPr>
        <p:spPr bwMode="auto">
          <a:xfrm>
            <a:off x="2299681" y="3368515"/>
            <a:ext cx="5099040" cy="4622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99335" name="Rectangle 7"/>
          <p:cNvSpPr>
            <a:spLocks noChangeArrowheads="1"/>
          </p:cNvSpPr>
          <p:nvPr/>
        </p:nvSpPr>
        <p:spPr bwMode="auto">
          <a:xfrm>
            <a:off x="2668321" y="3826482"/>
            <a:ext cx="4361760" cy="46084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40967" name="Group 8"/>
          <p:cNvGrpSpPr>
            <a:grpSpLocks/>
          </p:cNvGrpSpPr>
          <p:nvPr/>
        </p:nvGrpSpPr>
        <p:grpSpPr bwMode="auto">
          <a:xfrm>
            <a:off x="1012321" y="1157882"/>
            <a:ext cx="6936480" cy="4954383"/>
            <a:chOff x="691" y="729"/>
            <a:chExt cx="4733" cy="3121"/>
          </a:xfrm>
        </p:grpSpPr>
        <p:sp>
          <p:nvSpPr>
            <p:cNvPr id="99337" name="Line 9"/>
            <p:cNvSpPr>
              <a:spLocks noChangeShapeType="1"/>
            </p:cNvSpPr>
            <p:nvPr/>
          </p:nvSpPr>
          <p:spPr bwMode="auto">
            <a:xfrm>
              <a:off x="1313" y="810"/>
              <a:ext cx="0" cy="2824"/>
            </a:xfrm>
            <a:prstGeom prst="line">
              <a:avLst/>
            </a:prstGeom>
            <a:noFill/>
            <a:ln w="254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9338" name="Line 10"/>
            <p:cNvSpPr>
              <a:spLocks noChangeShapeType="1"/>
            </p:cNvSpPr>
            <p:nvPr/>
          </p:nvSpPr>
          <p:spPr bwMode="auto">
            <a:xfrm>
              <a:off x="691" y="3641"/>
              <a:ext cx="4733" cy="0"/>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9339" name="Rectangle 11"/>
            <p:cNvSpPr>
              <a:spLocks noChangeArrowheads="1"/>
            </p:cNvSpPr>
            <p:nvPr/>
          </p:nvSpPr>
          <p:spPr bwMode="auto">
            <a:xfrm>
              <a:off x="882" y="729"/>
              <a:ext cx="273"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âges</a:t>
              </a:r>
            </a:p>
          </p:txBody>
        </p:sp>
        <p:sp>
          <p:nvSpPr>
            <p:cNvPr id="99340" name="Rectangle 12"/>
            <p:cNvSpPr>
              <a:spLocks noChangeArrowheads="1"/>
            </p:cNvSpPr>
            <p:nvPr/>
          </p:nvSpPr>
          <p:spPr bwMode="auto">
            <a:xfrm>
              <a:off x="861" y="1017"/>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60-65</a:t>
              </a:r>
            </a:p>
          </p:txBody>
        </p:sp>
        <p:sp>
          <p:nvSpPr>
            <p:cNvPr id="99341" name="Rectangle 13"/>
            <p:cNvSpPr>
              <a:spLocks noChangeArrowheads="1"/>
            </p:cNvSpPr>
            <p:nvPr/>
          </p:nvSpPr>
          <p:spPr bwMode="auto">
            <a:xfrm>
              <a:off x="861" y="1305"/>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55-60</a:t>
              </a:r>
            </a:p>
          </p:txBody>
        </p:sp>
        <p:sp>
          <p:nvSpPr>
            <p:cNvPr id="99342" name="Rectangle 14"/>
            <p:cNvSpPr>
              <a:spLocks noChangeArrowheads="1"/>
            </p:cNvSpPr>
            <p:nvPr/>
          </p:nvSpPr>
          <p:spPr bwMode="auto">
            <a:xfrm>
              <a:off x="861" y="163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50-55</a:t>
              </a:r>
            </a:p>
          </p:txBody>
        </p:sp>
        <p:sp>
          <p:nvSpPr>
            <p:cNvPr id="99343" name="Rectangle 15"/>
            <p:cNvSpPr>
              <a:spLocks noChangeArrowheads="1"/>
            </p:cNvSpPr>
            <p:nvPr/>
          </p:nvSpPr>
          <p:spPr bwMode="auto">
            <a:xfrm>
              <a:off x="861" y="1922"/>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45-50</a:t>
              </a:r>
            </a:p>
          </p:txBody>
        </p:sp>
        <p:sp>
          <p:nvSpPr>
            <p:cNvPr id="99344" name="Rectangle 16"/>
            <p:cNvSpPr>
              <a:spLocks noChangeArrowheads="1"/>
            </p:cNvSpPr>
            <p:nvPr/>
          </p:nvSpPr>
          <p:spPr bwMode="auto">
            <a:xfrm>
              <a:off x="861" y="2210"/>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40-45</a:t>
              </a:r>
            </a:p>
          </p:txBody>
        </p:sp>
        <p:sp>
          <p:nvSpPr>
            <p:cNvPr id="99345" name="Rectangle 17"/>
            <p:cNvSpPr>
              <a:spLocks noChangeArrowheads="1"/>
            </p:cNvSpPr>
            <p:nvPr/>
          </p:nvSpPr>
          <p:spPr bwMode="auto">
            <a:xfrm>
              <a:off x="861" y="2479"/>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35-40</a:t>
              </a:r>
            </a:p>
          </p:txBody>
        </p:sp>
        <p:sp>
          <p:nvSpPr>
            <p:cNvPr id="99346" name="Rectangle 18"/>
            <p:cNvSpPr>
              <a:spLocks noChangeArrowheads="1"/>
            </p:cNvSpPr>
            <p:nvPr/>
          </p:nvSpPr>
          <p:spPr bwMode="auto">
            <a:xfrm>
              <a:off x="861" y="2786"/>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30-35</a:t>
              </a:r>
            </a:p>
          </p:txBody>
        </p:sp>
        <p:sp>
          <p:nvSpPr>
            <p:cNvPr id="99347" name="Rectangle 19"/>
            <p:cNvSpPr>
              <a:spLocks noChangeArrowheads="1"/>
            </p:cNvSpPr>
            <p:nvPr/>
          </p:nvSpPr>
          <p:spPr bwMode="auto">
            <a:xfrm>
              <a:off x="861" y="3074"/>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25-30</a:t>
              </a:r>
            </a:p>
          </p:txBody>
        </p:sp>
        <p:sp>
          <p:nvSpPr>
            <p:cNvPr id="99348" name="Rectangle 20"/>
            <p:cNvSpPr>
              <a:spLocks noChangeArrowheads="1"/>
            </p:cNvSpPr>
            <p:nvPr/>
          </p:nvSpPr>
          <p:spPr bwMode="auto">
            <a:xfrm>
              <a:off x="861" y="3362"/>
              <a:ext cx="334"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20-25</a:t>
              </a:r>
            </a:p>
          </p:txBody>
        </p:sp>
        <p:sp>
          <p:nvSpPr>
            <p:cNvPr id="99349" name="Line 21"/>
            <p:cNvSpPr>
              <a:spLocks noChangeShapeType="1"/>
            </p:cNvSpPr>
            <p:nvPr/>
          </p:nvSpPr>
          <p:spPr bwMode="auto">
            <a:xfrm>
              <a:off x="1192" y="1102"/>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9350" name="Line 22"/>
            <p:cNvSpPr>
              <a:spLocks noChangeShapeType="1"/>
            </p:cNvSpPr>
            <p:nvPr/>
          </p:nvSpPr>
          <p:spPr bwMode="auto">
            <a:xfrm>
              <a:off x="1192" y="1390"/>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9351" name="Line 23"/>
            <p:cNvSpPr>
              <a:spLocks noChangeShapeType="1"/>
            </p:cNvSpPr>
            <p:nvPr/>
          </p:nvSpPr>
          <p:spPr bwMode="auto">
            <a:xfrm>
              <a:off x="1192" y="1719"/>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9352" name="Line 24"/>
            <p:cNvSpPr>
              <a:spLocks noChangeShapeType="1"/>
            </p:cNvSpPr>
            <p:nvPr/>
          </p:nvSpPr>
          <p:spPr bwMode="auto">
            <a:xfrm>
              <a:off x="1192" y="2007"/>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9353" name="Line 25"/>
            <p:cNvSpPr>
              <a:spLocks noChangeShapeType="1"/>
            </p:cNvSpPr>
            <p:nvPr/>
          </p:nvSpPr>
          <p:spPr bwMode="auto">
            <a:xfrm>
              <a:off x="1192" y="2295"/>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9354" name="Line 26"/>
            <p:cNvSpPr>
              <a:spLocks noChangeShapeType="1"/>
            </p:cNvSpPr>
            <p:nvPr/>
          </p:nvSpPr>
          <p:spPr bwMode="auto">
            <a:xfrm>
              <a:off x="1192" y="2563"/>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9355" name="Line 27"/>
            <p:cNvSpPr>
              <a:spLocks noChangeShapeType="1"/>
            </p:cNvSpPr>
            <p:nvPr/>
          </p:nvSpPr>
          <p:spPr bwMode="auto">
            <a:xfrm>
              <a:off x="1192" y="2871"/>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9356" name="Line 28"/>
            <p:cNvSpPr>
              <a:spLocks noChangeShapeType="1"/>
            </p:cNvSpPr>
            <p:nvPr/>
          </p:nvSpPr>
          <p:spPr bwMode="auto">
            <a:xfrm>
              <a:off x="1192" y="3159"/>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9357" name="Line 29"/>
            <p:cNvSpPr>
              <a:spLocks noChangeShapeType="1"/>
            </p:cNvSpPr>
            <p:nvPr/>
          </p:nvSpPr>
          <p:spPr bwMode="auto">
            <a:xfrm>
              <a:off x="1192" y="3447"/>
              <a:ext cx="11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99358" name="Rectangle 30"/>
            <p:cNvSpPr>
              <a:spLocks noChangeArrowheads="1"/>
            </p:cNvSpPr>
            <p:nvPr/>
          </p:nvSpPr>
          <p:spPr bwMode="auto">
            <a:xfrm>
              <a:off x="3151" y="3692"/>
              <a:ext cx="455" cy="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20044" tIns="10022" rIns="20044" bIns="10022">
              <a:spAutoFit/>
            </a:bodyPr>
            <a:lstStyle/>
            <a:p>
              <a:pPr defTabSz="757451" eaLnBrk="0">
                <a:defRPr/>
              </a:pPr>
              <a:r>
                <a:rPr lang="fr-FR" sz="1500">
                  <a:solidFill>
                    <a:srgbClr val="000000"/>
                  </a:solidFill>
                  <a:ea typeface="Arial Unicode MS" charset="0"/>
                  <a:cs typeface="Arial Unicode MS" charset="0"/>
                </a:rPr>
                <a:t>effectifs</a:t>
              </a:r>
            </a:p>
          </p:txBody>
        </p:sp>
      </p:gr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70</a:t>
            </a:fld>
            <a:endParaRPr lang="fr-FR"/>
          </a:p>
        </p:txBody>
      </p:sp>
    </p:spTree>
    <p:extLst>
      <p:ext uri="{BB962C8B-B14F-4D97-AF65-F5344CB8AC3E}">
        <p14:creationId xmlns:p14="http://schemas.microsoft.com/office/powerpoint/2010/main" val="2716835130"/>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body"/>
          </p:nvPr>
        </p:nvSpPr>
        <p:spPr>
          <a:xfrm>
            <a:off x="666904" y="1522391"/>
            <a:ext cx="7809120" cy="4485894"/>
          </a:xfrm>
        </p:spPr>
        <p:txBody>
          <a:bodyPr anchor="t">
            <a:spAutoFit/>
          </a:bodyPr>
          <a:lstStyle/>
          <a:p>
            <a:pPr marL="388806" indent="-293764" algn="l">
              <a:lnSpc>
                <a:spcPct val="93000"/>
              </a:lnSpc>
              <a:spcBef>
                <a:spcPts val="3855"/>
              </a:spcBef>
              <a:buSzPct val="90000"/>
              <a:buFont typeface="Wingdings"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900" dirty="0" smtClean="0">
                <a:solidFill>
                  <a:srgbClr val="000000"/>
                </a:solidFill>
                <a:latin typeface="+mn-lt"/>
              </a:rPr>
              <a:t>Définir ce que seront les ressources humaines à un horizon donné</a:t>
            </a:r>
          </a:p>
          <a:p>
            <a:pPr marL="388806" indent="-293764" algn="l">
              <a:lnSpc>
                <a:spcPct val="93000"/>
              </a:lnSpc>
              <a:spcBef>
                <a:spcPts val="3855"/>
              </a:spcBef>
              <a:buSzPct val="90000"/>
              <a:buFont typeface="Wingdings"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900" dirty="0" smtClean="0">
                <a:solidFill>
                  <a:srgbClr val="000000"/>
                </a:solidFill>
                <a:latin typeface="+mn-lt"/>
              </a:rPr>
              <a:t>Identification du profil des individus qui occuperont ces emplois</a:t>
            </a:r>
          </a:p>
          <a:p>
            <a:pPr marL="388806" indent="-293764" algn="l">
              <a:lnSpc>
                <a:spcPct val="93000"/>
              </a:lnSpc>
              <a:spcBef>
                <a:spcPts val="3855"/>
              </a:spcBef>
              <a:buSzPct val="80000"/>
              <a:buFont typeface="Wingdings"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900" dirty="0" smtClean="0">
                <a:solidFill>
                  <a:srgbClr val="000000"/>
                </a:solidFill>
                <a:latin typeface="+mn-lt"/>
              </a:rPr>
              <a:t>Définir le nombre</a:t>
            </a:r>
          </a:p>
          <a:p>
            <a:pPr marL="388806" indent="-293764" algn="l">
              <a:lnSpc>
                <a:spcPct val="93000"/>
              </a:lnSpc>
              <a:spcBef>
                <a:spcPts val="3855"/>
              </a:spcBef>
              <a:buSzPct val="80000"/>
              <a:buFont typeface="Wingdings"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900" dirty="0" smtClean="0">
                <a:solidFill>
                  <a:srgbClr val="000000"/>
                </a:solidFill>
                <a:latin typeface="+mn-lt"/>
              </a:rPr>
              <a:t>Définir les caractéristiques de ces personnels: statut, le grade, le niveau de compétence .....</a:t>
            </a:r>
            <a:endParaRPr lang="fr-FR" sz="2900" dirty="0">
              <a:solidFill>
                <a:srgbClr val="000000"/>
              </a:solidFill>
              <a:latin typeface="+mn-lt"/>
            </a:endParaRPr>
          </a:p>
        </p:txBody>
      </p:sp>
      <p:sp>
        <p:nvSpPr>
          <p:cNvPr id="28674" name="Rectangle 2"/>
          <p:cNvSpPr>
            <a:spLocks noChangeArrowheads="1"/>
          </p:cNvSpPr>
          <p:nvPr/>
        </p:nvSpPr>
        <p:spPr bwMode="auto">
          <a:xfrm>
            <a:off x="0" y="87453"/>
            <a:ext cx="9144000" cy="1133439"/>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500" b="1" dirty="0" smtClean="0">
                <a:solidFill>
                  <a:srgbClr val="000000"/>
                </a:solidFill>
                <a:ea typeface="Arial Unicode MS" charset="0"/>
                <a:cs typeface="Arial Unicode MS" charset="0"/>
              </a:rPr>
              <a:t>Etape </a:t>
            </a:r>
            <a:r>
              <a:rPr lang="fr-FR" sz="2900" b="1" dirty="0" smtClean="0">
                <a:solidFill>
                  <a:srgbClr val="000000"/>
                </a:solidFill>
                <a:ea typeface="Arial Unicode MS" charset="0"/>
                <a:cs typeface="Arial Unicode MS" charset="0"/>
              </a:rPr>
              <a:t>2:</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900" b="1" dirty="0" smtClean="0">
                <a:solidFill>
                  <a:srgbClr val="000000"/>
                </a:solidFill>
                <a:ea typeface="Arial Unicode MS" charset="0"/>
                <a:cs typeface="Arial Unicode MS" charset="0"/>
              </a:rPr>
              <a:t>Projeter la ressource humaine à moyen terme</a:t>
            </a:r>
            <a:endParaRPr lang="fr-FR" sz="2900" b="1" dirty="0">
              <a:solidFill>
                <a:srgbClr val="000000"/>
              </a:solidFill>
              <a:ea typeface="Arial Unicode MS" charset="0"/>
              <a:cs typeface="Arial Unicode MS" charset="0"/>
            </a:endParaRPr>
          </a:p>
        </p:txBody>
      </p:sp>
      <p:sp>
        <p:nvSpPr>
          <p:cNvPr id="3" name="Espace réservé de la date 2"/>
          <p:cNvSpPr>
            <a:spLocks noGrp="1"/>
          </p:cNvSpPr>
          <p:nvPr>
            <p:ph type="dt" sz="half" idx="10"/>
          </p:nvPr>
        </p:nvSpPr>
        <p:spPr/>
        <p:txBody>
          <a:bodyPr/>
          <a:lstStyle/>
          <a:p>
            <a:r>
              <a:rPr lang="fr-FR" smtClean="0"/>
              <a:t>Cours GRH G.ZARA</a:t>
            </a:r>
            <a:endParaRPr lang="fr-FR"/>
          </a:p>
        </p:txBody>
      </p:sp>
      <p:sp>
        <p:nvSpPr>
          <p:cNvPr id="4" name="Espace réservé du numéro de diapositive 3"/>
          <p:cNvSpPr>
            <a:spLocks noGrp="1"/>
          </p:cNvSpPr>
          <p:nvPr>
            <p:ph type="sldNum" sz="quarter" idx="12"/>
          </p:nvPr>
        </p:nvSpPr>
        <p:spPr/>
        <p:txBody>
          <a:bodyPr/>
          <a:lstStyle/>
          <a:p>
            <a:fld id="{A9B5C367-AAF5-9E49-B4C6-566D0F57C5A6}" type="slidenum">
              <a:rPr lang="fr-FR" smtClean="0"/>
              <a:t>71</a:t>
            </a:fld>
            <a:endParaRPr lang="fr-FR"/>
          </a:p>
        </p:txBody>
      </p:sp>
    </p:spTree>
    <p:extLst>
      <p:ext uri="{BB962C8B-B14F-4D97-AF65-F5344CB8AC3E}">
        <p14:creationId xmlns:p14="http://schemas.microsoft.com/office/powerpoint/2010/main" val="368559043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xfrm>
            <a:off x="672480" y="712263"/>
            <a:ext cx="8217520" cy="729943"/>
          </a:xfrm>
        </p:spPr>
        <p:txBody>
          <a:bodyPr wrap="square">
            <a:spAutoFit/>
          </a:bodyPr>
          <a:lstStyle/>
          <a:p>
            <a:pPr algn="l">
              <a:lnSpc>
                <a:spcPct val="93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dirty="0" smtClean="0">
                <a:ea typeface="+mj-ea"/>
              </a:rPr>
              <a:t>La projection </a:t>
            </a:r>
            <a:r>
              <a:rPr lang="en-GB" dirty="0" err="1" smtClean="0">
                <a:ea typeface="+mj-ea"/>
              </a:rPr>
              <a:t>dite</a:t>
            </a:r>
            <a:r>
              <a:rPr lang="en-GB" dirty="0" smtClean="0">
                <a:ea typeface="+mj-ea"/>
              </a:rPr>
              <a:t> </a:t>
            </a:r>
            <a:r>
              <a:rPr lang="en-GB" dirty="0" smtClean="0"/>
              <a:t>“</a:t>
            </a:r>
            <a:r>
              <a:rPr lang="en-GB" dirty="0" smtClean="0">
                <a:ea typeface="+mj-ea"/>
              </a:rPr>
              <a:t>en base </a:t>
            </a:r>
            <a:r>
              <a:rPr lang="en-GB" dirty="0" err="1" smtClean="0">
                <a:ea typeface="+mj-ea"/>
              </a:rPr>
              <a:t>zéro</a:t>
            </a:r>
            <a:r>
              <a:rPr lang="en-GB" dirty="0" smtClean="0"/>
              <a:t>”</a:t>
            </a:r>
            <a:endParaRPr lang="en-GB" dirty="0" smtClean="0">
              <a:ea typeface="+mj-ea"/>
            </a:endParaRPr>
          </a:p>
        </p:txBody>
      </p:sp>
      <p:sp>
        <p:nvSpPr>
          <p:cNvPr id="33794" name="AutoShape 2"/>
          <p:cNvSpPr>
            <a:spLocks noChangeArrowheads="1"/>
          </p:cNvSpPr>
          <p:nvPr/>
        </p:nvSpPr>
        <p:spPr bwMode="auto">
          <a:xfrm>
            <a:off x="653761" y="3266263"/>
            <a:ext cx="1306080" cy="1306218"/>
          </a:xfrm>
          <a:prstGeom prst="roundRect">
            <a:avLst>
              <a:gd name="adj" fmla="val 106"/>
            </a:avLst>
          </a:prstGeom>
          <a:solidFill>
            <a:srgbClr val="99CC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1639" tIns="40820" rIns="81639" bIns="40820" anchor="ctr" anchorCtr="1"/>
          <a:lstStyle/>
          <a:p>
            <a:pPr algn="ctr">
              <a:lnSpc>
                <a:spcPct val="93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a:solidFill>
                  <a:srgbClr val="000000"/>
                </a:solidFill>
                <a:ea typeface="Arial Unicode MS" charset="0"/>
                <a:cs typeface="Arial Unicode MS" charset="0"/>
              </a:rPr>
              <a:t>Effectifs </a:t>
            </a:r>
          </a:p>
          <a:p>
            <a:pPr algn="ctr">
              <a:lnSpc>
                <a:spcPct val="93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a:solidFill>
                  <a:srgbClr val="000000"/>
                </a:solidFill>
                <a:ea typeface="Arial Unicode MS" charset="0"/>
                <a:cs typeface="Arial Unicode MS" charset="0"/>
              </a:rPr>
              <a:t>actuels</a:t>
            </a:r>
          </a:p>
        </p:txBody>
      </p:sp>
      <p:sp>
        <p:nvSpPr>
          <p:cNvPr id="33795" name="Line 3"/>
          <p:cNvSpPr>
            <a:spLocks noChangeShapeType="1"/>
          </p:cNvSpPr>
          <p:nvPr/>
        </p:nvSpPr>
        <p:spPr bwMode="auto">
          <a:xfrm>
            <a:off x="1959840" y="3918652"/>
            <a:ext cx="4572000" cy="1440"/>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2945" tIns="41473" rIns="82945" bIns="41473"/>
          <a:lstStyle/>
          <a:p>
            <a:pPr>
              <a:defRPr/>
            </a:pPr>
            <a:endParaRPr lang="fr-FR">
              <a:ea typeface="Arial Unicode MS" charset="0"/>
              <a:cs typeface="Arial Unicode MS" charset="0"/>
            </a:endParaRPr>
          </a:p>
        </p:txBody>
      </p:sp>
      <p:sp>
        <p:nvSpPr>
          <p:cNvPr id="33796" name="AutoShape 4"/>
          <p:cNvSpPr>
            <a:spLocks noChangeArrowheads="1"/>
          </p:cNvSpPr>
          <p:nvPr/>
        </p:nvSpPr>
        <p:spPr bwMode="auto">
          <a:xfrm>
            <a:off x="6530401" y="3266263"/>
            <a:ext cx="2122560" cy="1306218"/>
          </a:xfrm>
          <a:prstGeom prst="roundRect">
            <a:avLst>
              <a:gd name="adj" fmla="val 106"/>
            </a:avLst>
          </a:prstGeom>
          <a:solidFill>
            <a:srgbClr val="99CC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1639" tIns="40820" rIns="81639" bIns="40820" anchor="ctr" anchorCtr="1"/>
          <a:lstStyle/>
          <a:p>
            <a:pPr algn="ctr">
              <a:lnSpc>
                <a:spcPct val="93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a:solidFill>
                  <a:srgbClr val="000000"/>
                </a:solidFill>
                <a:ea typeface="Arial Unicode MS" charset="0"/>
                <a:cs typeface="Arial Unicode MS" charset="0"/>
              </a:rPr>
              <a:t>Projection des</a:t>
            </a:r>
          </a:p>
          <a:p>
            <a:pPr algn="ctr">
              <a:lnSpc>
                <a:spcPct val="93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a:solidFill>
                  <a:srgbClr val="000000"/>
                </a:solidFill>
                <a:ea typeface="Arial Unicode MS" charset="0"/>
                <a:cs typeface="Arial Unicode MS" charset="0"/>
              </a:rPr>
              <a:t>effectifs</a:t>
            </a:r>
          </a:p>
          <a:p>
            <a:pPr algn="ctr">
              <a:lnSpc>
                <a:spcPct val="93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a:pPr>
            <a:r>
              <a:rPr lang="en-GB">
                <a:solidFill>
                  <a:srgbClr val="000000"/>
                </a:solidFill>
                <a:ea typeface="Arial Unicode MS" charset="0"/>
                <a:cs typeface="Arial Unicode MS" charset="0"/>
              </a:rPr>
              <a:t>futurs</a:t>
            </a:r>
          </a:p>
        </p:txBody>
      </p:sp>
      <p:sp>
        <p:nvSpPr>
          <p:cNvPr id="33797" name="Text Box 5"/>
          <p:cNvSpPr txBox="1">
            <a:spLocks noChangeArrowheads="1"/>
          </p:cNvSpPr>
          <p:nvPr/>
        </p:nvSpPr>
        <p:spPr bwMode="auto">
          <a:xfrm>
            <a:off x="816480" y="2612435"/>
            <a:ext cx="1156618" cy="3432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1639" tIns="40820" rIns="81639" bIns="4082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ea typeface="Arial Unicode MS"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5pPr>
            <a:lvl6pPr marL="15335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6pPr>
            <a:lvl7pPr marL="19907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7pPr>
            <a:lvl8pPr marL="24479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8pPr>
            <a:lvl9pPr marL="29051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9pPr>
          </a:lstStyle>
          <a:p>
            <a:pPr>
              <a:lnSpc>
                <a:spcPct val="93000"/>
              </a:lnSpc>
              <a:defRPr/>
            </a:pPr>
            <a:r>
              <a:rPr lang="en-GB" b="1" smtClean="0"/>
              <a:t>Emploi A</a:t>
            </a:r>
            <a:r>
              <a:rPr lang="en-GB" smtClean="0"/>
              <a:t> </a:t>
            </a:r>
          </a:p>
        </p:txBody>
      </p:sp>
      <p:sp>
        <p:nvSpPr>
          <p:cNvPr id="33798" name="Text Box 6"/>
          <p:cNvSpPr txBox="1">
            <a:spLocks noChangeArrowheads="1"/>
          </p:cNvSpPr>
          <p:nvPr/>
        </p:nvSpPr>
        <p:spPr bwMode="auto">
          <a:xfrm>
            <a:off x="7184160" y="2625397"/>
            <a:ext cx="1152322" cy="3432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1639" tIns="40820" rIns="81639" bIns="4082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ea typeface="Arial Unicode MS"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5pPr>
            <a:lvl6pPr marL="15335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6pPr>
            <a:lvl7pPr marL="19907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7pPr>
            <a:lvl8pPr marL="24479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8pPr>
            <a:lvl9pPr marL="29051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9pPr>
          </a:lstStyle>
          <a:p>
            <a:pPr>
              <a:lnSpc>
                <a:spcPct val="93000"/>
              </a:lnSpc>
              <a:defRPr/>
            </a:pPr>
            <a:r>
              <a:rPr lang="en-GB" b="1" smtClean="0"/>
              <a:t>Emploi A</a:t>
            </a:r>
          </a:p>
        </p:txBody>
      </p:sp>
      <p:sp>
        <p:nvSpPr>
          <p:cNvPr id="33799" name="Line 7"/>
          <p:cNvSpPr>
            <a:spLocks noChangeShapeType="1"/>
          </p:cNvSpPr>
          <p:nvPr/>
        </p:nvSpPr>
        <p:spPr bwMode="auto">
          <a:xfrm flipV="1">
            <a:off x="2285280" y="3424680"/>
            <a:ext cx="489600" cy="49829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2945" tIns="41473" rIns="82945" bIns="41473"/>
          <a:lstStyle/>
          <a:p>
            <a:pPr>
              <a:defRPr/>
            </a:pPr>
            <a:endParaRPr lang="fr-FR">
              <a:ea typeface="Arial Unicode MS" charset="0"/>
              <a:cs typeface="Arial Unicode MS" charset="0"/>
            </a:endParaRPr>
          </a:p>
        </p:txBody>
      </p:sp>
      <p:sp>
        <p:nvSpPr>
          <p:cNvPr id="33800" name="Text Box 8"/>
          <p:cNvSpPr txBox="1">
            <a:spLocks noChangeArrowheads="1"/>
          </p:cNvSpPr>
          <p:nvPr/>
        </p:nvSpPr>
        <p:spPr bwMode="auto">
          <a:xfrm>
            <a:off x="2449440" y="3102086"/>
            <a:ext cx="2160736" cy="3722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1639" tIns="40820" rIns="81639" bIns="4082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ea typeface="Arial Unicode MS"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5pPr>
            <a:lvl6pPr marL="15335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6pPr>
            <a:lvl7pPr marL="19907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7pPr>
            <a:lvl8pPr marL="24479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8pPr>
            <a:lvl9pPr marL="29051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9pPr>
          </a:lstStyle>
          <a:p>
            <a:pPr>
              <a:lnSpc>
                <a:spcPct val="93000"/>
              </a:lnSpc>
              <a:defRPr/>
            </a:pPr>
            <a:r>
              <a:rPr lang="en-GB" sz="2000"/>
              <a:t>Départ en retraite</a:t>
            </a:r>
          </a:p>
        </p:txBody>
      </p:sp>
      <p:sp>
        <p:nvSpPr>
          <p:cNvPr id="33801" name="Line 9"/>
          <p:cNvSpPr>
            <a:spLocks noChangeShapeType="1"/>
          </p:cNvSpPr>
          <p:nvPr/>
        </p:nvSpPr>
        <p:spPr bwMode="auto">
          <a:xfrm>
            <a:off x="3755520" y="3918652"/>
            <a:ext cx="489600" cy="979303"/>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2945" tIns="41473" rIns="82945" bIns="41473"/>
          <a:lstStyle/>
          <a:p>
            <a:pPr>
              <a:defRPr/>
            </a:pPr>
            <a:endParaRPr lang="fr-FR">
              <a:ea typeface="Arial Unicode MS" charset="0"/>
              <a:cs typeface="Arial Unicode MS" charset="0"/>
            </a:endParaRPr>
          </a:p>
        </p:txBody>
      </p:sp>
      <p:sp>
        <p:nvSpPr>
          <p:cNvPr id="33802" name="Text Box 10"/>
          <p:cNvSpPr txBox="1">
            <a:spLocks noChangeArrowheads="1"/>
          </p:cNvSpPr>
          <p:nvPr/>
        </p:nvSpPr>
        <p:spPr bwMode="auto">
          <a:xfrm>
            <a:off x="3591360" y="5062132"/>
            <a:ext cx="1959840" cy="3722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81639" tIns="40820" rIns="81639" bIns="4082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ea typeface="Arial Unicode MS" charset="0"/>
                <a:cs typeface="Arial Unicode MS"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5pPr>
            <a:lvl6pPr marL="15335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6pPr>
            <a:lvl7pPr marL="19907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7pPr>
            <a:lvl8pPr marL="24479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8pPr>
            <a:lvl9pPr marL="2905125" indent="-215900" defTabSz="449263" fontAlgn="base" hangingPunct="0">
              <a:spcBef>
                <a:spcPct val="0"/>
              </a:spcBef>
              <a:spcAft>
                <a:spcPct val="0"/>
              </a:spcAft>
              <a:buClr>
                <a:srgbClr val="000000"/>
              </a:buClr>
              <a:buSzPct val="45000"/>
              <a:buFont typeface="StarSymbo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charset="0"/>
                <a:ea typeface="Arial Unicode MS" charset="0"/>
                <a:cs typeface="Arial Unicode MS" charset="0"/>
              </a:defRPr>
            </a:lvl9pPr>
          </a:lstStyle>
          <a:p>
            <a:pPr>
              <a:lnSpc>
                <a:spcPct val="93000"/>
              </a:lnSpc>
              <a:defRPr/>
            </a:pPr>
            <a:r>
              <a:rPr lang="en-GB" sz="2000"/>
              <a:t>démissions</a:t>
            </a: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72</a:t>
            </a:fld>
            <a:endParaRPr lang="fr-FR"/>
          </a:p>
        </p:txBody>
      </p:sp>
    </p:spTree>
    <p:extLst>
      <p:ext uri="{BB962C8B-B14F-4D97-AF65-F5344CB8AC3E}">
        <p14:creationId xmlns:p14="http://schemas.microsoft.com/office/powerpoint/2010/main" val="182114192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body"/>
          </p:nvPr>
        </p:nvSpPr>
        <p:spPr>
          <a:xfrm>
            <a:off x="521122" y="1034916"/>
            <a:ext cx="8085600" cy="5081546"/>
          </a:xfrm>
        </p:spPr>
        <p:txBody>
          <a:bodyPr anchor="t">
            <a:spAutoFit/>
          </a:bodyPr>
          <a:lstStyle/>
          <a:p>
            <a:pPr marL="388806" indent="-293764" algn="just">
              <a:lnSpc>
                <a:spcPct val="93000"/>
              </a:lnSpc>
              <a:spcBef>
                <a:spcPts val="2574"/>
              </a:spcBef>
              <a:buSzPct val="90000"/>
              <a:buFont typeface="Wingdings"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000" dirty="0" smtClean="0">
                <a:solidFill>
                  <a:srgbClr val="000000"/>
                </a:solidFill>
                <a:cs typeface="Times New Roman" charset="0"/>
              </a:rPr>
              <a:t>La méthode au fil de l</a:t>
            </a:r>
            <a:r>
              <a:rPr lang="fr-FR" altLang="ja-JP" sz="2000" dirty="0" smtClean="0">
                <a:solidFill>
                  <a:srgbClr val="000000"/>
                </a:solidFill>
                <a:latin typeface="Arial"/>
                <a:cs typeface="Times New Roman" charset="0"/>
              </a:rPr>
              <a:t>’</a:t>
            </a:r>
            <a:r>
              <a:rPr lang="fr-FR" sz="2000" dirty="0" smtClean="0">
                <a:solidFill>
                  <a:srgbClr val="000000"/>
                </a:solidFill>
                <a:cs typeface="Times New Roman" charset="0"/>
              </a:rPr>
              <a:t>eau est rarement mise en œuvre : </a:t>
            </a:r>
          </a:p>
          <a:p>
            <a:pPr marL="388806" indent="-293764" algn="just">
              <a:lnSpc>
                <a:spcPct val="93000"/>
              </a:lnSpc>
              <a:spcBef>
                <a:spcPts val="2574"/>
              </a:spcBef>
              <a:buSzPct val="90000"/>
              <a:buFont typeface="Wingdings"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600" dirty="0" smtClean="0">
                <a:solidFill>
                  <a:srgbClr val="000000"/>
                </a:solidFill>
                <a:cs typeface="Times New Roman" charset="0"/>
              </a:rPr>
              <a:t>Cela suppose de posséder de très nombreuses données sur l</a:t>
            </a:r>
            <a:r>
              <a:rPr lang="fr-FR" altLang="ja-JP" sz="1600" dirty="0" smtClean="0">
                <a:solidFill>
                  <a:srgbClr val="000000"/>
                </a:solidFill>
                <a:latin typeface="Arial"/>
                <a:cs typeface="Times New Roman" charset="0"/>
              </a:rPr>
              <a:t>’</a:t>
            </a:r>
            <a:r>
              <a:rPr lang="fr-FR" sz="1600" dirty="0" smtClean="0">
                <a:solidFill>
                  <a:srgbClr val="000000"/>
                </a:solidFill>
                <a:cs typeface="Times New Roman" charset="0"/>
              </a:rPr>
              <a:t>historique de sa ressource ;</a:t>
            </a:r>
          </a:p>
          <a:p>
            <a:pPr marL="388806" indent="-293764" algn="just">
              <a:lnSpc>
                <a:spcPct val="93000"/>
              </a:lnSpc>
              <a:spcBef>
                <a:spcPts val="2574"/>
              </a:spcBef>
              <a:buFont typeface="StarSymbol"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600" dirty="0" smtClean="0">
                <a:solidFill>
                  <a:srgbClr val="000000"/>
                </a:solidFill>
                <a:cs typeface="Times New Roman" charset="0"/>
              </a:rPr>
              <a:t>Ou bien de reconstituer une trajectoire type de carrière, énorme travail dont l</a:t>
            </a:r>
            <a:r>
              <a:rPr lang="fr-FR" altLang="ja-JP" sz="1600" dirty="0" smtClean="0">
                <a:solidFill>
                  <a:srgbClr val="000000"/>
                </a:solidFill>
                <a:latin typeface="Arial"/>
                <a:cs typeface="Times New Roman" charset="0"/>
              </a:rPr>
              <a:t>’</a:t>
            </a:r>
            <a:r>
              <a:rPr lang="fr-FR" sz="1600" dirty="0" smtClean="0">
                <a:solidFill>
                  <a:srgbClr val="000000"/>
                </a:solidFill>
                <a:cs typeface="Times New Roman" charset="0"/>
              </a:rPr>
              <a:t>intérêt est limité </a:t>
            </a:r>
          </a:p>
          <a:p>
            <a:pPr marL="388806" indent="-293764" algn="just">
              <a:lnSpc>
                <a:spcPct val="93000"/>
              </a:lnSpc>
              <a:spcBef>
                <a:spcPts val="2574"/>
              </a:spcBef>
              <a:buFont typeface="StarSymbol"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600" dirty="0" smtClean="0">
                <a:solidFill>
                  <a:srgbClr val="000000"/>
                </a:solidFill>
                <a:cs typeface="Times New Roman" charset="0"/>
              </a:rPr>
              <a:t>Cette méthode est adaptée si on veut vérifier que l</a:t>
            </a:r>
            <a:r>
              <a:rPr lang="fr-FR" altLang="ja-JP" sz="1600" dirty="0" smtClean="0">
                <a:solidFill>
                  <a:srgbClr val="000000"/>
                </a:solidFill>
                <a:latin typeface="Arial"/>
                <a:cs typeface="Times New Roman" charset="0"/>
              </a:rPr>
              <a:t>’</a:t>
            </a:r>
            <a:r>
              <a:rPr lang="fr-FR" sz="1600" dirty="0" smtClean="0">
                <a:solidFill>
                  <a:srgbClr val="000000"/>
                </a:solidFill>
                <a:cs typeface="Times New Roman" charset="0"/>
              </a:rPr>
              <a:t>on est encore en mesure de garantir au personnel une même évolution de carrière. Le constat d</a:t>
            </a:r>
            <a:r>
              <a:rPr lang="fr-FR" altLang="ja-JP" sz="1600" dirty="0" smtClean="0">
                <a:solidFill>
                  <a:srgbClr val="000000"/>
                </a:solidFill>
                <a:latin typeface="Arial"/>
                <a:cs typeface="Times New Roman" charset="0"/>
              </a:rPr>
              <a:t>’</a:t>
            </a:r>
            <a:r>
              <a:rPr lang="fr-FR" sz="1600" dirty="0" smtClean="0">
                <a:solidFill>
                  <a:srgbClr val="000000"/>
                </a:solidFill>
                <a:cs typeface="Times New Roman" charset="0"/>
              </a:rPr>
              <a:t>écart entre les besoins et les ressources va permettre d</a:t>
            </a:r>
            <a:r>
              <a:rPr lang="fr-FR" altLang="ja-JP" sz="1600" dirty="0" smtClean="0">
                <a:solidFill>
                  <a:srgbClr val="000000"/>
                </a:solidFill>
                <a:latin typeface="Arial"/>
                <a:cs typeface="Times New Roman" charset="0"/>
              </a:rPr>
              <a:t>’</a:t>
            </a:r>
            <a:r>
              <a:rPr lang="fr-FR" sz="1600" dirty="0" smtClean="0">
                <a:solidFill>
                  <a:srgbClr val="000000"/>
                </a:solidFill>
                <a:cs typeface="Times New Roman" charset="0"/>
              </a:rPr>
              <a:t>apprécier la faisabilité de la poursuite de cette politique</a:t>
            </a:r>
          </a:p>
          <a:p>
            <a:pPr marL="388806" indent="-293764" algn="just">
              <a:lnSpc>
                <a:spcPct val="93000"/>
              </a:lnSpc>
              <a:spcBef>
                <a:spcPts val="2574"/>
              </a:spcBef>
              <a:buFont typeface="StarSymbol"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000" dirty="0" smtClean="0">
                <a:solidFill>
                  <a:srgbClr val="000000"/>
                </a:solidFill>
                <a:cs typeface="Times New Roman" charset="0"/>
              </a:rPr>
              <a:t>La méthode en base zéro présente deux avantages : </a:t>
            </a:r>
          </a:p>
          <a:p>
            <a:pPr marL="388806" indent="-293764" algn="just">
              <a:lnSpc>
                <a:spcPct val="93000"/>
              </a:lnSpc>
              <a:spcBef>
                <a:spcPts val="2574"/>
              </a:spcBef>
              <a:buFont typeface="StarSymbol"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600" dirty="0" smtClean="0">
                <a:solidFill>
                  <a:srgbClr val="000000"/>
                </a:solidFill>
                <a:cs typeface="Times New Roman" charset="0"/>
              </a:rPr>
              <a:t>Simplicité</a:t>
            </a:r>
          </a:p>
          <a:p>
            <a:pPr marL="388806" indent="-293764" algn="just">
              <a:lnSpc>
                <a:spcPct val="93000"/>
              </a:lnSpc>
              <a:spcBef>
                <a:spcPts val="2574"/>
              </a:spcBef>
              <a:buFont typeface="StarSymbol"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600" dirty="0" smtClean="0">
                <a:solidFill>
                  <a:srgbClr val="000000"/>
                </a:solidFill>
                <a:cs typeface="Times New Roman" charset="0"/>
              </a:rPr>
              <a:t>Remise à plat de la politique : puisque l</a:t>
            </a:r>
            <a:r>
              <a:rPr lang="fr-FR" altLang="ja-JP" sz="1600" dirty="0" smtClean="0">
                <a:solidFill>
                  <a:srgbClr val="000000"/>
                </a:solidFill>
                <a:latin typeface="Arial"/>
                <a:cs typeface="Times New Roman" charset="0"/>
              </a:rPr>
              <a:t>’</a:t>
            </a:r>
            <a:r>
              <a:rPr lang="fr-FR" sz="1600" dirty="0" smtClean="0">
                <a:solidFill>
                  <a:srgbClr val="000000"/>
                </a:solidFill>
                <a:cs typeface="Times New Roman" charset="0"/>
              </a:rPr>
              <a:t>on raisonne comme si la mobilité et les recrutements étaient bloquées et il est ainsi possible de définir la politique en la matière en fonction des écarts quantitatifs et qualitatifs à résoudre</a:t>
            </a:r>
            <a:endParaRPr lang="fr-FR" sz="1600" dirty="0">
              <a:solidFill>
                <a:srgbClr val="000000"/>
              </a:solidFill>
              <a:cs typeface="Times New Roman" charset="0"/>
            </a:endParaRPr>
          </a:p>
        </p:txBody>
      </p:sp>
      <p:sp>
        <p:nvSpPr>
          <p:cNvPr id="34818" name="Rectangle 2"/>
          <p:cNvSpPr>
            <a:spLocks noChangeArrowheads="1"/>
          </p:cNvSpPr>
          <p:nvPr/>
        </p:nvSpPr>
        <p:spPr bwMode="auto">
          <a:xfrm>
            <a:off x="0" y="-256190"/>
            <a:ext cx="9144000" cy="1133439"/>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400" b="1" dirty="0" smtClean="0">
                <a:solidFill>
                  <a:srgbClr val="333333"/>
                </a:solidFill>
                <a:ea typeface="Arial Unicode MS" charset="0"/>
                <a:cs typeface="Arial Unicode MS" charset="0"/>
              </a:rPr>
              <a:t>Etape </a:t>
            </a:r>
            <a:r>
              <a:rPr lang="fr-FR" sz="2800" b="1" dirty="0" smtClean="0">
                <a:solidFill>
                  <a:srgbClr val="333333"/>
                </a:solidFill>
                <a:ea typeface="Arial Unicode MS" charset="0"/>
                <a:cs typeface="Arial Unicode MS" charset="0"/>
              </a:rPr>
              <a:t>2: </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800" b="1" dirty="0" smtClean="0">
                <a:solidFill>
                  <a:srgbClr val="333333"/>
                </a:solidFill>
                <a:ea typeface="Arial Unicode MS" charset="0"/>
                <a:cs typeface="Arial Unicode MS" charset="0"/>
              </a:rPr>
              <a:t>Projeter la ressource humaine à moyen terme</a:t>
            </a:r>
            <a:endParaRPr lang="fr-FR" sz="2800" b="1" dirty="0">
              <a:solidFill>
                <a:srgbClr val="333333"/>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73</a:t>
            </a:fld>
            <a:endParaRPr lang="fr-FR"/>
          </a:p>
        </p:txBody>
      </p:sp>
    </p:spTree>
    <p:extLst>
      <p:ext uri="{BB962C8B-B14F-4D97-AF65-F5344CB8AC3E}">
        <p14:creationId xmlns:p14="http://schemas.microsoft.com/office/powerpoint/2010/main" val="3829159371"/>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body"/>
          </p:nvPr>
        </p:nvSpPr>
        <p:spPr>
          <a:xfrm>
            <a:off x="179294" y="1206838"/>
            <a:ext cx="8561293" cy="5019989"/>
          </a:xfrm>
        </p:spPr>
        <p:txBody>
          <a:bodyPr wrap="square" anchor="t">
            <a:spAutoFit/>
          </a:bodyPr>
          <a:lstStyle/>
          <a:p>
            <a:pPr marL="552242" indent="-457200" algn="l">
              <a:lnSpc>
                <a:spcPct val="93000"/>
              </a:lnSpc>
              <a:spcBef>
                <a:spcPts val="3855"/>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900" dirty="0" smtClean="0">
                <a:solidFill>
                  <a:srgbClr val="000000"/>
                </a:solidFill>
              </a:rPr>
              <a:t>Repérer les évolutions susceptibles d</a:t>
            </a:r>
            <a:r>
              <a:rPr lang="fr-FR" altLang="ja-JP" sz="2900" dirty="0" smtClean="0">
                <a:solidFill>
                  <a:srgbClr val="000000"/>
                </a:solidFill>
                <a:latin typeface="Arial"/>
              </a:rPr>
              <a:t>’</a:t>
            </a:r>
            <a:r>
              <a:rPr lang="fr-FR" sz="2900" dirty="0" smtClean="0">
                <a:solidFill>
                  <a:srgbClr val="000000"/>
                </a:solidFill>
              </a:rPr>
              <a:t>avoir une incidence sur les ressources humaines</a:t>
            </a:r>
          </a:p>
          <a:p>
            <a:pPr marL="552242" indent="-457200" algn="l">
              <a:lnSpc>
                <a:spcPct val="93000"/>
              </a:lnSpc>
              <a:spcBef>
                <a:spcPts val="3855"/>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900" dirty="0" smtClean="0">
                <a:solidFill>
                  <a:srgbClr val="000000"/>
                </a:solidFill>
              </a:rPr>
              <a:t>Les incidences possibles sur les ressources humaines : </a:t>
            </a:r>
            <a:r>
              <a:rPr lang="fr-FR" sz="1800" dirty="0" smtClean="0">
                <a:solidFill>
                  <a:srgbClr val="000000"/>
                </a:solidFill>
              </a:rPr>
              <a:t>besoins en effectifs, contenu des emplois et donc le besoin en compétences, disparition d</a:t>
            </a:r>
            <a:r>
              <a:rPr lang="fr-FR" altLang="ja-JP" sz="1800" dirty="0" smtClean="0">
                <a:solidFill>
                  <a:srgbClr val="000000"/>
                </a:solidFill>
                <a:latin typeface="Arial"/>
              </a:rPr>
              <a:t>’</a:t>
            </a:r>
            <a:r>
              <a:rPr lang="fr-FR" sz="1800" dirty="0" smtClean="0">
                <a:solidFill>
                  <a:srgbClr val="000000"/>
                </a:solidFill>
              </a:rPr>
              <a:t>emplois, création de nouveaux )</a:t>
            </a:r>
          </a:p>
          <a:p>
            <a:pPr marL="552242" indent="-457200" algn="l">
              <a:lnSpc>
                <a:spcPct val="93000"/>
              </a:lnSpc>
              <a:spcBef>
                <a:spcPts val="3855"/>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900" dirty="0" smtClean="0">
                <a:solidFill>
                  <a:srgbClr val="000000"/>
                </a:solidFill>
              </a:rPr>
              <a:t>Les évolutions de l</a:t>
            </a:r>
            <a:r>
              <a:rPr lang="fr-FR" altLang="ja-JP" sz="2900" dirty="0" smtClean="0">
                <a:solidFill>
                  <a:srgbClr val="000000"/>
                </a:solidFill>
                <a:latin typeface="Arial"/>
              </a:rPr>
              <a:t>’</a:t>
            </a:r>
            <a:r>
              <a:rPr lang="fr-FR" sz="2900" dirty="0" smtClean="0">
                <a:solidFill>
                  <a:srgbClr val="000000"/>
                </a:solidFill>
              </a:rPr>
              <a:t>environnement : </a:t>
            </a:r>
            <a:r>
              <a:rPr lang="fr-FR" sz="2900" dirty="0" smtClean="0">
                <a:solidFill>
                  <a:srgbClr val="000000"/>
                </a:solidFill>
                <a:cs typeface="Times New Roman" charset="0"/>
              </a:rPr>
              <a:t>éléments déclencheurs et contraintes externes incitant ou obligeant l‘organisation à évoluer</a:t>
            </a:r>
            <a:r>
              <a:rPr lang="fr-FR" sz="2900" dirty="0" smtClean="0">
                <a:solidFill>
                  <a:srgbClr val="000000"/>
                </a:solidFill>
              </a:rPr>
              <a:t> : </a:t>
            </a:r>
            <a:r>
              <a:rPr lang="fr-FR" sz="1800" dirty="0" smtClean="0">
                <a:solidFill>
                  <a:srgbClr val="000000"/>
                </a:solidFill>
              </a:rPr>
              <a:t>Budgétaires et financières, technologiques, organisationnelles, liées à l</a:t>
            </a:r>
            <a:r>
              <a:rPr lang="fr-FR" altLang="ja-JP" sz="1800" dirty="0" smtClean="0">
                <a:solidFill>
                  <a:srgbClr val="000000"/>
                </a:solidFill>
                <a:latin typeface="Arial"/>
              </a:rPr>
              <a:t>’</a:t>
            </a:r>
            <a:r>
              <a:rPr lang="fr-FR" sz="1800" dirty="0" smtClean="0">
                <a:solidFill>
                  <a:srgbClr val="000000"/>
                </a:solidFill>
              </a:rPr>
              <a:t>environnement concurrentiel, réglementaire ou légale, socio-culturel</a:t>
            </a:r>
          </a:p>
          <a:p>
            <a:pPr marL="780492" lvl="1" indent="-259204" algn="l">
              <a:lnSpc>
                <a:spcPct val="93000"/>
              </a:lnSpc>
              <a:spcAft>
                <a:spcPts val="1032"/>
              </a:spcAft>
              <a:buSzPct val="75000"/>
              <a:buFont typeface="StarSymbol" charset="0"/>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endParaRPr lang="en-GB" dirty="0">
              <a:solidFill>
                <a:srgbClr val="000000"/>
              </a:solidFill>
              <a:ea typeface="Arial Unicode MS" charset="0"/>
            </a:endParaRPr>
          </a:p>
        </p:txBody>
      </p:sp>
      <p:sp>
        <p:nvSpPr>
          <p:cNvPr id="35842" name="Rectangle 2"/>
          <p:cNvSpPr>
            <a:spLocks noChangeArrowheads="1"/>
          </p:cNvSpPr>
          <p:nvPr/>
        </p:nvSpPr>
        <p:spPr bwMode="auto">
          <a:xfrm>
            <a:off x="0" y="-569015"/>
            <a:ext cx="9144000" cy="1548475"/>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500" b="1" dirty="0" smtClean="0">
                <a:solidFill>
                  <a:srgbClr val="333333"/>
                </a:solidFill>
                <a:ea typeface="Arial Unicode MS" charset="0"/>
                <a:cs typeface="Arial Unicode MS" charset="0"/>
              </a:rPr>
              <a:t>Etape </a:t>
            </a:r>
            <a:r>
              <a:rPr lang="fr-FR" sz="2900" b="1" dirty="0" smtClean="0">
                <a:solidFill>
                  <a:srgbClr val="333333"/>
                </a:solidFill>
                <a:ea typeface="Arial Unicode MS" charset="0"/>
                <a:cs typeface="Arial Unicode MS" charset="0"/>
              </a:rPr>
              <a:t>3:</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900" b="1" dirty="0" smtClean="0">
                <a:solidFill>
                  <a:srgbClr val="333333"/>
                </a:solidFill>
                <a:ea typeface="Arial Unicode MS" charset="0"/>
                <a:cs typeface="Arial Unicode MS" charset="0"/>
              </a:rPr>
              <a:t>Analyser les évolutions prévisibles de la structure, subies ou choisies, à moyen terme</a:t>
            </a:r>
            <a:endParaRPr lang="fr-FR" sz="2900" b="1" dirty="0">
              <a:solidFill>
                <a:srgbClr val="333333"/>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74</a:t>
            </a:fld>
            <a:endParaRPr lang="fr-FR"/>
          </a:p>
        </p:txBody>
      </p:sp>
    </p:spTree>
    <p:extLst>
      <p:ext uri="{BB962C8B-B14F-4D97-AF65-F5344CB8AC3E}">
        <p14:creationId xmlns:p14="http://schemas.microsoft.com/office/powerpoint/2010/main" val="3216812583"/>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9571" name="Group 3"/>
          <p:cNvGraphicFramePr>
            <a:graphicFrameLocks noGrp="1"/>
          </p:cNvGraphicFramePr>
          <p:nvPr>
            <p:extLst>
              <p:ext uri="{D42A27DB-BD31-4B8C-83A1-F6EECF244321}">
                <p14:modId xmlns:p14="http://schemas.microsoft.com/office/powerpoint/2010/main" val="441734943"/>
              </p:ext>
            </p:extLst>
          </p:nvPr>
        </p:nvGraphicFramePr>
        <p:xfrm>
          <a:off x="627531" y="1329764"/>
          <a:ext cx="7956475" cy="5029944"/>
        </p:xfrm>
        <a:graphic>
          <a:graphicData uri="http://schemas.openxmlformats.org/drawingml/2006/table">
            <a:tbl>
              <a:tblPr/>
              <a:tblGrid>
                <a:gridCol w="1989119"/>
                <a:gridCol w="1990477"/>
                <a:gridCol w="2161226"/>
                <a:gridCol w="1815653"/>
              </a:tblGrid>
              <a:tr h="2514972">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rPr>
                        <a:t>Evolutions de l’environnement</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800" b="0" i="0" u="none" strike="noStrike" cap="none" normalizeH="0" baseline="0">
                          <a:ln>
                            <a:noFill/>
                          </a:ln>
                          <a:solidFill>
                            <a:srgbClr val="000000"/>
                          </a:solidFill>
                          <a:effectLst/>
                          <a:latin typeface="Arial" charset="0"/>
                          <a:ea typeface="ＭＳ Ｐゴシック" charset="0"/>
                          <a:cs typeface="Times New Roman" charset="0"/>
                        </a:rPr>
                        <a:t>Les orientations stratégiques de l’organisation </a:t>
                      </a:r>
                      <a:r>
                        <a:rPr kumimoji="0" lang="fr-FR" sz="1800" b="0" i="0" u="none" strike="noStrike" cap="none" normalizeH="0" baseline="0">
                          <a:ln>
                            <a:noFill/>
                          </a:ln>
                          <a:solidFill>
                            <a:srgbClr val="000000"/>
                          </a:solidFill>
                          <a:effectLst/>
                          <a:latin typeface="Arial" charset="0"/>
                          <a:ea typeface="ＭＳ Ｐゴシック" charset="0"/>
                          <a:cs typeface="ＭＳ Ｐゴシック" charset="0"/>
                        </a:rPr>
                        <a:t> </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800" b="0" i="0" u="none" strike="noStrike" cap="none" normalizeH="0" baseline="0" dirty="0">
                          <a:ln>
                            <a:noFill/>
                          </a:ln>
                          <a:solidFill>
                            <a:srgbClr val="000000"/>
                          </a:solidFill>
                          <a:effectLst/>
                          <a:latin typeface="Arial" charset="0"/>
                          <a:ea typeface="ＭＳ Ｐゴシック" charset="0"/>
                          <a:cs typeface="Times New Roman" charset="0"/>
                        </a:rPr>
                        <a:t>Les grands choix techniques ou </a:t>
                      </a:r>
                      <a:r>
                        <a:rPr kumimoji="0" lang="fr-FR" sz="1800" b="0" i="0" u="none" strike="noStrike" cap="none" normalizeH="0" baseline="0" dirty="0" smtClean="0">
                          <a:ln>
                            <a:noFill/>
                          </a:ln>
                          <a:solidFill>
                            <a:srgbClr val="000000"/>
                          </a:solidFill>
                          <a:effectLst/>
                          <a:latin typeface="Arial" charset="0"/>
                          <a:ea typeface="ＭＳ Ｐゴシック" charset="0"/>
                          <a:cs typeface="Times New Roman" charset="0"/>
                        </a:rPr>
                        <a:t>organisationnels</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800" b="0" i="0" u="none" strike="noStrike" cap="none" normalizeH="0" baseline="0" dirty="0" smtClean="0">
                          <a:ln>
                            <a:noFill/>
                          </a:ln>
                          <a:solidFill>
                            <a:srgbClr val="000000"/>
                          </a:solidFill>
                          <a:effectLst/>
                          <a:latin typeface="Arial" charset="0"/>
                          <a:ea typeface="ＭＳ Ｐゴシック" charset="0"/>
                          <a:cs typeface="Times New Roman" charset="0"/>
                        </a:rPr>
                        <a:t> (</a:t>
                      </a:r>
                      <a:r>
                        <a:rPr kumimoji="0" lang="fr-FR" sz="1800" b="0" i="0" u="none" strike="noStrike" cap="none" normalizeH="0" baseline="0" dirty="0">
                          <a:ln>
                            <a:noFill/>
                          </a:ln>
                          <a:solidFill>
                            <a:srgbClr val="000000"/>
                          </a:solidFill>
                          <a:effectLst/>
                          <a:latin typeface="Arial" charset="0"/>
                          <a:ea typeface="ＭＳ Ｐゴシック" charset="0"/>
                          <a:cs typeface="Times New Roman" charset="0"/>
                        </a:rPr>
                        <a:t>objectifs d’investissement</a:t>
                      </a:r>
                      <a:r>
                        <a:rPr kumimoji="0" lang="fr-FR" sz="1800" b="0" i="0" u="none" strike="noStrike" cap="none" normalizeH="0" baseline="0" dirty="0" smtClean="0">
                          <a:ln>
                            <a:noFill/>
                          </a:ln>
                          <a:solidFill>
                            <a:srgbClr val="000000"/>
                          </a:solidFill>
                          <a:effectLst/>
                          <a:latin typeface="Arial" charset="0"/>
                          <a:ea typeface="ＭＳ Ｐゴシック" charset="0"/>
                          <a:cs typeface="Times New Roman" charset="0"/>
                        </a:rPr>
                        <a:t>)</a:t>
                      </a:r>
                      <a:r>
                        <a:rPr kumimoji="0" lang="fr-FR" sz="1800" b="0" i="0" u="none" strike="noStrike" cap="none" normalizeH="0" baseline="0" dirty="0" smtClean="0">
                          <a:ln>
                            <a:noFill/>
                          </a:ln>
                          <a:solidFill>
                            <a:srgbClr val="000000"/>
                          </a:solidFill>
                          <a:effectLst/>
                          <a:latin typeface="Arial" charset="0"/>
                          <a:ea typeface="ＭＳ Ｐゴシック" charset="0"/>
                          <a:cs typeface="ＭＳ Ｐゴシック" charset="0"/>
                        </a:rPr>
                        <a:t> </a:t>
                      </a: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800" b="0" i="0" u="none" strike="noStrike" cap="none" normalizeH="0" baseline="0" dirty="0">
                          <a:ln>
                            <a:noFill/>
                          </a:ln>
                          <a:solidFill>
                            <a:srgbClr val="000000"/>
                          </a:solidFill>
                          <a:effectLst/>
                          <a:latin typeface="Arial" charset="0"/>
                          <a:ea typeface="ＭＳ Ｐゴシック" charset="0"/>
                          <a:cs typeface="Times New Roman" charset="0"/>
                        </a:rPr>
                        <a:t>Les modalités de réalisation (objectifs opérationnels)</a:t>
                      </a:r>
                      <a:r>
                        <a:rPr kumimoji="0" lang="fr-FR" sz="1800" b="0" i="1" u="none" strike="noStrike" cap="none" normalizeH="0" baseline="0" dirty="0">
                          <a:ln>
                            <a:noFill/>
                          </a:ln>
                          <a:solidFill>
                            <a:srgbClr val="000000"/>
                          </a:solidFill>
                          <a:effectLst/>
                          <a:latin typeface="Arial" charset="0"/>
                          <a:ea typeface="ＭＳ Ｐゴシック" charset="0"/>
                          <a:cs typeface="Times New Roman" charset="0"/>
                        </a:rPr>
                        <a:t> </a:t>
                      </a:r>
                      <a:r>
                        <a:rPr kumimoji="0" lang="fr-FR" sz="1800" b="0" i="0" u="none" strike="noStrike" cap="none" normalizeH="0" baseline="0" dirty="0">
                          <a:ln>
                            <a:noFill/>
                          </a:ln>
                          <a:solidFill>
                            <a:srgbClr val="000000"/>
                          </a:solidFill>
                          <a:effectLst/>
                          <a:latin typeface="Arial" charset="0"/>
                          <a:ea typeface="ＭＳ Ｐゴシック" charset="0"/>
                          <a:cs typeface="Times New Roman" charset="0"/>
                        </a:rPr>
                        <a:t>  : </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14972">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800" b="0" i="0" u="none" strike="noStrike" cap="none" normalizeH="0" baseline="0">
                          <a:ln>
                            <a:noFill/>
                          </a:ln>
                          <a:solidFill>
                            <a:srgbClr val="000000"/>
                          </a:solidFill>
                          <a:effectLst/>
                          <a:latin typeface="Arial" charset="0"/>
                          <a:ea typeface="ＭＳ Ｐゴシック" charset="0"/>
                          <a:cs typeface="Times New Roman" charset="0"/>
                        </a:rPr>
                        <a:t>Eléments déclencheurs et contraintes externes incitant ou obligeant l‘organisation à évoluer</a:t>
                      </a:r>
                      <a:r>
                        <a:rPr kumimoji="0" lang="fr-FR" sz="1800" b="0" i="0" u="none" strike="noStrike" cap="none" normalizeH="0" baseline="0">
                          <a:ln>
                            <a:noFill/>
                          </a:ln>
                          <a:solidFill>
                            <a:srgbClr val="000000"/>
                          </a:solidFill>
                          <a:effectLst/>
                          <a:latin typeface="Arial" charset="0"/>
                          <a:ea typeface="ＭＳ Ｐゴシック" charset="0"/>
                          <a:cs typeface="ＭＳ Ｐゴシック" charset="0"/>
                        </a:rPr>
                        <a:t> </a:t>
                      </a: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800" b="0" i="0" u="none" strike="noStrike" cap="none" normalizeH="0" baseline="0">
                          <a:ln>
                            <a:noFill/>
                          </a:ln>
                          <a:solidFill>
                            <a:srgbClr val="000000"/>
                          </a:solidFill>
                          <a:effectLst/>
                          <a:latin typeface="Arial" charset="0"/>
                          <a:ea typeface="ＭＳ Ｐゴシック" charset="0"/>
                          <a:cs typeface="Times New Roman" charset="0"/>
                        </a:rPr>
                        <a:t>Réponses de l’organisation aux évolutions de l’environnement</a:t>
                      </a:r>
                      <a:r>
                        <a:rPr kumimoji="0" lang="fr-FR" sz="1800" b="0" i="0" u="none" strike="noStrike" cap="none" normalizeH="0" baseline="0">
                          <a:ln>
                            <a:noFill/>
                          </a:ln>
                          <a:solidFill>
                            <a:srgbClr val="000000"/>
                          </a:solidFill>
                          <a:effectLst/>
                          <a:latin typeface="Arial" charset="0"/>
                          <a:ea typeface="ＭＳ Ｐゴシック" charset="0"/>
                          <a:cs typeface="ＭＳ Ｐゴシック" charset="0"/>
                        </a:rPr>
                        <a:t> </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800" b="0" i="0" u="none" strike="noStrike" cap="none" normalizeH="0" baseline="0">
                          <a:ln>
                            <a:noFill/>
                          </a:ln>
                          <a:solidFill>
                            <a:srgbClr val="000000"/>
                          </a:solidFill>
                          <a:effectLst/>
                          <a:latin typeface="Arial" charset="0"/>
                          <a:ea typeface="ＭＳ Ｐゴシック" charset="0"/>
                          <a:cs typeface="Times New Roman" charset="0"/>
                        </a:rPr>
                        <a:t>Moyens définis pour atteindre les objectifs stratégiques et d’évolution de la structure</a:t>
                      </a:r>
                      <a:r>
                        <a:rPr kumimoji="0" lang="fr-FR" sz="1800" b="0" i="0" u="none" strike="noStrike" cap="none" normalizeH="0" baseline="0">
                          <a:ln>
                            <a:noFill/>
                          </a:ln>
                          <a:solidFill>
                            <a:srgbClr val="000000"/>
                          </a:solidFill>
                          <a:effectLst/>
                          <a:latin typeface="Arial" charset="0"/>
                          <a:ea typeface="ＭＳ Ｐゴシック" charset="0"/>
                          <a:cs typeface="ＭＳ Ｐゴシック" charset="0"/>
                        </a:rPr>
                        <a:t> </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800" b="0" i="0" u="none" strike="noStrike" cap="none" normalizeH="0" baseline="0" dirty="0">
                          <a:ln>
                            <a:noFill/>
                          </a:ln>
                          <a:solidFill>
                            <a:srgbClr val="000000"/>
                          </a:solidFill>
                          <a:effectLst/>
                          <a:latin typeface="Arial" charset="0"/>
                          <a:ea typeface="ＭＳ Ｐゴシック" charset="0"/>
                          <a:cs typeface="Times New Roman" charset="0"/>
                        </a:rPr>
                        <a:t>Mise en œuvre pratique des choix techniques</a:t>
                      </a:r>
                      <a:r>
                        <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rPr>
                        <a:t> </a:t>
                      </a: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Rectangle 2"/>
          <p:cNvSpPr>
            <a:spLocks noChangeArrowheads="1"/>
          </p:cNvSpPr>
          <p:nvPr/>
        </p:nvSpPr>
        <p:spPr bwMode="auto">
          <a:xfrm>
            <a:off x="0" y="-524080"/>
            <a:ext cx="9144000" cy="1458604"/>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b="1" dirty="0" smtClean="0">
                <a:solidFill>
                  <a:srgbClr val="333333"/>
                </a:solidFill>
                <a:ea typeface="Arial Unicode MS" charset="0"/>
                <a:cs typeface="Arial Unicode MS" charset="0"/>
              </a:rPr>
              <a:t>Etape </a:t>
            </a:r>
            <a:r>
              <a:rPr lang="fr-FR" sz="2000" b="1" dirty="0" smtClean="0">
                <a:solidFill>
                  <a:srgbClr val="333333"/>
                </a:solidFill>
                <a:ea typeface="Arial Unicode MS" charset="0"/>
                <a:cs typeface="Arial Unicode MS" charset="0"/>
              </a:rPr>
              <a:t>3:</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000" b="1" dirty="0" smtClean="0">
                <a:solidFill>
                  <a:srgbClr val="333333"/>
                </a:solidFill>
                <a:ea typeface="Arial Unicode MS" charset="0"/>
                <a:cs typeface="Arial Unicode MS" charset="0"/>
              </a:rPr>
              <a:t>Analyser les évolutions prévisibles de </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000" b="1" dirty="0" smtClean="0">
                <a:solidFill>
                  <a:srgbClr val="333333"/>
                </a:solidFill>
                <a:ea typeface="Arial Unicode MS" charset="0"/>
                <a:cs typeface="Arial Unicode MS" charset="0"/>
              </a:rPr>
              <a:t>la structure, subies ou choisies, à moyen terme</a:t>
            </a:r>
            <a:endParaRPr lang="fr-FR" sz="2000" b="1" dirty="0">
              <a:solidFill>
                <a:srgbClr val="333333"/>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75</a:t>
            </a:fld>
            <a:endParaRPr lang="fr-FR"/>
          </a:p>
        </p:txBody>
      </p:sp>
    </p:spTree>
    <p:extLst>
      <p:ext uri="{BB962C8B-B14F-4D97-AF65-F5344CB8AC3E}">
        <p14:creationId xmlns:p14="http://schemas.microsoft.com/office/powerpoint/2010/main" val="2818386515"/>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1619" name="Group 3"/>
          <p:cNvGraphicFramePr>
            <a:graphicFrameLocks noGrp="1"/>
          </p:cNvGraphicFramePr>
          <p:nvPr>
            <p:extLst>
              <p:ext uri="{D42A27DB-BD31-4B8C-83A1-F6EECF244321}">
                <p14:modId xmlns:p14="http://schemas.microsoft.com/office/powerpoint/2010/main" val="3890381912"/>
              </p:ext>
            </p:extLst>
          </p:nvPr>
        </p:nvGraphicFramePr>
        <p:xfrm>
          <a:off x="672356" y="1105653"/>
          <a:ext cx="7777181" cy="5259295"/>
        </p:xfrm>
        <a:graphic>
          <a:graphicData uri="http://schemas.openxmlformats.org/drawingml/2006/table">
            <a:tbl>
              <a:tblPr/>
              <a:tblGrid>
                <a:gridCol w="2039916"/>
                <a:gridCol w="1850002"/>
                <a:gridCol w="2102336"/>
                <a:gridCol w="1784927"/>
              </a:tblGrid>
              <a:tr h="2833361">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ＭＳ Ｐゴシック" charset="0"/>
                        </a:rPr>
                        <a:t>Evolutions de l’environnement </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ＭＳ Ｐゴシック" charset="0"/>
                        </a:rPr>
                        <a:t>=</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Eléments déclencheurs et contraintes externes incitant ou obligeant l‘organisation à évoluer</a:t>
                      </a:r>
                      <a:endParaRPr kumimoji="0" lang="fr-FR" sz="16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Les orientations stratégiques de l’organisation </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Réponses de l’organisation aux évolutions de l’environnement</a:t>
                      </a:r>
                      <a:r>
                        <a:rPr kumimoji="0" lang="fr-FR" sz="1600" b="0" i="0" u="none" strike="noStrike" cap="none" normalizeH="0" baseline="0">
                          <a:ln>
                            <a:noFill/>
                          </a:ln>
                          <a:solidFill>
                            <a:srgbClr val="000000"/>
                          </a:solidFill>
                          <a:effectLst/>
                          <a:latin typeface="Arial" charset="0"/>
                          <a:ea typeface="ＭＳ Ｐゴシック" charset="0"/>
                          <a:cs typeface="ＭＳ Ｐゴシック" charset="0"/>
                        </a:rPr>
                        <a:t> </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 </a:t>
                      </a:r>
                      <a:r>
                        <a:rPr kumimoji="0" lang="fr-FR" sz="1600" b="0" i="0" u="none" strike="noStrike" cap="none" normalizeH="0" baseline="0">
                          <a:ln>
                            <a:noFill/>
                          </a:ln>
                          <a:solidFill>
                            <a:srgbClr val="000000"/>
                          </a:solidFill>
                          <a:effectLst/>
                          <a:latin typeface="Arial" charset="0"/>
                          <a:ea typeface="ＭＳ Ｐゴシック" charset="0"/>
                          <a:cs typeface="ＭＳ Ｐゴシック" charset="0"/>
                        </a:rPr>
                        <a:t> </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Les grands choix techniques ou organisationnels (objectifs d’investissement) </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Moyens définis pour atteindre les objectifs stratégiques et d’évolution de la structure</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Les modalités de réalisation (objectifs opérationnels)</a:t>
                      </a:r>
                      <a:r>
                        <a:rPr kumimoji="0" lang="fr-FR" sz="1600" b="0" i="1" u="none" strike="noStrike" cap="none" normalizeH="0" baseline="0">
                          <a:ln>
                            <a:noFill/>
                          </a:ln>
                          <a:solidFill>
                            <a:srgbClr val="000000"/>
                          </a:solidFill>
                          <a:effectLst/>
                          <a:latin typeface="Arial" charset="0"/>
                          <a:ea typeface="ＭＳ Ｐゴシック" charset="0"/>
                          <a:cs typeface="Times New Roman" charset="0"/>
                        </a:rPr>
                        <a:t> </a:t>
                      </a:r>
                      <a:r>
                        <a:rPr kumimoji="0" lang="fr-FR" sz="1600" b="0" i="0" u="none" strike="noStrike" cap="none" normalizeH="0" baseline="0">
                          <a:ln>
                            <a:noFill/>
                          </a:ln>
                          <a:solidFill>
                            <a:srgbClr val="000000"/>
                          </a:solidFill>
                          <a:effectLst/>
                          <a:latin typeface="Arial" charset="0"/>
                          <a:ea typeface="ＭＳ Ｐゴシック" charset="0"/>
                          <a:cs typeface="Times New Roman" charset="0"/>
                        </a:rPr>
                        <a:t> =</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  Mise en œuvre pratique des choix techniques</a:t>
                      </a:r>
                      <a:r>
                        <a:rPr kumimoji="0" lang="fr-FR" sz="1600" b="0" i="0" u="none" strike="noStrike" cap="none" normalizeH="0" baseline="0">
                          <a:ln>
                            <a:noFill/>
                          </a:ln>
                          <a:solidFill>
                            <a:srgbClr val="000000"/>
                          </a:solidFill>
                          <a:effectLst/>
                          <a:latin typeface="Arial" charset="0"/>
                          <a:ea typeface="ＭＳ Ｐゴシック" charset="0"/>
                          <a:cs typeface="ＭＳ Ｐゴシック" charset="0"/>
                        </a:rPr>
                        <a:t> </a:t>
                      </a:r>
                      <a:r>
                        <a:rPr kumimoji="0" lang="fr-FR" sz="1600" b="0" i="0" u="none" strike="noStrike" cap="none" normalizeH="0" baseline="0">
                          <a:ln>
                            <a:noFill/>
                          </a:ln>
                          <a:solidFill>
                            <a:srgbClr val="000000"/>
                          </a:solidFill>
                          <a:effectLst/>
                          <a:latin typeface="Arial" charset="0"/>
                          <a:ea typeface="ＭＳ Ｐゴシック" charset="0"/>
                          <a:cs typeface="Times New Roman" charset="0"/>
                        </a:rPr>
                        <a:t>: </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16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25934">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Le principe de fongibilité introduit par la LOLF permet et impose le redéploiement de crédits de personnel vers des crédits de fonctionnement et d’investissement</a:t>
                      </a:r>
                      <a:endParaRPr kumimoji="0" lang="fr-FR" sz="16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Economiser la masse salariale</a:t>
                      </a:r>
                      <a:r>
                        <a:rPr kumimoji="0" lang="fr-FR" sz="1600" b="0" i="0" u="none" strike="noStrike" cap="none" normalizeH="0" baseline="0">
                          <a:ln>
                            <a:noFill/>
                          </a:ln>
                          <a:solidFill>
                            <a:srgbClr val="000000"/>
                          </a:solidFill>
                          <a:effectLst/>
                          <a:latin typeface="Arial" charset="0"/>
                          <a:ea typeface="ＭＳ Ｐゴシック" charset="0"/>
                          <a:cs typeface="ＭＳ Ｐゴシック" charset="0"/>
                        </a:rPr>
                        <a:t> </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a:ln>
                            <a:noFill/>
                          </a:ln>
                          <a:solidFill>
                            <a:srgbClr val="000000"/>
                          </a:solidFill>
                          <a:effectLst/>
                          <a:latin typeface="Arial" charset="0"/>
                          <a:ea typeface="ＭＳ Ｐゴシック" charset="0"/>
                          <a:cs typeface="Times New Roman" charset="0"/>
                        </a:rPr>
                        <a:t>Economiser de la masse salariale sans réduire les effectifs mais par le recours à une main-d’œuvre moins coûteuse</a:t>
                      </a:r>
                      <a:r>
                        <a:rPr kumimoji="0" lang="fr-FR" sz="1600" b="0" i="0" u="none" strike="noStrike" cap="none" normalizeH="0" baseline="0">
                          <a:ln>
                            <a:noFill/>
                          </a:ln>
                          <a:solidFill>
                            <a:srgbClr val="000000"/>
                          </a:solidFill>
                          <a:effectLst/>
                          <a:latin typeface="Arial" charset="0"/>
                          <a:ea typeface="ＭＳ Ｐゴシック" charset="0"/>
                          <a:cs typeface="ＭＳ Ｐゴシック" charset="0"/>
                        </a:rPr>
                        <a:t> </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600" b="0" i="0" u="none" strike="noStrike" cap="none" normalizeH="0" baseline="0" dirty="0">
                          <a:ln>
                            <a:noFill/>
                          </a:ln>
                          <a:solidFill>
                            <a:srgbClr val="000000"/>
                          </a:solidFill>
                          <a:effectLst/>
                          <a:latin typeface="Arial" charset="0"/>
                          <a:ea typeface="ＭＳ Ｐゴシック" charset="0"/>
                          <a:cs typeface="Times New Roman" charset="0"/>
                        </a:rPr>
                        <a:t>Remplacer les SOG servant en état-major dans la famille RH par les CSTAGN</a:t>
                      </a:r>
                      <a:endParaRPr kumimoji="0" lang="fr-FR" sz="1600" b="0" i="0" u="none" strike="noStrike" cap="none" normalizeH="0" baseline="0" dirty="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Rectangle 2"/>
          <p:cNvSpPr>
            <a:spLocks noChangeArrowheads="1"/>
          </p:cNvSpPr>
          <p:nvPr/>
        </p:nvSpPr>
        <p:spPr bwMode="auto">
          <a:xfrm>
            <a:off x="0" y="-569015"/>
            <a:ext cx="9144000" cy="1548475"/>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500" b="1" dirty="0" smtClean="0">
                <a:solidFill>
                  <a:srgbClr val="333333"/>
                </a:solidFill>
                <a:ea typeface="Arial Unicode MS" charset="0"/>
                <a:cs typeface="Arial Unicode MS" charset="0"/>
              </a:rPr>
              <a:t>Etape </a:t>
            </a:r>
            <a:r>
              <a:rPr lang="fr-FR" sz="2900" b="1" dirty="0" smtClean="0">
                <a:solidFill>
                  <a:srgbClr val="333333"/>
                </a:solidFill>
                <a:ea typeface="Arial Unicode MS" charset="0"/>
                <a:cs typeface="Arial Unicode MS" charset="0"/>
              </a:rPr>
              <a:t>3:</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900" b="1" dirty="0" smtClean="0">
                <a:solidFill>
                  <a:srgbClr val="333333"/>
                </a:solidFill>
                <a:ea typeface="Arial Unicode MS" charset="0"/>
                <a:cs typeface="Arial Unicode MS" charset="0"/>
              </a:rPr>
              <a:t>Analyser les évolutions prévisibles de la structure, subies ou choisies, à moyen terme</a:t>
            </a:r>
            <a:endParaRPr lang="fr-FR" sz="2900" b="1" dirty="0">
              <a:solidFill>
                <a:srgbClr val="333333"/>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76</a:t>
            </a:fld>
            <a:endParaRPr lang="fr-FR"/>
          </a:p>
        </p:txBody>
      </p:sp>
    </p:spTree>
    <p:extLst>
      <p:ext uri="{BB962C8B-B14F-4D97-AF65-F5344CB8AC3E}">
        <p14:creationId xmlns:p14="http://schemas.microsoft.com/office/powerpoint/2010/main" val="1459772703"/>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Grp="1" noChangeArrowheads="1"/>
          </p:cNvSpPr>
          <p:nvPr>
            <p:ph type="body"/>
          </p:nvPr>
        </p:nvSpPr>
        <p:spPr>
          <a:xfrm>
            <a:off x="608954" y="1236720"/>
            <a:ext cx="7809120" cy="5157822"/>
          </a:xfrm>
        </p:spPr>
        <p:txBody>
          <a:bodyPr anchor="t">
            <a:spAutoFit/>
          </a:bodyPr>
          <a:lstStyle/>
          <a:p>
            <a:pPr marL="437942" indent="-342900" algn="l">
              <a:lnSpc>
                <a:spcPct val="93000"/>
              </a:lnSpc>
              <a:spcBef>
                <a:spcPts val="3855"/>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dirty="0" smtClean="0">
                <a:solidFill>
                  <a:srgbClr val="000000"/>
                </a:solidFill>
              </a:rPr>
              <a:t>On ne cherche pas à découvrir ce va arriver mais ce qui risque de survenir : l</a:t>
            </a:r>
            <a:r>
              <a:rPr lang="fr-FR" altLang="ja-JP" sz="2500" dirty="0" smtClean="0">
                <a:solidFill>
                  <a:srgbClr val="000000"/>
                </a:solidFill>
                <a:latin typeface="Arial"/>
              </a:rPr>
              <a:t>’</a:t>
            </a:r>
            <a:r>
              <a:rPr lang="fr-FR" sz="2500" dirty="0" smtClean="0">
                <a:solidFill>
                  <a:srgbClr val="000000"/>
                </a:solidFill>
              </a:rPr>
              <a:t>éventail des possibles et non se forger des certitudes</a:t>
            </a:r>
          </a:p>
          <a:p>
            <a:pPr marL="437942" indent="-342900" algn="l">
              <a:lnSpc>
                <a:spcPct val="93000"/>
              </a:lnSpc>
              <a:spcBef>
                <a:spcPts val="3855"/>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dirty="0" smtClean="0">
                <a:solidFill>
                  <a:srgbClr val="000000"/>
                </a:solidFill>
              </a:rPr>
              <a:t>Dans un premier temps on essaie de recenser tous les facteurs, même si leur chance de survenance est faible et s</a:t>
            </a:r>
            <a:r>
              <a:rPr lang="fr-FR" altLang="ja-JP" sz="2500" dirty="0" smtClean="0">
                <a:solidFill>
                  <a:srgbClr val="000000"/>
                </a:solidFill>
                <a:latin typeface="Arial"/>
              </a:rPr>
              <a:t>’</a:t>
            </a:r>
            <a:r>
              <a:rPr lang="fr-FR" sz="2500" dirty="0" smtClean="0">
                <a:solidFill>
                  <a:srgbClr val="000000"/>
                </a:solidFill>
              </a:rPr>
              <a:t>ils apparaissent contradictoires </a:t>
            </a:r>
          </a:p>
          <a:p>
            <a:pPr marL="437942" indent="-342900" algn="l">
              <a:lnSpc>
                <a:spcPct val="93000"/>
              </a:lnSpc>
              <a:spcBef>
                <a:spcPts val="3855"/>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dirty="0" smtClean="0">
                <a:solidFill>
                  <a:srgbClr val="000000"/>
                </a:solidFill>
              </a:rPr>
              <a:t>Les méthodes : analyse documentaire, interviews de personnes ressources, groupe de travail, questionnaires</a:t>
            </a:r>
          </a:p>
          <a:p>
            <a:pPr marL="388806" indent="-293764" algn="l">
              <a:lnSpc>
                <a:spcPct val="93000"/>
              </a:lnSpc>
              <a:spcBef>
                <a:spcPts val="3855"/>
              </a:spcBef>
              <a:buClr>
                <a:srgbClr val="0E594D"/>
              </a:buCl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endParaRPr lang="fr-FR" sz="2500" dirty="0">
              <a:solidFill>
                <a:srgbClr val="000000"/>
              </a:solidFill>
            </a:endParaRPr>
          </a:p>
        </p:txBody>
      </p:sp>
      <p:sp>
        <p:nvSpPr>
          <p:cNvPr id="4" name="Rectangle 2"/>
          <p:cNvSpPr>
            <a:spLocks noChangeArrowheads="1"/>
          </p:cNvSpPr>
          <p:nvPr/>
        </p:nvSpPr>
        <p:spPr bwMode="auto">
          <a:xfrm>
            <a:off x="0" y="-389723"/>
            <a:ext cx="9144000" cy="1548475"/>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500" b="1" dirty="0" smtClean="0">
                <a:solidFill>
                  <a:srgbClr val="333333"/>
                </a:solidFill>
                <a:ea typeface="Arial Unicode MS" charset="0"/>
                <a:cs typeface="Arial Unicode MS" charset="0"/>
              </a:rPr>
              <a:t>Etape </a:t>
            </a:r>
            <a:r>
              <a:rPr lang="fr-FR" sz="2900" b="1" dirty="0" smtClean="0">
                <a:solidFill>
                  <a:srgbClr val="333333"/>
                </a:solidFill>
                <a:ea typeface="Arial Unicode MS" charset="0"/>
                <a:cs typeface="Arial Unicode MS" charset="0"/>
              </a:rPr>
              <a:t>3:</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900" b="1" dirty="0" smtClean="0">
                <a:solidFill>
                  <a:srgbClr val="333333"/>
                </a:solidFill>
                <a:ea typeface="Arial Unicode MS" charset="0"/>
                <a:cs typeface="Arial Unicode MS" charset="0"/>
              </a:rPr>
              <a:t>Analyser les évolutions prévisibles de la structure, subies ou choisies, à moyen terme</a:t>
            </a:r>
            <a:endParaRPr lang="fr-FR" sz="2900" b="1" dirty="0">
              <a:solidFill>
                <a:srgbClr val="333333"/>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77</a:t>
            </a:fld>
            <a:endParaRPr lang="fr-FR"/>
          </a:p>
        </p:txBody>
      </p:sp>
    </p:spTree>
    <p:extLst>
      <p:ext uri="{BB962C8B-B14F-4D97-AF65-F5344CB8AC3E}">
        <p14:creationId xmlns:p14="http://schemas.microsoft.com/office/powerpoint/2010/main" val="3791857697"/>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5814" name="Group 102"/>
          <p:cNvGraphicFramePr>
            <a:graphicFrameLocks noGrp="1"/>
          </p:cNvGraphicFramePr>
          <p:nvPr>
            <p:extLst>
              <p:ext uri="{D42A27DB-BD31-4B8C-83A1-F6EECF244321}">
                <p14:modId xmlns:p14="http://schemas.microsoft.com/office/powerpoint/2010/main" val="1395008683"/>
              </p:ext>
            </p:extLst>
          </p:nvPr>
        </p:nvGraphicFramePr>
        <p:xfrm>
          <a:off x="567766" y="1449298"/>
          <a:ext cx="8070419" cy="4351520"/>
        </p:xfrm>
        <a:graphic>
          <a:graphicData uri="http://schemas.openxmlformats.org/drawingml/2006/table">
            <a:tbl>
              <a:tblPr/>
              <a:tblGrid>
                <a:gridCol w="2070915"/>
                <a:gridCol w="3219146"/>
                <a:gridCol w="2780358"/>
              </a:tblGrid>
              <a:tr h="334942">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800" b="0" i="0" u="none" strike="noStrike" cap="none" normalizeH="0" baseline="0">
                          <a:ln>
                            <a:noFill/>
                          </a:ln>
                          <a:solidFill>
                            <a:srgbClr val="000000"/>
                          </a:solidFill>
                          <a:effectLst/>
                          <a:latin typeface="Arial" charset="0"/>
                          <a:ea typeface="ＭＳ Ｐゴシック" charset="0"/>
                          <a:cs typeface="ＭＳ Ｐゴシック" charset="0"/>
                        </a:rPr>
                        <a:t>Facteurs d’évolution</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1800" b="0" i="0" u="none" strike="noStrike" cap="none" normalizeH="0" baseline="0">
                          <a:ln>
                            <a:noFill/>
                          </a:ln>
                          <a:solidFill>
                            <a:srgbClr val="000000"/>
                          </a:solidFill>
                          <a:effectLst/>
                          <a:latin typeface="Arial" charset="0"/>
                          <a:ea typeface="ＭＳ Ｐゴシック" charset="0"/>
                          <a:cs typeface="ＭＳ Ｐゴシック" charset="0"/>
                        </a:rPr>
                        <a:t>Emploi type Impacté</a:t>
                      </a: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42">
                <a:tc rowSpan="4">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1" i="0" u="none" strike="noStrike" cap="none" normalizeH="0" baseline="0" dirty="0">
                        <a:ln>
                          <a:noFill/>
                        </a:ln>
                        <a:solidFill>
                          <a:srgbClr val="000000"/>
                        </a:solidFill>
                        <a:effectLst/>
                        <a:latin typeface="Arial" charset="0"/>
                        <a:ea typeface="ＭＳ Ｐゴシック" charset="0"/>
                        <a:cs typeface="ＭＳ Ｐゴシック" charset="0"/>
                      </a:endParaRPr>
                    </a:p>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dirty="0">
                          <a:ln>
                            <a:noFill/>
                          </a:ln>
                          <a:solidFill>
                            <a:srgbClr val="000000"/>
                          </a:solidFill>
                          <a:effectLst/>
                          <a:latin typeface="Arial" charset="0"/>
                          <a:ea typeface="ＭＳ Ｐゴシック" charset="0"/>
                          <a:cs typeface="ＭＳ Ｐゴシック" charset="0"/>
                        </a:rPr>
                        <a:t>Scénario 1</a:t>
                      </a:r>
                    </a:p>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1" i="0" u="none" strike="noStrike" cap="none" normalizeH="0" baseline="0" dirty="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1</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6130">
                <a:tc vMerge="1">
                  <a:txBody>
                    <a:bodyPr/>
                    <a:lstStyle/>
                    <a:p>
                      <a:endParaRPr lang="fr-FR"/>
                    </a:p>
                  </a:txBody>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2</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42">
                <a:tc vMerge="1">
                  <a:txBody>
                    <a:bodyPr/>
                    <a:lstStyle/>
                    <a:p>
                      <a:endParaRPr lang="fr-FR"/>
                    </a:p>
                  </a:txBody>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3</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42">
                <a:tc vMerge="1">
                  <a:txBody>
                    <a:bodyPr/>
                    <a:lstStyle/>
                    <a:p>
                      <a:endParaRPr lang="fr-FR"/>
                    </a:p>
                  </a:txBody>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4</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42">
                <a:tc rowSpan="4">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1" i="0" u="none" strike="noStrike" cap="none" normalizeH="0" baseline="0">
                        <a:ln>
                          <a:noFill/>
                        </a:ln>
                        <a:solidFill>
                          <a:srgbClr val="000000"/>
                        </a:solidFill>
                        <a:effectLst/>
                        <a:latin typeface="Arial" charset="0"/>
                        <a:ea typeface="ＭＳ Ｐゴシック" charset="0"/>
                        <a:cs typeface="ＭＳ Ｐゴシック" charset="0"/>
                      </a:endParaRPr>
                    </a:p>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Scénario 2</a:t>
                      </a: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5</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7018">
                <a:tc vMerge="1">
                  <a:txBody>
                    <a:bodyPr/>
                    <a:lstStyle/>
                    <a:p>
                      <a:endParaRPr lang="fr-FR"/>
                    </a:p>
                  </a:txBody>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6</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6130">
                <a:tc vMerge="1">
                  <a:txBody>
                    <a:bodyPr/>
                    <a:lstStyle/>
                    <a:p>
                      <a:endParaRPr lang="fr-FR"/>
                    </a:p>
                  </a:txBody>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7</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42">
                <a:tc vMerge="1">
                  <a:txBody>
                    <a:bodyPr/>
                    <a:lstStyle/>
                    <a:p>
                      <a:endParaRPr lang="fr-FR"/>
                    </a:p>
                  </a:txBody>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8</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42">
                <a:tc rowSpan="4">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1" i="0" u="none" strike="noStrike" cap="none" normalizeH="0" baseline="0">
                        <a:ln>
                          <a:noFill/>
                        </a:ln>
                        <a:solidFill>
                          <a:srgbClr val="000000"/>
                        </a:solidFill>
                        <a:effectLst/>
                        <a:latin typeface="Arial" charset="0"/>
                        <a:ea typeface="ＭＳ Ｐゴシック" charset="0"/>
                        <a:cs typeface="ＭＳ Ｐゴシック" charset="0"/>
                      </a:endParaRPr>
                    </a:p>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Scénario 3</a:t>
                      </a:r>
                    </a:p>
                  </a:txBody>
                  <a:tcPr marL="82944" marR="82944" marT="41476" marB="4147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9</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42">
                <a:tc vMerge="1">
                  <a:txBody>
                    <a:bodyPr/>
                    <a:lstStyle/>
                    <a:p>
                      <a:endParaRPr lang="fr-FR"/>
                    </a:p>
                  </a:txBody>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10</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42">
                <a:tc vMerge="1">
                  <a:txBody>
                    <a:bodyPr/>
                    <a:lstStyle/>
                    <a:p>
                      <a:endParaRPr lang="fr-FR"/>
                    </a:p>
                  </a:txBody>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11</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42">
                <a:tc vMerge="1">
                  <a:txBody>
                    <a:bodyPr/>
                    <a:lstStyle/>
                    <a:p>
                      <a:endParaRPr lang="fr-FR"/>
                    </a:p>
                  </a:txBody>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1" i="0" u="none" strike="noStrike" cap="none" normalizeH="0" baseline="0">
                          <a:ln>
                            <a:noFill/>
                          </a:ln>
                          <a:solidFill>
                            <a:srgbClr val="000000"/>
                          </a:solidFill>
                          <a:effectLst/>
                          <a:latin typeface="Arial" charset="0"/>
                          <a:ea typeface="ＭＳ Ｐゴシック" charset="0"/>
                          <a:cs typeface="ＭＳ Ｐゴシック" charset="0"/>
                        </a:rPr>
                        <a:t>Facteur 12</a:t>
                      </a:r>
                    </a:p>
                  </a:txBody>
                  <a:tcPr marL="82944" marR="82944" marT="41476" marB="4147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dirty="0">
                        <a:ln>
                          <a:noFill/>
                        </a:ln>
                        <a:solidFill>
                          <a:srgbClr val="000000"/>
                        </a:solidFill>
                        <a:effectLst/>
                        <a:latin typeface="Arial" charset="0"/>
                        <a:ea typeface="ＭＳ Ｐゴシック" charset="0"/>
                        <a:cs typeface="ＭＳ Ｐゴシック" charset="0"/>
                      </a:endParaRPr>
                    </a:p>
                  </a:txBody>
                  <a:tcPr marL="82944" marR="82944" marT="41476" marB="4147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Rectangle 2"/>
          <p:cNvSpPr>
            <a:spLocks noChangeArrowheads="1"/>
          </p:cNvSpPr>
          <p:nvPr/>
        </p:nvSpPr>
        <p:spPr bwMode="auto">
          <a:xfrm>
            <a:off x="0" y="-524080"/>
            <a:ext cx="9144000" cy="1458604"/>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b="1" dirty="0" smtClean="0">
                <a:solidFill>
                  <a:srgbClr val="333333"/>
                </a:solidFill>
                <a:ea typeface="Arial Unicode MS" charset="0"/>
                <a:cs typeface="Arial Unicode MS" charset="0"/>
              </a:rPr>
              <a:t>Etape </a:t>
            </a:r>
            <a:r>
              <a:rPr lang="fr-FR" sz="2000" b="1" dirty="0" smtClean="0">
                <a:solidFill>
                  <a:srgbClr val="333333"/>
                </a:solidFill>
                <a:ea typeface="Arial Unicode MS" charset="0"/>
                <a:cs typeface="Arial Unicode MS" charset="0"/>
              </a:rPr>
              <a:t>3:</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000" b="1" dirty="0" smtClean="0">
                <a:solidFill>
                  <a:srgbClr val="333333"/>
                </a:solidFill>
                <a:ea typeface="Arial Unicode MS" charset="0"/>
                <a:cs typeface="Arial Unicode MS" charset="0"/>
              </a:rPr>
              <a:t>Analyser les évolutions prévisibles de la structure, </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000" b="1" dirty="0" smtClean="0">
                <a:solidFill>
                  <a:srgbClr val="333333"/>
                </a:solidFill>
                <a:ea typeface="Arial Unicode MS" charset="0"/>
                <a:cs typeface="Arial Unicode MS" charset="0"/>
              </a:rPr>
              <a:t>subies ou choisies, à moyen terme</a:t>
            </a:r>
            <a:endParaRPr lang="fr-FR" sz="2000" b="1" dirty="0">
              <a:solidFill>
                <a:srgbClr val="333333"/>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78</a:t>
            </a:fld>
            <a:endParaRPr lang="fr-FR"/>
          </a:p>
        </p:txBody>
      </p:sp>
    </p:spTree>
    <p:extLst>
      <p:ext uri="{BB962C8B-B14F-4D97-AF65-F5344CB8AC3E}">
        <p14:creationId xmlns:p14="http://schemas.microsoft.com/office/powerpoint/2010/main" val="2601875685"/>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7846" name="Group 86"/>
          <p:cNvGraphicFramePr>
            <a:graphicFrameLocks noGrp="1"/>
          </p:cNvGraphicFramePr>
          <p:nvPr>
            <p:extLst>
              <p:ext uri="{D42A27DB-BD31-4B8C-83A1-F6EECF244321}">
                <p14:modId xmlns:p14="http://schemas.microsoft.com/office/powerpoint/2010/main" val="918619761"/>
              </p:ext>
            </p:extLst>
          </p:nvPr>
        </p:nvGraphicFramePr>
        <p:xfrm>
          <a:off x="448236" y="1255060"/>
          <a:ext cx="8201120" cy="5058190"/>
        </p:xfrm>
        <a:graphic>
          <a:graphicData uri="http://schemas.openxmlformats.org/drawingml/2006/table">
            <a:tbl>
              <a:tblPr/>
              <a:tblGrid>
                <a:gridCol w="2301623"/>
                <a:gridCol w="2171715"/>
                <a:gridCol w="1887896"/>
                <a:gridCol w="1839886"/>
              </a:tblGrid>
              <a:tr h="1451701">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Arial Unicode MS" charset="0"/>
                      </a:endParaRPr>
                    </a:p>
                  </a:txBody>
                  <a:tcPr marL="82944" marR="82944" marT="41474" marB="414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0" i="0" u="none" strike="noStrike" cap="none" normalizeH="0" baseline="0">
                          <a:ln>
                            <a:noFill/>
                          </a:ln>
                          <a:solidFill>
                            <a:srgbClr val="000000"/>
                          </a:solidFill>
                          <a:effectLst/>
                          <a:latin typeface="Arial" charset="0"/>
                          <a:ea typeface="ＭＳ Ｐゴシック" charset="0"/>
                          <a:cs typeface="Arial Unicode MS" charset="0"/>
                        </a:rPr>
                        <a:t>Très probables</a:t>
                      </a:r>
                    </a:p>
                  </a:txBody>
                  <a:tcPr marL="82944" marR="82944" marT="41474" marB="4147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0" i="0" u="none" strike="noStrike" cap="none" normalizeH="0" baseline="0">
                          <a:ln>
                            <a:noFill/>
                          </a:ln>
                          <a:solidFill>
                            <a:srgbClr val="000000"/>
                          </a:solidFill>
                          <a:effectLst/>
                          <a:latin typeface="Arial" charset="0"/>
                          <a:ea typeface="ＭＳ Ｐゴシック" charset="0"/>
                          <a:cs typeface="Arial Unicode MS" charset="0"/>
                        </a:rPr>
                        <a:t>Moyennement probables</a:t>
                      </a:r>
                    </a:p>
                  </a:txBody>
                  <a:tcPr marL="82944" marR="82944" marT="41474" marB="4147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0" i="0" u="none" strike="noStrike" cap="none" normalizeH="0" baseline="0">
                          <a:ln>
                            <a:noFill/>
                          </a:ln>
                          <a:solidFill>
                            <a:srgbClr val="000000"/>
                          </a:solidFill>
                          <a:effectLst/>
                          <a:latin typeface="Arial" charset="0"/>
                          <a:ea typeface="ＭＳ Ｐゴシック" charset="0"/>
                          <a:cs typeface="Arial Unicode MS" charset="0"/>
                        </a:rPr>
                        <a:t>Peu probables</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Arial Unicode MS" charset="0"/>
                      </a:endParaRPr>
                    </a:p>
                  </a:txBody>
                  <a:tcPr marL="82944" marR="82944" marT="41474" marB="414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11346">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0" i="0" u="none" strike="noStrike" cap="none" normalizeH="0" baseline="0">
                          <a:ln>
                            <a:noFill/>
                          </a:ln>
                          <a:solidFill>
                            <a:srgbClr val="000000"/>
                          </a:solidFill>
                          <a:effectLst/>
                          <a:latin typeface="Arial" charset="0"/>
                          <a:ea typeface="ＭＳ Ｐゴシック" charset="0"/>
                          <a:cs typeface="Arial Unicode MS" charset="0"/>
                        </a:rPr>
                        <a:t>Scénarios dont les conséquences peuvent être graves</a:t>
                      </a:r>
                    </a:p>
                  </a:txBody>
                  <a:tcPr marL="82944" marR="82944" marT="41474" marB="414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800" b="0" i="0" u="none" strike="noStrike" cap="none" normalizeH="0" baseline="0">
                          <a:ln>
                            <a:noFill/>
                          </a:ln>
                          <a:solidFill>
                            <a:srgbClr val="000000"/>
                          </a:solidFill>
                          <a:effectLst/>
                          <a:latin typeface="Arial" charset="0"/>
                          <a:ea typeface="Arial Unicode MS" charset="0"/>
                        </a:rPr>
                        <a:t>*** </a:t>
                      </a:r>
                    </a:p>
                  </a:txBody>
                  <a:tcPr marL="82944" marR="82944" marT="41474" marB="4147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800" b="0" i="0" u="none" strike="noStrike" cap="none" normalizeH="0" baseline="0">
                          <a:ln>
                            <a:noFill/>
                          </a:ln>
                          <a:solidFill>
                            <a:srgbClr val="000000"/>
                          </a:solidFill>
                          <a:effectLst/>
                          <a:latin typeface="Arial" charset="0"/>
                          <a:ea typeface="Arial Unicode MS" charset="0"/>
                        </a:rPr>
                        <a:t>*** </a:t>
                      </a:r>
                    </a:p>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Arial Unicode MS" charset="0"/>
                      </a:endParaRPr>
                    </a:p>
                  </a:txBody>
                  <a:tcPr marL="82944" marR="82944" marT="41474" marB="4147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0" i="0" u="none" strike="noStrike" cap="none" normalizeH="0" baseline="0">
                          <a:ln>
                            <a:noFill/>
                          </a:ln>
                          <a:solidFill>
                            <a:srgbClr val="000000"/>
                          </a:solidFill>
                          <a:effectLst/>
                          <a:latin typeface="Arial" charset="0"/>
                          <a:ea typeface="Arial Unicode MS" charset="0"/>
                        </a:rPr>
                        <a:t>** </a:t>
                      </a:r>
                    </a:p>
                  </a:txBody>
                  <a:tcPr marL="82944" marR="82944" marT="41474" marB="414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48231">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0" i="0" u="none" strike="noStrike" cap="none" normalizeH="0" baseline="0">
                          <a:ln>
                            <a:noFill/>
                          </a:ln>
                          <a:solidFill>
                            <a:srgbClr val="000000"/>
                          </a:solidFill>
                          <a:effectLst/>
                          <a:latin typeface="Arial" charset="0"/>
                          <a:ea typeface="ＭＳ Ｐゴシック" charset="0"/>
                          <a:cs typeface="Arial Unicode MS" charset="0"/>
                        </a:rPr>
                        <a:t>Importantes</a:t>
                      </a:r>
                    </a:p>
                  </a:txBody>
                  <a:tcPr marL="82944" marR="82944" marT="41474" marB="414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0" i="0" u="none" strike="noStrike" cap="none" normalizeH="0" baseline="0">
                          <a:ln>
                            <a:noFill/>
                          </a:ln>
                          <a:solidFill>
                            <a:srgbClr val="000000"/>
                          </a:solidFill>
                          <a:effectLst/>
                          <a:latin typeface="Arial" charset="0"/>
                          <a:ea typeface="Arial Unicode MS" charset="0"/>
                        </a:rPr>
                        <a:t>** </a:t>
                      </a:r>
                    </a:p>
                  </a:txBody>
                  <a:tcPr marL="82944" marR="82944" marT="41474" marB="4147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0" i="0" u="none" strike="noStrike" cap="none" normalizeH="0" baseline="0">
                          <a:ln>
                            <a:noFill/>
                          </a:ln>
                          <a:solidFill>
                            <a:srgbClr val="000000"/>
                          </a:solidFill>
                          <a:effectLst/>
                          <a:latin typeface="Arial" charset="0"/>
                          <a:ea typeface="Arial Unicode MS" charset="0"/>
                        </a:rPr>
                        <a:t>** </a:t>
                      </a:r>
                    </a:p>
                  </a:txBody>
                  <a:tcPr marL="82944" marR="82944" marT="41474" marB="4147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0" i="0" u="none" strike="noStrike" cap="none" normalizeH="0" baseline="0">
                          <a:ln>
                            <a:noFill/>
                          </a:ln>
                          <a:solidFill>
                            <a:srgbClr val="000000"/>
                          </a:solidFill>
                          <a:effectLst/>
                          <a:latin typeface="Arial" charset="0"/>
                          <a:ea typeface="ＭＳ Ｐゴシック" charset="0"/>
                          <a:cs typeface="Arial Unicode MS" charset="0"/>
                        </a:rPr>
                        <a:t>*</a:t>
                      </a:r>
                    </a:p>
                  </a:txBody>
                  <a:tcPr marL="82944" marR="82944" marT="41474" marB="414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46912">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000" b="0" i="0" u="none" strike="noStrike" cap="none" normalizeH="0" baseline="0">
                          <a:ln>
                            <a:noFill/>
                          </a:ln>
                          <a:solidFill>
                            <a:srgbClr val="000000"/>
                          </a:solidFill>
                          <a:effectLst/>
                          <a:latin typeface="Arial" charset="0"/>
                          <a:ea typeface="ＭＳ Ｐゴシック" charset="0"/>
                          <a:cs typeface="Arial Unicode MS" charset="0"/>
                        </a:rPr>
                        <a:t>Mineures</a:t>
                      </a:r>
                    </a:p>
                  </a:txBody>
                  <a:tcPr marL="82944" marR="82944" marT="41474" marB="414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ctr" defTabSz="449263" rtl="0" eaLnBrk="1" fontAlgn="base" latinLnBrk="0" hangingPunct="0">
                        <a:lnSpc>
                          <a:spcPct val="81000"/>
                        </a:lnSpc>
                        <a:spcBef>
                          <a:spcPct val="0"/>
                        </a:spcBef>
                        <a:spcAft>
                          <a:spcPts val="1425"/>
                        </a:spcAft>
                        <a:buClr>
                          <a:srgbClr val="0E594D"/>
                        </a:buClr>
                        <a:buSzPct val="45000"/>
                        <a:buFont typeface="StarSymbol" charset="0"/>
                        <a:buNone/>
                        <a:tabLst/>
                      </a:pPr>
                      <a:r>
                        <a:rPr kumimoji="0" lang="fr-FR" sz="2800" b="0" i="0" u="none" strike="noStrike" cap="none" normalizeH="0" baseline="0">
                          <a:ln>
                            <a:noFill/>
                          </a:ln>
                          <a:solidFill>
                            <a:srgbClr val="000000"/>
                          </a:solidFill>
                          <a:effectLst/>
                          <a:latin typeface="Arial" charset="0"/>
                          <a:ea typeface="Arial Unicode MS" charset="0"/>
                        </a:rPr>
                        <a:t>*</a:t>
                      </a:r>
                    </a:p>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Arial Unicode MS" charset="0"/>
                      </a:endParaRPr>
                    </a:p>
                  </a:txBody>
                  <a:tcPr marL="82944" marR="82944" marT="41474" marB="4147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a:ln>
                          <a:noFill/>
                        </a:ln>
                        <a:solidFill>
                          <a:srgbClr val="000000"/>
                        </a:solidFill>
                        <a:effectLst/>
                        <a:latin typeface="Arial" charset="0"/>
                        <a:ea typeface="ＭＳ Ｐゴシック" charset="0"/>
                        <a:cs typeface="Arial Unicode MS" charset="0"/>
                      </a:endParaRPr>
                    </a:p>
                  </a:txBody>
                  <a:tcPr marL="82944" marR="82944" marT="41474" marB="4147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04775" marR="0" lvl="0" indent="-104775" algn="l" defTabSz="449263" rtl="0" eaLnBrk="1" fontAlgn="base" latinLnBrk="0" hangingPunct="0">
                        <a:lnSpc>
                          <a:spcPct val="81000"/>
                        </a:lnSpc>
                        <a:spcBef>
                          <a:spcPct val="0"/>
                        </a:spcBef>
                        <a:spcAft>
                          <a:spcPts val="1425"/>
                        </a:spcAft>
                        <a:buClr>
                          <a:srgbClr val="0E594D"/>
                        </a:buClr>
                        <a:buSzPct val="45000"/>
                        <a:buFont typeface="StarSymbol" charset="0"/>
                        <a:buNone/>
                        <a:tabLst/>
                      </a:pPr>
                      <a:endParaRPr kumimoji="0" lang="fr-FR" sz="2000" b="0" i="0" u="none" strike="noStrike" cap="none" normalizeH="0" baseline="0" dirty="0">
                        <a:ln>
                          <a:noFill/>
                        </a:ln>
                        <a:solidFill>
                          <a:srgbClr val="000000"/>
                        </a:solidFill>
                        <a:effectLst/>
                        <a:latin typeface="Arial" charset="0"/>
                        <a:ea typeface="ＭＳ Ｐゴシック" charset="0"/>
                        <a:cs typeface="Arial Unicode MS" charset="0"/>
                      </a:endParaRPr>
                    </a:p>
                  </a:txBody>
                  <a:tcPr marL="82944" marR="82944" marT="41474" marB="414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Rectangle 2"/>
          <p:cNvSpPr>
            <a:spLocks noChangeArrowheads="1"/>
          </p:cNvSpPr>
          <p:nvPr/>
        </p:nvSpPr>
        <p:spPr bwMode="auto">
          <a:xfrm>
            <a:off x="0" y="-610308"/>
            <a:ext cx="9144000" cy="1631062"/>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000" b="1" dirty="0" smtClean="0">
                <a:solidFill>
                  <a:srgbClr val="333333"/>
                </a:solidFill>
                <a:ea typeface="Arial Unicode MS" charset="0"/>
                <a:cs typeface="Arial Unicode MS" charset="0"/>
              </a:rPr>
              <a:t>Etape </a:t>
            </a:r>
            <a:r>
              <a:rPr lang="fr-FR" sz="2400" b="1" dirty="0" smtClean="0">
                <a:solidFill>
                  <a:srgbClr val="333333"/>
                </a:solidFill>
                <a:ea typeface="Arial Unicode MS" charset="0"/>
                <a:cs typeface="Arial Unicode MS" charset="0"/>
              </a:rPr>
              <a:t>3:</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400" b="1" dirty="0" smtClean="0">
                <a:solidFill>
                  <a:srgbClr val="333333"/>
                </a:solidFill>
                <a:ea typeface="Arial Unicode MS" charset="0"/>
                <a:cs typeface="Arial Unicode MS" charset="0"/>
              </a:rPr>
              <a:t>Analyser les évolutions prévisibles de la structure,</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400" b="1" dirty="0" smtClean="0">
                <a:solidFill>
                  <a:srgbClr val="333333"/>
                </a:solidFill>
                <a:ea typeface="Arial Unicode MS" charset="0"/>
                <a:cs typeface="Arial Unicode MS" charset="0"/>
              </a:rPr>
              <a:t>subies ou choisies, à moyen terme</a:t>
            </a:r>
            <a:endParaRPr lang="fr-FR" sz="2400" b="1" dirty="0">
              <a:solidFill>
                <a:srgbClr val="333333"/>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79</a:t>
            </a:fld>
            <a:endParaRPr lang="fr-FR"/>
          </a:p>
        </p:txBody>
      </p:sp>
    </p:spTree>
    <p:extLst>
      <p:ext uri="{BB962C8B-B14F-4D97-AF65-F5344CB8AC3E}">
        <p14:creationId xmlns:p14="http://schemas.microsoft.com/office/powerpoint/2010/main" val="2333863017"/>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 La </a:t>
            </a:r>
            <a:r>
              <a:rPr lang="fr-FR" dirty="0"/>
              <a:t>Mission de la GRH</a:t>
            </a:r>
          </a:p>
        </p:txBody>
      </p:sp>
      <p:sp>
        <p:nvSpPr>
          <p:cNvPr id="3" name="Espace réservé du contenu 2"/>
          <p:cNvSpPr>
            <a:spLocks noGrp="1"/>
          </p:cNvSpPr>
          <p:nvPr>
            <p:ph idx="1"/>
          </p:nvPr>
        </p:nvSpPr>
        <p:spPr/>
        <p:txBody>
          <a:bodyPr>
            <a:normAutofit fontScale="85000" lnSpcReduction="10000"/>
          </a:bodyPr>
          <a:lstStyle/>
          <a:p>
            <a:r>
              <a:rPr lang="fr-FR" dirty="0"/>
              <a:t>Les comportements </a:t>
            </a:r>
            <a:r>
              <a:rPr lang="fr-FR" dirty="0" smtClean="0"/>
              <a:t>organisationnels qui </a:t>
            </a:r>
            <a:r>
              <a:rPr lang="fr-FR" dirty="0"/>
              <a:t>aideront les collaborateurs</a:t>
            </a:r>
          </a:p>
          <a:p>
            <a:r>
              <a:rPr lang="fr-FR" dirty="0" smtClean="0"/>
              <a:t>Définition </a:t>
            </a:r>
            <a:r>
              <a:rPr lang="fr-FR" dirty="0"/>
              <a:t>claire des missions et des enjeux</a:t>
            </a:r>
          </a:p>
          <a:p>
            <a:r>
              <a:rPr lang="fr-FR" dirty="0" smtClean="0"/>
              <a:t>Définition </a:t>
            </a:r>
            <a:r>
              <a:rPr lang="fr-FR" dirty="0"/>
              <a:t>conjointe des objectifs</a:t>
            </a:r>
          </a:p>
          <a:p>
            <a:r>
              <a:rPr lang="fr-FR" dirty="0" smtClean="0"/>
              <a:t>Ajustement </a:t>
            </a:r>
            <a:r>
              <a:rPr lang="fr-FR" dirty="0"/>
              <a:t>autant que nécessaire des </a:t>
            </a:r>
            <a:r>
              <a:rPr lang="fr-FR" dirty="0" smtClean="0"/>
              <a:t>modes opératoires </a:t>
            </a:r>
            <a:r>
              <a:rPr lang="fr-FR" dirty="0"/>
              <a:t>et des procédures</a:t>
            </a:r>
          </a:p>
          <a:p>
            <a:r>
              <a:rPr lang="fr-FR" dirty="0" smtClean="0"/>
              <a:t>Évaluation </a:t>
            </a:r>
            <a:r>
              <a:rPr lang="fr-FR" dirty="0"/>
              <a:t>régulière des performances et </a:t>
            </a:r>
            <a:r>
              <a:rPr lang="fr-FR" dirty="0" smtClean="0"/>
              <a:t>des résultats</a:t>
            </a:r>
            <a:endParaRPr lang="fr-FR" dirty="0"/>
          </a:p>
          <a:p>
            <a:r>
              <a:rPr lang="fr-FR" dirty="0" smtClean="0"/>
              <a:t>Prise </a:t>
            </a:r>
            <a:r>
              <a:rPr lang="fr-FR" dirty="0"/>
              <a:t>de décision à chaque fois que c’est nécessaire</a:t>
            </a:r>
          </a:p>
          <a:p>
            <a:r>
              <a:rPr lang="fr-FR" dirty="0" smtClean="0"/>
              <a:t>Coordination </a:t>
            </a:r>
            <a:r>
              <a:rPr lang="fr-FR" dirty="0"/>
              <a:t>des activités</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8</a:t>
            </a:fld>
            <a:endParaRPr lang="fr-FR"/>
          </a:p>
        </p:txBody>
      </p:sp>
    </p:spTree>
    <p:extLst>
      <p:ext uri="{BB962C8B-B14F-4D97-AF65-F5344CB8AC3E}">
        <p14:creationId xmlns:p14="http://schemas.microsoft.com/office/powerpoint/2010/main" val="2754572731"/>
      </p:ext>
    </p:extLst>
  </p:cSld>
  <p:clrMapOvr>
    <a:masterClrMapping/>
  </p:clrMapOvr>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Grp="1" noChangeArrowheads="1"/>
          </p:cNvSpPr>
          <p:nvPr>
            <p:ph type="body"/>
          </p:nvPr>
        </p:nvSpPr>
        <p:spPr>
          <a:xfrm>
            <a:off x="666904" y="1847516"/>
            <a:ext cx="7809120" cy="4033721"/>
          </a:xfrm>
        </p:spPr>
        <p:txBody>
          <a:bodyPr anchor="t">
            <a:spAutoFit/>
          </a:bodyPr>
          <a:lstStyle/>
          <a:p>
            <a:pPr marL="388806" indent="-293764" algn="just">
              <a:lnSpc>
                <a:spcPct val="93000"/>
              </a:lnSpc>
              <a:spcAft>
                <a:spcPts val="1293"/>
              </a:spcAft>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800" i="1" dirty="0" smtClean="0">
                <a:solidFill>
                  <a:srgbClr val="000000"/>
                </a:solidFill>
                <a:latin typeface="Arial" charset="0"/>
                <a:cs typeface="Arial Unicode MS" charset="0"/>
              </a:rPr>
              <a:t>Parfois il est possible d</a:t>
            </a:r>
            <a:r>
              <a:rPr lang="fr-FR" altLang="ja-JP" sz="1800" i="1" dirty="0" smtClean="0">
                <a:solidFill>
                  <a:srgbClr val="000000"/>
                </a:solidFill>
                <a:latin typeface="Arial" charset="0"/>
                <a:cs typeface="Arial Unicode MS" charset="0"/>
              </a:rPr>
              <a:t>’analyser directement l’impact des facteurs d’évolution sur les emplois types ou filières de la gendarmerie sans qu’il soit nécessaire d’essayer de bâtir des scénarios. C’est le cas si les évolutions incertaines sont rares et les évolutions identifiées vont toutes dans le même sens</a:t>
            </a:r>
            <a:endParaRPr lang="fr-FR" sz="1800" i="1" dirty="0" smtClean="0">
              <a:solidFill>
                <a:srgbClr val="000000"/>
              </a:solidFill>
              <a:latin typeface="Arial" charset="0"/>
              <a:cs typeface="Arial Unicode MS" charset="0"/>
            </a:endParaRPr>
          </a:p>
          <a:p>
            <a:pPr marL="388806" indent="-293764" algn="just">
              <a:lnSpc>
                <a:spcPct val="93000"/>
              </a:lnSpc>
              <a:spcAft>
                <a:spcPts val="1293"/>
              </a:spcAft>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800" i="1" dirty="0" smtClean="0">
                <a:solidFill>
                  <a:srgbClr val="000000"/>
                </a:solidFill>
                <a:latin typeface="Arial" charset="0"/>
                <a:cs typeface="Arial Unicode MS" charset="0"/>
              </a:rPr>
              <a:t>En revanche, si nombreuses zones d'incertitudes et des évolutions  contradictoires on bâtit des scénarios d'évolution qui combinent différents facteurs. Chaque scénario combine tous les facteurs très probables et certaines ainsi qu'une combinaison de facteurs aléatoires.</a:t>
            </a:r>
          </a:p>
          <a:p>
            <a:pPr marL="388806" indent="-293764" algn="just">
              <a:lnSpc>
                <a:spcPct val="93000"/>
              </a:lnSpc>
              <a:spcAft>
                <a:spcPts val="1293"/>
              </a:spcAft>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1800" i="1" dirty="0" smtClean="0">
                <a:solidFill>
                  <a:srgbClr val="000000"/>
                </a:solidFill>
                <a:latin typeface="Arial" charset="0"/>
                <a:cs typeface="Arial Unicode MS" charset="0"/>
              </a:rPr>
              <a:t>Hiérarchisation des scénarios en fonction de leur </a:t>
            </a:r>
            <a:r>
              <a:rPr lang="fr-FR" sz="1800" i="1" dirty="0" err="1" smtClean="0">
                <a:solidFill>
                  <a:srgbClr val="000000"/>
                </a:solidFill>
                <a:latin typeface="Arial" charset="0"/>
                <a:cs typeface="Arial Unicode MS" charset="0"/>
              </a:rPr>
              <a:t>dégré</a:t>
            </a:r>
            <a:r>
              <a:rPr lang="fr-FR" sz="1800" i="1" dirty="0" smtClean="0">
                <a:solidFill>
                  <a:srgbClr val="000000"/>
                </a:solidFill>
                <a:latin typeface="Arial" charset="0"/>
                <a:cs typeface="Arial Unicode MS" charset="0"/>
              </a:rPr>
              <a:t> de probabilité et d'importance. Ces coefficients de probabilité ou de gravité sont établis en fonction d'une moyenne des estimations effectuées par des experts appartenant à différents familles professionnelles</a:t>
            </a:r>
            <a:br>
              <a:rPr lang="fr-FR" sz="1800" i="1" dirty="0" smtClean="0">
                <a:solidFill>
                  <a:srgbClr val="000000"/>
                </a:solidFill>
                <a:latin typeface="Arial" charset="0"/>
                <a:cs typeface="Arial Unicode MS" charset="0"/>
              </a:rPr>
            </a:br>
            <a:endParaRPr lang="fr-FR" sz="1800" i="1" dirty="0">
              <a:solidFill>
                <a:srgbClr val="000000"/>
              </a:solidFill>
              <a:latin typeface="Arial" charset="0"/>
              <a:cs typeface="Arial Unicode MS" charset="0"/>
            </a:endParaRPr>
          </a:p>
        </p:txBody>
      </p:sp>
      <p:sp>
        <p:nvSpPr>
          <p:cNvPr id="5" name="Rectangle 2"/>
          <p:cNvSpPr>
            <a:spLocks noChangeArrowheads="1"/>
          </p:cNvSpPr>
          <p:nvPr/>
        </p:nvSpPr>
        <p:spPr bwMode="auto">
          <a:xfrm>
            <a:off x="0" y="-120785"/>
            <a:ext cx="9144000" cy="1548475"/>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500" b="1" dirty="0" smtClean="0">
                <a:solidFill>
                  <a:srgbClr val="333333"/>
                </a:solidFill>
                <a:ea typeface="Arial Unicode MS" charset="0"/>
                <a:cs typeface="Arial Unicode MS" charset="0"/>
              </a:rPr>
              <a:t>Etape </a:t>
            </a:r>
            <a:r>
              <a:rPr lang="fr-FR" sz="2900" b="1" dirty="0" smtClean="0">
                <a:solidFill>
                  <a:srgbClr val="333333"/>
                </a:solidFill>
                <a:ea typeface="Arial Unicode MS" charset="0"/>
                <a:cs typeface="Arial Unicode MS" charset="0"/>
              </a:rPr>
              <a:t>3:</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900" b="1" dirty="0" smtClean="0">
                <a:solidFill>
                  <a:srgbClr val="333333"/>
                </a:solidFill>
                <a:ea typeface="Arial Unicode MS" charset="0"/>
                <a:cs typeface="Arial Unicode MS" charset="0"/>
              </a:rPr>
              <a:t>Analyser les évolutions prévisibles de la structure, subies ou choisies, à moyen terme</a:t>
            </a:r>
            <a:endParaRPr lang="fr-FR" sz="2900" b="1" dirty="0">
              <a:solidFill>
                <a:srgbClr val="333333"/>
              </a:solidFill>
              <a:ea typeface="Arial Unicode MS" charset="0"/>
              <a:cs typeface="Arial Unicode MS" charset="0"/>
            </a:endParaRPr>
          </a:p>
        </p:txBody>
      </p:sp>
      <p:sp>
        <p:nvSpPr>
          <p:cNvPr id="3" name="Espace réservé de la date 2"/>
          <p:cNvSpPr>
            <a:spLocks noGrp="1"/>
          </p:cNvSpPr>
          <p:nvPr>
            <p:ph type="dt" sz="half" idx="10"/>
          </p:nvPr>
        </p:nvSpPr>
        <p:spPr/>
        <p:txBody>
          <a:bodyPr/>
          <a:lstStyle/>
          <a:p>
            <a:r>
              <a:rPr lang="fr-FR" smtClean="0"/>
              <a:t>Cours GRH G.ZARA</a:t>
            </a:r>
            <a:endParaRPr lang="fr-FR"/>
          </a:p>
        </p:txBody>
      </p:sp>
      <p:sp>
        <p:nvSpPr>
          <p:cNvPr id="4" name="Espace réservé du numéro de diapositive 3"/>
          <p:cNvSpPr>
            <a:spLocks noGrp="1"/>
          </p:cNvSpPr>
          <p:nvPr>
            <p:ph type="sldNum" sz="quarter" idx="12"/>
          </p:nvPr>
        </p:nvSpPr>
        <p:spPr/>
        <p:txBody>
          <a:bodyPr/>
          <a:lstStyle/>
          <a:p>
            <a:fld id="{A9B5C367-AAF5-9E49-B4C6-566D0F57C5A6}" type="slidenum">
              <a:rPr lang="fr-FR" smtClean="0"/>
              <a:t>80</a:t>
            </a:fld>
            <a:endParaRPr lang="fr-FR"/>
          </a:p>
        </p:txBody>
      </p:sp>
    </p:spTree>
    <p:extLst>
      <p:ext uri="{BB962C8B-B14F-4D97-AF65-F5344CB8AC3E}">
        <p14:creationId xmlns:p14="http://schemas.microsoft.com/office/powerpoint/2010/main" val="150467634"/>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Grp="1" noChangeArrowheads="1"/>
          </p:cNvSpPr>
          <p:nvPr>
            <p:ph type="body"/>
          </p:nvPr>
        </p:nvSpPr>
        <p:spPr>
          <a:xfrm>
            <a:off x="667440" y="2200526"/>
            <a:ext cx="7809120" cy="3726661"/>
          </a:xfrm>
        </p:spPr>
        <p:txBody>
          <a:bodyPr anchor="t">
            <a:spAutoFit/>
          </a:bodyPr>
          <a:lstStyle/>
          <a:p>
            <a:pPr marL="437942" indent="-342900" algn="l">
              <a:lnSpc>
                <a:spcPct val="93000"/>
              </a:lnSpc>
              <a:spcBef>
                <a:spcPts val="3855"/>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smtClean="0">
                <a:solidFill>
                  <a:srgbClr val="000000"/>
                </a:solidFill>
              </a:rPr>
              <a:t>Définir par facteurs d</a:t>
            </a:r>
            <a:r>
              <a:rPr lang="fr-FR" altLang="ja-JP" sz="2500" smtClean="0">
                <a:solidFill>
                  <a:srgbClr val="000000"/>
                </a:solidFill>
                <a:latin typeface="Arial"/>
              </a:rPr>
              <a:t>’</a:t>
            </a:r>
            <a:r>
              <a:rPr lang="fr-FR" sz="2500" smtClean="0">
                <a:solidFill>
                  <a:srgbClr val="000000"/>
                </a:solidFill>
              </a:rPr>
              <a:t>évolution, les points d</a:t>
            </a:r>
            <a:r>
              <a:rPr lang="fr-FR" altLang="ja-JP" sz="2500" smtClean="0">
                <a:solidFill>
                  <a:srgbClr val="000000"/>
                </a:solidFill>
                <a:latin typeface="Arial"/>
              </a:rPr>
              <a:t>’</a:t>
            </a:r>
            <a:r>
              <a:rPr lang="fr-FR" sz="2500" smtClean="0">
                <a:solidFill>
                  <a:srgbClr val="000000"/>
                </a:solidFill>
              </a:rPr>
              <a:t>impacts : (familles professionnelles et emploi types concernées)</a:t>
            </a:r>
          </a:p>
          <a:p>
            <a:pPr marL="437942" indent="-342900" algn="l">
              <a:lnSpc>
                <a:spcPct val="93000"/>
              </a:lnSpc>
              <a:spcBef>
                <a:spcPts val="3855"/>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smtClean="0">
                <a:solidFill>
                  <a:srgbClr val="000000"/>
                </a:solidFill>
              </a:rPr>
              <a:t>Définir la nature de cet impact sur les emploi types concernés : </a:t>
            </a:r>
          </a:p>
          <a:p>
            <a:pPr marL="437942" indent="-342900" algn="l">
              <a:lnSpc>
                <a:spcPct val="93000"/>
              </a:lnSpc>
              <a:spcBef>
                <a:spcPts val="3855"/>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smtClean="0">
                <a:solidFill>
                  <a:srgbClr val="000000"/>
                </a:solidFill>
              </a:rPr>
              <a:t>Evolution quantitative (hausse ou baisse)</a:t>
            </a:r>
          </a:p>
          <a:p>
            <a:pPr marL="437942" indent="-342900" algn="l">
              <a:lnSpc>
                <a:spcPct val="93000"/>
              </a:lnSpc>
              <a:spcBef>
                <a:spcPts val="3855"/>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smtClean="0">
                <a:solidFill>
                  <a:srgbClr val="000000"/>
                </a:solidFill>
              </a:rPr>
              <a:t>Evolution qualitative </a:t>
            </a:r>
            <a:endParaRPr lang="fr-FR" sz="2500">
              <a:solidFill>
                <a:srgbClr val="000000"/>
              </a:solidFill>
            </a:endParaRPr>
          </a:p>
        </p:txBody>
      </p:sp>
      <p:sp>
        <p:nvSpPr>
          <p:cNvPr id="40962" name="Rectangle 2"/>
          <p:cNvSpPr>
            <a:spLocks noChangeArrowheads="1"/>
          </p:cNvSpPr>
          <p:nvPr/>
        </p:nvSpPr>
        <p:spPr bwMode="auto">
          <a:xfrm>
            <a:off x="0" y="134618"/>
            <a:ext cx="9144000" cy="1332903"/>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400" b="1" smtClean="0">
                <a:solidFill>
                  <a:srgbClr val="333333"/>
                </a:solidFill>
                <a:ea typeface="Arial Unicode MS" charset="0"/>
                <a:cs typeface="Arial Unicode MS" charset="0"/>
              </a:rPr>
              <a:t>Etape 4: </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400" b="1" smtClean="0">
                <a:solidFill>
                  <a:srgbClr val="333333"/>
                </a:solidFill>
                <a:ea typeface="Arial Unicode MS" charset="0"/>
                <a:cs typeface="Arial Unicode MS" charset="0"/>
              </a:rPr>
              <a:t>Traduire les scénarii d'évolution prévisibles en besoins de ressources humaines en quantité et qualité</a:t>
            </a:r>
            <a:endParaRPr lang="fr-FR" sz="2400" b="1">
              <a:solidFill>
                <a:srgbClr val="333333"/>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81</a:t>
            </a:fld>
            <a:endParaRPr lang="fr-FR"/>
          </a:p>
        </p:txBody>
      </p:sp>
    </p:spTree>
    <p:extLst>
      <p:ext uri="{BB962C8B-B14F-4D97-AF65-F5344CB8AC3E}">
        <p14:creationId xmlns:p14="http://schemas.microsoft.com/office/powerpoint/2010/main" val="3211503078"/>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ChangeArrowheads="1"/>
          </p:cNvSpPr>
          <p:nvPr/>
        </p:nvSpPr>
        <p:spPr bwMode="auto">
          <a:xfrm>
            <a:off x="920160" y="205943"/>
            <a:ext cx="7706880" cy="824342"/>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366" tIns="42425" rIns="86366" bIns="42425">
            <a:spAutoFit/>
          </a:bodyPr>
          <a:lstStyle/>
          <a:p>
            <a:pPr defTabSz="872653" eaLnBrk="0">
              <a:spcBef>
                <a:spcPct val="50000"/>
              </a:spcBef>
            </a:pPr>
            <a:r>
              <a:rPr lang="fr-FR" sz="2400" b="1" dirty="0">
                <a:solidFill>
                  <a:srgbClr val="000000"/>
                </a:solidFill>
                <a:latin typeface="Times New Roman" charset="0"/>
              </a:rPr>
              <a:t>Grille d’analyse de l’impact des facteurs d’évolution sur les situations de travail</a:t>
            </a:r>
          </a:p>
        </p:txBody>
      </p:sp>
      <p:sp>
        <p:nvSpPr>
          <p:cNvPr id="101379" name="Rectangle 3"/>
          <p:cNvSpPr>
            <a:spLocks noChangeArrowheads="1"/>
          </p:cNvSpPr>
          <p:nvPr/>
        </p:nvSpPr>
        <p:spPr bwMode="auto">
          <a:xfrm>
            <a:off x="8084481"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P</a:t>
            </a:r>
          </a:p>
        </p:txBody>
      </p:sp>
      <p:sp>
        <p:nvSpPr>
          <p:cNvPr id="101380" name="Rectangle 4"/>
          <p:cNvSpPr>
            <a:spLocks noChangeArrowheads="1"/>
          </p:cNvSpPr>
          <p:nvPr/>
        </p:nvSpPr>
        <p:spPr bwMode="auto">
          <a:xfrm>
            <a:off x="7675521"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O</a:t>
            </a:r>
          </a:p>
        </p:txBody>
      </p:sp>
      <p:sp>
        <p:nvSpPr>
          <p:cNvPr id="101381" name="Rectangle 5"/>
          <p:cNvSpPr>
            <a:spLocks noChangeArrowheads="1"/>
          </p:cNvSpPr>
          <p:nvPr/>
        </p:nvSpPr>
        <p:spPr bwMode="auto">
          <a:xfrm>
            <a:off x="7272321"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N</a:t>
            </a:r>
          </a:p>
        </p:txBody>
      </p:sp>
      <p:sp>
        <p:nvSpPr>
          <p:cNvPr id="101382" name="Rectangle 6"/>
          <p:cNvSpPr>
            <a:spLocks noChangeArrowheads="1"/>
          </p:cNvSpPr>
          <p:nvPr/>
        </p:nvSpPr>
        <p:spPr bwMode="auto">
          <a:xfrm>
            <a:off x="6870562"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M</a:t>
            </a:r>
          </a:p>
        </p:txBody>
      </p:sp>
      <p:sp>
        <p:nvSpPr>
          <p:cNvPr id="101383" name="Rectangle 7"/>
          <p:cNvSpPr>
            <a:spLocks noChangeArrowheads="1"/>
          </p:cNvSpPr>
          <p:nvPr/>
        </p:nvSpPr>
        <p:spPr bwMode="auto">
          <a:xfrm>
            <a:off x="6459441"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L</a:t>
            </a:r>
          </a:p>
        </p:txBody>
      </p:sp>
      <p:sp>
        <p:nvSpPr>
          <p:cNvPr id="101384" name="Rectangle 8"/>
          <p:cNvSpPr>
            <a:spLocks noChangeArrowheads="1"/>
          </p:cNvSpPr>
          <p:nvPr/>
        </p:nvSpPr>
        <p:spPr bwMode="auto">
          <a:xfrm>
            <a:off x="6050481"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K</a:t>
            </a:r>
          </a:p>
        </p:txBody>
      </p:sp>
      <p:sp>
        <p:nvSpPr>
          <p:cNvPr id="101385" name="Rectangle 9"/>
          <p:cNvSpPr>
            <a:spLocks noChangeArrowheads="1"/>
          </p:cNvSpPr>
          <p:nvPr/>
        </p:nvSpPr>
        <p:spPr bwMode="auto">
          <a:xfrm>
            <a:off x="5645842"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J</a:t>
            </a:r>
          </a:p>
        </p:txBody>
      </p:sp>
      <p:sp>
        <p:nvSpPr>
          <p:cNvPr id="101386" name="Rectangle 10"/>
          <p:cNvSpPr>
            <a:spLocks noChangeArrowheads="1"/>
          </p:cNvSpPr>
          <p:nvPr/>
        </p:nvSpPr>
        <p:spPr bwMode="auto">
          <a:xfrm>
            <a:off x="5244081"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I</a:t>
            </a:r>
          </a:p>
        </p:txBody>
      </p:sp>
      <p:sp>
        <p:nvSpPr>
          <p:cNvPr id="101387" name="Rectangle 11"/>
          <p:cNvSpPr>
            <a:spLocks noChangeArrowheads="1"/>
          </p:cNvSpPr>
          <p:nvPr/>
        </p:nvSpPr>
        <p:spPr bwMode="auto">
          <a:xfrm>
            <a:off x="4844481"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H</a:t>
            </a:r>
          </a:p>
        </p:txBody>
      </p:sp>
      <p:sp>
        <p:nvSpPr>
          <p:cNvPr id="101388" name="Rectangle 12"/>
          <p:cNvSpPr>
            <a:spLocks noChangeArrowheads="1"/>
          </p:cNvSpPr>
          <p:nvPr/>
        </p:nvSpPr>
        <p:spPr bwMode="auto">
          <a:xfrm>
            <a:off x="4431202"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G</a:t>
            </a:r>
          </a:p>
        </p:txBody>
      </p:sp>
      <p:sp>
        <p:nvSpPr>
          <p:cNvPr id="101389" name="Rectangle 13"/>
          <p:cNvSpPr>
            <a:spLocks noChangeArrowheads="1"/>
          </p:cNvSpPr>
          <p:nvPr/>
        </p:nvSpPr>
        <p:spPr bwMode="auto">
          <a:xfrm>
            <a:off x="4022242"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F</a:t>
            </a:r>
          </a:p>
        </p:txBody>
      </p:sp>
      <p:sp>
        <p:nvSpPr>
          <p:cNvPr id="101390" name="Rectangle 14"/>
          <p:cNvSpPr>
            <a:spLocks noChangeArrowheads="1"/>
          </p:cNvSpPr>
          <p:nvPr/>
        </p:nvSpPr>
        <p:spPr bwMode="auto">
          <a:xfrm>
            <a:off x="3623361"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E</a:t>
            </a:r>
          </a:p>
        </p:txBody>
      </p:sp>
      <p:sp>
        <p:nvSpPr>
          <p:cNvPr id="101391" name="Rectangle 15"/>
          <p:cNvSpPr>
            <a:spLocks noChangeArrowheads="1"/>
          </p:cNvSpPr>
          <p:nvPr/>
        </p:nvSpPr>
        <p:spPr bwMode="auto">
          <a:xfrm>
            <a:off x="3223762"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D</a:t>
            </a:r>
          </a:p>
        </p:txBody>
      </p:sp>
      <p:sp>
        <p:nvSpPr>
          <p:cNvPr id="101392" name="Rectangle 16"/>
          <p:cNvSpPr>
            <a:spLocks noChangeArrowheads="1"/>
          </p:cNvSpPr>
          <p:nvPr/>
        </p:nvSpPr>
        <p:spPr bwMode="auto">
          <a:xfrm>
            <a:off x="2824881"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C</a:t>
            </a:r>
          </a:p>
        </p:txBody>
      </p:sp>
      <p:sp>
        <p:nvSpPr>
          <p:cNvPr id="101393" name="Rectangle 17"/>
          <p:cNvSpPr>
            <a:spLocks noChangeArrowheads="1"/>
          </p:cNvSpPr>
          <p:nvPr/>
        </p:nvSpPr>
        <p:spPr bwMode="auto">
          <a:xfrm>
            <a:off x="2426002"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B</a:t>
            </a:r>
          </a:p>
        </p:txBody>
      </p:sp>
      <p:sp>
        <p:nvSpPr>
          <p:cNvPr id="101394" name="Rectangle 18"/>
          <p:cNvSpPr>
            <a:spLocks noChangeArrowheads="1"/>
          </p:cNvSpPr>
          <p:nvPr/>
        </p:nvSpPr>
        <p:spPr bwMode="auto">
          <a:xfrm>
            <a:off x="2035042" y="1142040"/>
            <a:ext cx="58975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Emploi</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A</a:t>
            </a:r>
          </a:p>
        </p:txBody>
      </p:sp>
      <p:sp>
        <p:nvSpPr>
          <p:cNvPr id="101395" name="Rectangle 19"/>
          <p:cNvSpPr>
            <a:spLocks noChangeArrowheads="1"/>
          </p:cNvSpPr>
          <p:nvPr/>
        </p:nvSpPr>
        <p:spPr bwMode="auto">
          <a:xfrm>
            <a:off x="1379521" y="1142040"/>
            <a:ext cx="828444"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r>
              <a:rPr lang="fr-FR" sz="1100">
                <a:solidFill>
                  <a:srgbClr val="000000"/>
                </a:solidFill>
                <a:latin typeface="Times New Roman" charset="0"/>
              </a:rPr>
              <a:t>Facteurs</a:t>
            </a:r>
            <a:br>
              <a:rPr lang="fr-FR" sz="1100">
                <a:solidFill>
                  <a:srgbClr val="000000"/>
                </a:solidFill>
                <a:latin typeface="Times New Roman" charset="0"/>
              </a:rPr>
            </a:br>
            <a:r>
              <a:rPr lang="fr-FR" sz="1100">
                <a:solidFill>
                  <a:srgbClr val="000000"/>
                </a:solidFill>
                <a:latin typeface="Times New Roman" charset="0"/>
              </a:rPr>
              <a:t>d’évolution</a:t>
            </a:r>
          </a:p>
        </p:txBody>
      </p:sp>
      <p:sp>
        <p:nvSpPr>
          <p:cNvPr id="101396" name="Line 20"/>
          <p:cNvSpPr>
            <a:spLocks noChangeShapeType="1"/>
          </p:cNvSpPr>
          <p:nvPr/>
        </p:nvSpPr>
        <p:spPr bwMode="auto">
          <a:xfrm>
            <a:off x="223201" y="1546722"/>
            <a:ext cx="83707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397" name="Rectangle 21"/>
          <p:cNvSpPr>
            <a:spLocks noChangeArrowheads="1"/>
          </p:cNvSpPr>
          <p:nvPr/>
        </p:nvSpPr>
        <p:spPr bwMode="auto">
          <a:xfrm>
            <a:off x="221760" y="1160762"/>
            <a:ext cx="8372160" cy="5023247"/>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398" name="Line 22"/>
          <p:cNvSpPr>
            <a:spLocks noChangeShapeType="1"/>
          </p:cNvSpPr>
          <p:nvPr/>
        </p:nvSpPr>
        <p:spPr bwMode="auto">
          <a:xfrm>
            <a:off x="223201" y="2504424"/>
            <a:ext cx="8370720" cy="288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399" name="Line 23"/>
          <p:cNvSpPr>
            <a:spLocks noChangeShapeType="1"/>
          </p:cNvSpPr>
          <p:nvPr/>
        </p:nvSpPr>
        <p:spPr bwMode="auto">
          <a:xfrm>
            <a:off x="223201" y="3488046"/>
            <a:ext cx="83707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00" name="Line 24"/>
          <p:cNvSpPr>
            <a:spLocks noChangeShapeType="1"/>
          </p:cNvSpPr>
          <p:nvPr/>
        </p:nvSpPr>
        <p:spPr bwMode="auto">
          <a:xfrm>
            <a:off x="223201" y="4468790"/>
            <a:ext cx="837072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01" name="Line 25"/>
          <p:cNvSpPr>
            <a:spLocks noChangeShapeType="1"/>
          </p:cNvSpPr>
          <p:nvPr/>
        </p:nvSpPr>
        <p:spPr bwMode="auto">
          <a:xfrm>
            <a:off x="223201" y="5204707"/>
            <a:ext cx="8370720" cy="288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02" name="Line 26"/>
          <p:cNvSpPr>
            <a:spLocks noChangeShapeType="1"/>
          </p:cNvSpPr>
          <p:nvPr/>
        </p:nvSpPr>
        <p:spPr bwMode="auto">
          <a:xfrm>
            <a:off x="223201" y="5450973"/>
            <a:ext cx="837072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03" name="Rectangle 27"/>
          <p:cNvSpPr>
            <a:spLocks noChangeArrowheads="1"/>
          </p:cNvSpPr>
          <p:nvPr/>
        </p:nvSpPr>
        <p:spPr bwMode="auto">
          <a:xfrm>
            <a:off x="383635" y="1754104"/>
            <a:ext cx="80521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b="1">
                <a:solidFill>
                  <a:srgbClr val="000000"/>
                </a:solidFill>
                <a:latin typeface="Times New Roman" charset="0"/>
                <a:ea typeface="Arial Unicode MS" charset="0"/>
                <a:cs typeface="Arial Unicode MS" charset="0"/>
              </a:rPr>
              <a:t>Scénario 1</a:t>
            </a:r>
          </a:p>
        </p:txBody>
      </p:sp>
      <p:sp>
        <p:nvSpPr>
          <p:cNvPr id="101404" name="Rectangle 28"/>
          <p:cNvSpPr>
            <a:spLocks noChangeArrowheads="1"/>
          </p:cNvSpPr>
          <p:nvPr/>
        </p:nvSpPr>
        <p:spPr bwMode="auto">
          <a:xfrm>
            <a:off x="377875" y="2796773"/>
            <a:ext cx="80521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b="1">
                <a:solidFill>
                  <a:srgbClr val="000000"/>
                </a:solidFill>
                <a:latin typeface="Times New Roman" charset="0"/>
                <a:ea typeface="Arial Unicode MS" charset="0"/>
                <a:cs typeface="Arial Unicode MS" charset="0"/>
              </a:rPr>
              <a:t>Scénario 2</a:t>
            </a:r>
          </a:p>
        </p:txBody>
      </p:sp>
      <p:sp>
        <p:nvSpPr>
          <p:cNvPr id="101405" name="Rectangle 29"/>
          <p:cNvSpPr>
            <a:spLocks noChangeArrowheads="1"/>
          </p:cNvSpPr>
          <p:nvPr/>
        </p:nvSpPr>
        <p:spPr bwMode="auto">
          <a:xfrm>
            <a:off x="239040" y="3780398"/>
            <a:ext cx="1084320"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366" tIns="42425" rIns="86366" bIns="42425">
            <a:spAutoFit/>
          </a:bodyPr>
          <a:lstStyle/>
          <a:p>
            <a:pPr algn="ctr" defTabSz="872653" eaLnBrk="0">
              <a:defRPr/>
            </a:pPr>
            <a:r>
              <a:rPr lang="fr-FR" sz="1100" b="1">
                <a:solidFill>
                  <a:srgbClr val="000000"/>
                </a:solidFill>
                <a:latin typeface="Times New Roman" charset="0"/>
                <a:ea typeface="Arial Unicode MS" charset="0"/>
                <a:cs typeface="Arial Unicode MS" charset="0"/>
              </a:rPr>
              <a:t>Scénario 3</a:t>
            </a:r>
          </a:p>
        </p:txBody>
      </p:sp>
      <p:sp>
        <p:nvSpPr>
          <p:cNvPr id="101406" name="Rectangle 30"/>
          <p:cNvSpPr>
            <a:spLocks noChangeArrowheads="1"/>
          </p:cNvSpPr>
          <p:nvPr/>
        </p:nvSpPr>
        <p:spPr bwMode="auto">
          <a:xfrm>
            <a:off x="377875" y="4576800"/>
            <a:ext cx="80521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b="1">
                <a:solidFill>
                  <a:srgbClr val="000000"/>
                </a:solidFill>
                <a:latin typeface="Times New Roman" charset="0"/>
                <a:ea typeface="Arial Unicode MS" charset="0"/>
                <a:cs typeface="Arial Unicode MS" charset="0"/>
              </a:rPr>
              <a:t>Scénario 5</a:t>
            </a:r>
          </a:p>
        </p:txBody>
      </p:sp>
      <p:sp>
        <p:nvSpPr>
          <p:cNvPr id="101407" name="Rectangle 31"/>
          <p:cNvSpPr>
            <a:spLocks noChangeArrowheads="1"/>
          </p:cNvSpPr>
          <p:nvPr/>
        </p:nvSpPr>
        <p:spPr bwMode="auto">
          <a:xfrm>
            <a:off x="263521" y="5167262"/>
            <a:ext cx="1038240" cy="21969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6366" tIns="42425" rIns="86366" bIns="42425">
            <a:spAutoFit/>
          </a:bodyPr>
          <a:lstStyle/>
          <a:p>
            <a:pPr algn="ctr" defTabSz="872653" eaLnBrk="0">
              <a:lnSpc>
                <a:spcPct val="75000"/>
              </a:lnSpc>
              <a:defRPr/>
            </a:pPr>
            <a:r>
              <a:rPr lang="fr-FR" sz="1100" b="1">
                <a:solidFill>
                  <a:srgbClr val="000000"/>
                </a:solidFill>
                <a:latin typeface="Times New Roman" charset="0"/>
                <a:ea typeface="Arial Unicode MS" charset="0"/>
                <a:cs typeface="Arial Unicode MS" charset="0"/>
              </a:rPr>
              <a:t>Scénario 5</a:t>
            </a:r>
          </a:p>
        </p:txBody>
      </p:sp>
      <p:sp>
        <p:nvSpPr>
          <p:cNvPr id="101408" name="Rectangle 32"/>
          <p:cNvSpPr>
            <a:spLocks noChangeArrowheads="1"/>
          </p:cNvSpPr>
          <p:nvPr/>
        </p:nvSpPr>
        <p:spPr bwMode="auto">
          <a:xfrm>
            <a:off x="379314" y="5679956"/>
            <a:ext cx="80521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b="1">
                <a:solidFill>
                  <a:srgbClr val="000000"/>
                </a:solidFill>
                <a:latin typeface="Times New Roman" charset="0"/>
                <a:ea typeface="Arial Unicode MS" charset="0"/>
                <a:cs typeface="Arial Unicode MS" charset="0"/>
              </a:rPr>
              <a:t>Scénario 6</a:t>
            </a:r>
          </a:p>
        </p:txBody>
      </p:sp>
      <p:sp>
        <p:nvSpPr>
          <p:cNvPr id="101409" name="Line 33"/>
          <p:cNvSpPr>
            <a:spLocks noChangeShapeType="1"/>
          </p:cNvSpPr>
          <p:nvPr/>
        </p:nvSpPr>
        <p:spPr bwMode="auto">
          <a:xfrm>
            <a:off x="8172001"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10" name="Line 34"/>
          <p:cNvSpPr>
            <a:spLocks noChangeShapeType="1"/>
          </p:cNvSpPr>
          <p:nvPr/>
        </p:nvSpPr>
        <p:spPr bwMode="auto">
          <a:xfrm>
            <a:off x="7770240" y="1162202"/>
            <a:ext cx="288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11" name="Line 35"/>
          <p:cNvSpPr>
            <a:spLocks noChangeShapeType="1"/>
          </p:cNvSpPr>
          <p:nvPr/>
        </p:nvSpPr>
        <p:spPr bwMode="auto">
          <a:xfrm>
            <a:off x="7371361"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12" name="Line 36"/>
          <p:cNvSpPr>
            <a:spLocks noChangeShapeType="1"/>
          </p:cNvSpPr>
          <p:nvPr/>
        </p:nvSpPr>
        <p:spPr bwMode="auto">
          <a:xfrm>
            <a:off x="6971041"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13" name="Line 37"/>
          <p:cNvSpPr>
            <a:spLocks noChangeShapeType="1"/>
          </p:cNvSpPr>
          <p:nvPr/>
        </p:nvSpPr>
        <p:spPr bwMode="auto">
          <a:xfrm>
            <a:off x="6550561"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14" name="Line 38"/>
          <p:cNvSpPr>
            <a:spLocks noChangeShapeType="1"/>
          </p:cNvSpPr>
          <p:nvPr/>
        </p:nvSpPr>
        <p:spPr bwMode="auto">
          <a:xfrm>
            <a:off x="6150241"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15" name="Line 39"/>
          <p:cNvSpPr>
            <a:spLocks noChangeShapeType="1"/>
          </p:cNvSpPr>
          <p:nvPr/>
        </p:nvSpPr>
        <p:spPr bwMode="auto">
          <a:xfrm>
            <a:off x="5739840"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16" name="Line 40"/>
          <p:cNvSpPr>
            <a:spLocks noChangeShapeType="1"/>
          </p:cNvSpPr>
          <p:nvPr/>
        </p:nvSpPr>
        <p:spPr bwMode="auto">
          <a:xfrm>
            <a:off x="5338081"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17" name="Line 41"/>
          <p:cNvSpPr>
            <a:spLocks noChangeShapeType="1"/>
          </p:cNvSpPr>
          <p:nvPr/>
        </p:nvSpPr>
        <p:spPr bwMode="auto">
          <a:xfrm>
            <a:off x="4949281"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18" name="Line 42"/>
          <p:cNvSpPr>
            <a:spLocks noChangeShapeType="1"/>
          </p:cNvSpPr>
          <p:nvPr/>
        </p:nvSpPr>
        <p:spPr bwMode="auto">
          <a:xfrm>
            <a:off x="4517281"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19" name="Line 43"/>
          <p:cNvSpPr>
            <a:spLocks noChangeShapeType="1"/>
          </p:cNvSpPr>
          <p:nvPr/>
        </p:nvSpPr>
        <p:spPr bwMode="auto">
          <a:xfrm>
            <a:off x="4118400"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20" name="Line 44"/>
          <p:cNvSpPr>
            <a:spLocks noChangeShapeType="1"/>
          </p:cNvSpPr>
          <p:nvPr/>
        </p:nvSpPr>
        <p:spPr bwMode="auto">
          <a:xfrm>
            <a:off x="3718080"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21" name="Line 45"/>
          <p:cNvSpPr>
            <a:spLocks noChangeShapeType="1"/>
          </p:cNvSpPr>
          <p:nvPr/>
        </p:nvSpPr>
        <p:spPr bwMode="auto">
          <a:xfrm>
            <a:off x="3316321"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22" name="Line 46"/>
          <p:cNvSpPr>
            <a:spLocks noChangeShapeType="1"/>
          </p:cNvSpPr>
          <p:nvPr/>
        </p:nvSpPr>
        <p:spPr bwMode="auto">
          <a:xfrm>
            <a:off x="2916001"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23" name="Line 47"/>
          <p:cNvSpPr>
            <a:spLocks noChangeShapeType="1"/>
          </p:cNvSpPr>
          <p:nvPr/>
        </p:nvSpPr>
        <p:spPr bwMode="auto">
          <a:xfrm>
            <a:off x="2537280"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24" name="Line 48"/>
          <p:cNvSpPr>
            <a:spLocks noChangeShapeType="1"/>
          </p:cNvSpPr>
          <p:nvPr/>
        </p:nvSpPr>
        <p:spPr bwMode="auto">
          <a:xfrm>
            <a:off x="2126881"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25" name="Line 49"/>
          <p:cNvSpPr>
            <a:spLocks noChangeShapeType="1"/>
          </p:cNvSpPr>
          <p:nvPr/>
        </p:nvSpPr>
        <p:spPr bwMode="auto">
          <a:xfrm>
            <a:off x="1330560" y="1162202"/>
            <a:ext cx="1440" cy="50218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26" name="Rectangle 50"/>
          <p:cNvSpPr>
            <a:spLocks noChangeArrowheads="1"/>
          </p:cNvSpPr>
          <p:nvPr/>
        </p:nvSpPr>
        <p:spPr bwMode="auto">
          <a:xfrm>
            <a:off x="1395360" y="1553923"/>
            <a:ext cx="70320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1</a:t>
            </a:r>
          </a:p>
        </p:txBody>
      </p:sp>
      <p:sp>
        <p:nvSpPr>
          <p:cNvPr id="101427" name="Line 51"/>
          <p:cNvSpPr>
            <a:spLocks noChangeShapeType="1"/>
          </p:cNvSpPr>
          <p:nvPr/>
        </p:nvSpPr>
        <p:spPr bwMode="auto">
          <a:xfrm>
            <a:off x="1324800" y="1768505"/>
            <a:ext cx="72691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28" name="Line 52"/>
          <p:cNvSpPr>
            <a:spLocks noChangeShapeType="1"/>
          </p:cNvSpPr>
          <p:nvPr/>
        </p:nvSpPr>
        <p:spPr bwMode="auto">
          <a:xfrm>
            <a:off x="1324800" y="2014772"/>
            <a:ext cx="726912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29" name="Line 53"/>
          <p:cNvSpPr>
            <a:spLocks noChangeShapeType="1"/>
          </p:cNvSpPr>
          <p:nvPr/>
        </p:nvSpPr>
        <p:spPr bwMode="auto">
          <a:xfrm>
            <a:off x="1324800" y="2261037"/>
            <a:ext cx="72691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30" name="Line 54"/>
          <p:cNvSpPr>
            <a:spLocks noChangeShapeType="1"/>
          </p:cNvSpPr>
          <p:nvPr/>
        </p:nvSpPr>
        <p:spPr bwMode="auto">
          <a:xfrm>
            <a:off x="1324800" y="2995514"/>
            <a:ext cx="72691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31" name="Line 55"/>
          <p:cNvSpPr>
            <a:spLocks noChangeShapeType="1"/>
          </p:cNvSpPr>
          <p:nvPr/>
        </p:nvSpPr>
        <p:spPr bwMode="auto">
          <a:xfrm>
            <a:off x="1324800" y="2750689"/>
            <a:ext cx="72691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32" name="Line 56"/>
          <p:cNvSpPr>
            <a:spLocks noChangeShapeType="1"/>
          </p:cNvSpPr>
          <p:nvPr/>
        </p:nvSpPr>
        <p:spPr bwMode="auto">
          <a:xfrm>
            <a:off x="1324800" y="3241781"/>
            <a:ext cx="726912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33" name="Line 57"/>
          <p:cNvSpPr>
            <a:spLocks noChangeShapeType="1"/>
          </p:cNvSpPr>
          <p:nvPr/>
        </p:nvSpPr>
        <p:spPr bwMode="auto">
          <a:xfrm>
            <a:off x="1324800" y="3732872"/>
            <a:ext cx="72691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34" name="Line 58"/>
          <p:cNvSpPr>
            <a:spLocks noChangeShapeType="1"/>
          </p:cNvSpPr>
          <p:nvPr/>
        </p:nvSpPr>
        <p:spPr bwMode="auto">
          <a:xfrm>
            <a:off x="1324800" y="3977698"/>
            <a:ext cx="7269120" cy="288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35" name="Line 59"/>
          <p:cNvSpPr>
            <a:spLocks noChangeShapeType="1"/>
          </p:cNvSpPr>
          <p:nvPr/>
        </p:nvSpPr>
        <p:spPr bwMode="auto">
          <a:xfrm>
            <a:off x="1324800" y="4223964"/>
            <a:ext cx="726912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36" name="Line 60"/>
          <p:cNvSpPr>
            <a:spLocks noChangeShapeType="1"/>
          </p:cNvSpPr>
          <p:nvPr/>
        </p:nvSpPr>
        <p:spPr bwMode="auto">
          <a:xfrm>
            <a:off x="1324800" y="4728017"/>
            <a:ext cx="726912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37" name="Line 61"/>
          <p:cNvSpPr>
            <a:spLocks noChangeShapeType="1"/>
          </p:cNvSpPr>
          <p:nvPr/>
        </p:nvSpPr>
        <p:spPr bwMode="auto">
          <a:xfrm>
            <a:off x="1324800" y="4974282"/>
            <a:ext cx="72691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38" name="Line 62"/>
          <p:cNvSpPr>
            <a:spLocks noChangeShapeType="1"/>
          </p:cNvSpPr>
          <p:nvPr/>
        </p:nvSpPr>
        <p:spPr bwMode="auto">
          <a:xfrm>
            <a:off x="1324800" y="5695799"/>
            <a:ext cx="726912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39" name="Line 63"/>
          <p:cNvSpPr>
            <a:spLocks noChangeShapeType="1"/>
          </p:cNvSpPr>
          <p:nvPr/>
        </p:nvSpPr>
        <p:spPr bwMode="auto">
          <a:xfrm>
            <a:off x="1324800" y="5942064"/>
            <a:ext cx="72691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40" name="Rectangle 64"/>
          <p:cNvSpPr>
            <a:spLocks noChangeArrowheads="1"/>
          </p:cNvSpPr>
          <p:nvPr/>
        </p:nvSpPr>
        <p:spPr bwMode="auto">
          <a:xfrm>
            <a:off x="1395360" y="1788668"/>
            <a:ext cx="70320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2</a:t>
            </a:r>
          </a:p>
        </p:txBody>
      </p:sp>
      <p:sp>
        <p:nvSpPr>
          <p:cNvPr id="101441" name="Rectangle 65"/>
          <p:cNvSpPr>
            <a:spLocks noChangeArrowheads="1"/>
          </p:cNvSpPr>
          <p:nvPr/>
        </p:nvSpPr>
        <p:spPr bwMode="auto">
          <a:xfrm>
            <a:off x="1395360" y="2050776"/>
            <a:ext cx="70320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3</a:t>
            </a:r>
          </a:p>
        </p:txBody>
      </p:sp>
      <p:sp>
        <p:nvSpPr>
          <p:cNvPr id="101442" name="Rectangle 66"/>
          <p:cNvSpPr>
            <a:spLocks noChangeArrowheads="1"/>
          </p:cNvSpPr>
          <p:nvPr/>
        </p:nvSpPr>
        <p:spPr bwMode="auto">
          <a:xfrm>
            <a:off x="1395360" y="2291281"/>
            <a:ext cx="70320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4</a:t>
            </a:r>
          </a:p>
        </p:txBody>
      </p:sp>
      <p:sp>
        <p:nvSpPr>
          <p:cNvPr id="101443" name="Rectangle 67"/>
          <p:cNvSpPr>
            <a:spLocks noChangeArrowheads="1"/>
          </p:cNvSpPr>
          <p:nvPr/>
        </p:nvSpPr>
        <p:spPr bwMode="auto">
          <a:xfrm>
            <a:off x="1395360" y="2530346"/>
            <a:ext cx="70320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5</a:t>
            </a:r>
          </a:p>
        </p:txBody>
      </p:sp>
      <p:sp>
        <p:nvSpPr>
          <p:cNvPr id="101444" name="Rectangle 68"/>
          <p:cNvSpPr>
            <a:spLocks noChangeArrowheads="1"/>
          </p:cNvSpPr>
          <p:nvPr/>
        </p:nvSpPr>
        <p:spPr bwMode="auto">
          <a:xfrm>
            <a:off x="1395360" y="2780932"/>
            <a:ext cx="70320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6</a:t>
            </a:r>
          </a:p>
        </p:txBody>
      </p:sp>
      <p:sp>
        <p:nvSpPr>
          <p:cNvPr id="101445" name="Rectangle 69"/>
          <p:cNvSpPr>
            <a:spLocks noChangeArrowheads="1"/>
          </p:cNvSpPr>
          <p:nvPr/>
        </p:nvSpPr>
        <p:spPr bwMode="auto">
          <a:xfrm>
            <a:off x="1395360" y="3021438"/>
            <a:ext cx="70320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7</a:t>
            </a:r>
          </a:p>
        </p:txBody>
      </p:sp>
      <p:sp>
        <p:nvSpPr>
          <p:cNvPr id="101446" name="Rectangle 70"/>
          <p:cNvSpPr>
            <a:spLocks noChangeArrowheads="1"/>
          </p:cNvSpPr>
          <p:nvPr/>
        </p:nvSpPr>
        <p:spPr bwMode="auto">
          <a:xfrm>
            <a:off x="1395360" y="3283545"/>
            <a:ext cx="70320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8</a:t>
            </a:r>
          </a:p>
        </p:txBody>
      </p:sp>
      <p:sp>
        <p:nvSpPr>
          <p:cNvPr id="101447" name="Rectangle 71"/>
          <p:cNvSpPr>
            <a:spLocks noChangeArrowheads="1"/>
          </p:cNvSpPr>
          <p:nvPr/>
        </p:nvSpPr>
        <p:spPr bwMode="auto">
          <a:xfrm>
            <a:off x="1395360" y="3521170"/>
            <a:ext cx="703203"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9</a:t>
            </a:r>
          </a:p>
        </p:txBody>
      </p:sp>
      <p:sp>
        <p:nvSpPr>
          <p:cNvPr id="101448" name="Rectangle 72"/>
          <p:cNvSpPr>
            <a:spLocks noChangeArrowheads="1"/>
          </p:cNvSpPr>
          <p:nvPr/>
        </p:nvSpPr>
        <p:spPr bwMode="auto">
          <a:xfrm>
            <a:off x="1366560" y="3761675"/>
            <a:ext cx="773735"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10</a:t>
            </a:r>
          </a:p>
        </p:txBody>
      </p:sp>
      <p:sp>
        <p:nvSpPr>
          <p:cNvPr id="101449" name="Rectangle 73"/>
          <p:cNvSpPr>
            <a:spLocks noChangeArrowheads="1"/>
          </p:cNvSpPr>
          <p:nvPr/>
        </p:nvSpPr>
        <p:spPr bwMode="auto">
          <a:xfrm>
            <a:off x="1366560" y="4003621"/>
            <a:ext cx="768500"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11</a:t>
            </a:r>
          </a:p>
        </p:txBody>
      </p:sp>
      <p:sp>
        <p:nvSpPr>
          <p:cNvPr id="101450" name="Rectangle 74"/>
          <p:cNvSpPr>
            <a:spLocks noChangeArrowheads="1"/>
          </p:cNvSpPr>
          <p:nvPr/>
        </p:nvSpPr>
        <p:spPr bwMode="auto">
          <a:xfrm>
            <a:off x="1366560" y="4234045"/>
            <a:ext cx="773735"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12</a:t>
            </a:r>
          </a:p>
        </p:txBody>
      </p:sp>
      <p:sp>
        <p:nvSpPr>
          <p:cNvPr id="101451" name="Rectangle 75"/>
          <p:cNvSpPr>
            <a:spLocks noChangeArrowheads="1"/>
          </p:cNvSpPr>
          <p:nvPr/>
        </p:nvSpPr>
        <p:spPr bwMode="auto">
          <a:xfrm>
            <a:off x="1366560" y="4484631"/>
            <a:ext cx="773735"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13</a:t>
            </a:r>
          </a:p>
        </p:txBody>
      </p:sp>
      <p:sp>
        <p:nvSpPr>
          <p:cNvPr id="101452" name="Rectangle 76"/>
          <p:cNvSpPr>
            <a:spLocks noChangeArrowheads="1"/>
          </p:cNvSpPr>
          <p:nvPr/>
        </p:nvSpPr>
        <p:spPr bwMode="auto">
          <a:xfrm>
            <a:off x="1366560" y="4736658"/>
            <a:ext cx="773735"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14</a:t>
            </a:r>
          </a:p>
        </p:txBody>
      </p:sp>
      <p:sp>
        <p:nvSpPr>
          <p:cNvPr id="101453" name="Rectangle 77"/>
          <p:cNvSpPr>
            <a:spLocks noChangeArrowheads="1"/>
          </p:cNvSpPr>
          <p:nvPr/>
        </p:nvSpPr>
        <p:spPr bwMode="auto">
          <a:xfrm>
            <a:off x="1366560" y="4984364"/>
            <a:ext cx="773735"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15</a:t>
            </a:r>
          </a:p>
        </p:txBody>
      </p:sp>
      <p:sp>
        <p:nvSpPr>
          <p:cNvPr id="101454" name="Rectangle 78"/>
          <p:cNvSpPr>
            <a:spLocks noChangeArrowheads="1"/>
          </p:cNvSpPr>
          <p:nvPr/>
        </p:nvSpPr>
        <p:spPr bwMode="auto">
          <a:xfrm>
            <a:off x="1366560" y="5226310"/>
            <a:ext cx="773735"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16</a:t>
            </a:r>
          </a:p>
        </p:txBody>
      </p:sp>
      <p:sp>
        <p:nvSpPr>
          <p:cNvPr id="101455" name="Rectangle 79"/>
          <p:cNvSpPr>
            <a:spLocks noChangeArrowheads="1"/>
          </p:cNvSpPr>
          <p:nvPr/>
        </p:nvSpPr>
        <p:spPr bwMode="auto">
          <a:xfrm>
            <a:off x="1366560" y="5456734"/>
            <a:ext cx="773735"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17</a:t>
            </a:r>
          </a:p>
        </p:txBody>
      </p:sp>
      <p:sp>
        <p:nvSpPr>
          <p:cNvPr id="101456" name="Rectangle 80"/>
          <p:cNvSpPr>
            <a:spLocks noChangeArrowheads="1"/>
          </p:cNvSpPr>
          <p:nvPr/>
        </p:nvSpPr>
        <p:spPr bwMode="auto">
          <a:xfrm>
            <a:off x="1366560" y="5715960"/>
            <a:ext cx="773735"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18</a:t>
            </a:r>
          </a:p>
        </p:txBody>
      </p:sp>
      <p:sp>
        <p:nvSpPr>
          <p:cNvPr id="101457" name="Rectangle 81"/>
          <p:cNvSpPr>
            <a:spLocks noChangeArrowheads="1"/>
          </p:cNvSpPr>
          <p:nvPr/>
        </p:nvSpPr>
        <p:spPr bwMode="auto">
          <a:xfrm>
            <a:off x="1366560" y="5956466"/>
            <a:ext cx="773735" cy="25495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defTabSz="872653" eaLnBrk="0">
              <a:defRPr/>
            </a:pPr>
            <a:r>
              <a:rPr lang="fr-FR" sz="1100">
                <a:solidFill>
                  <a:srgbClr val="000000"/>
                </a:solidFill>
                <a:latin typeface="Times New Roman" charset="0"/>
                <a:ea typeface="Arial Unicode MS" charset="0"/>
                <a:cs typeface="Arial Unicode MS" charset="0"/>
              </a:rPr>
              <a:t>Facteur 19</a:t>
            </a:r>
          </a:p>
        </p:txBody>
      </p:sp>
      <p:grpSp>
        <p:nvGrpSpPr>
          <p:cNvPr id="69713" name="Group 82"/>
          <p:cNvGrpSpPr>
            <a:grpSpLocks/>
          </p:cNvGrpSpPr>
          <p:nvPr/>
        </p:nvGrpSpPr>
        <p:grpSpPr bwMode="auto">
          <a:xfrm>
            <a:off x="2964960" y="1587047"/>
            <a:ext cx="293760" cy="141135"/>
            <a:chOff x="2023" y="1000"/>
            <a:chExt cx="201" cy="89"/>
          </a:xfrm>
        </p:grpSpPr>
        <p:sp>
          <p:nvSpPr>
            <p:cNvPr id="101459" name="Line 83"/>
            <p:cNvSpPr>
              <a:spLocks noChangeShapeType="1"/>
            </p:cNvSpPr>
            <p:nvPr/>
          </p:nvSpPr>
          <p:spPr bwMode="auto">
            <a:xfrm flipH="1">
              <a:off x="2023" y="1000"/>
              <a:ext cx="102"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460" name="Line 84"/>
            <p:cNvSpPr>
              <a:spLocks noChangeShapeType="1"/>
            </p:cNvSpPr>
            <p:nvPr/>
          </p:nvSpPr>
          <p:spPr bwMode="auto">
            <a:xfrm>
              <a:off x="2129" y="1000"/>
              <a:ext cx="95"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461" name="Line 85"/>
          <p:cNvSpPr>
            <a:spLocks noChangeShapeType="1"/>
          </p:cNvSpPr>
          <p:nvPr/>
        </p:nvSpPr>
        <p:spPr bwMode="auto">
          <a:xfrm>
            <a:off x="2970720" y="1735383"/>
            <a:ext cx="28800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15" name="Group 86"/>
          <p:cNvGrpSpPr>
            <a:grpSpLocks/>
          </p:cNvGrpSpPr>
          <p:nvPr/>
        </p:nvGrpSpPr>
        <p:grpSpPr bwMode="auto">
          <a:xfrm>
            <a:off x="4584960" y="1587047"/>
            <a:ext cx="295200" cy="141135"/>
            <a:chOff x="3129" y="1000"/>
            <a:chExt cx="201" cy="89"/>
          </a:xfrm>
        </p:grpSpPr>
        <p:sp>
          <p:nvSpPr>
            <p:cNvPr id="101463" name="Line 87"/>
            <p:cNvSpPr>
              <a:spLocks noChangeShapeType="1"/>
            </p:cNvSpPr>
            <p:nvPr/>
          </p:nvSpPr>
          <p:spPr bwMode="auto">
            <a:xfrm flipH="1">
              <a:off x="3129" y="1000"/>
              <a:ext cx="102"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464" name="Line 88"/>
            <p:cNvSpPr>
              <a:spLocks noChangeShapeType="1"/>
            </p:cNvSpPr>
            <p:nvPr/>
          </p:nvSpPr>
          <p:spPr bwMode="auto">
            <a:xfrm>
              <a:off x="3235" y="1000"/>
              <a:ext cx="95"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465" name="Line 89"/>
          <p:cNvSpPr>
            <a:spLocks noChangeShapeType="1"/>
          </p:cNvSpPr>
          <p:nvPr/>
        </p:nvSpPr>
        <p:spPr bwMode="auto">
          <a:xfrm>
            <a:off x="4590720" y="1735383"/>
            <a:ext cx="28944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17" name="Group 90"/>
          <p:cNvGrpSpPr>
            <a:grpSpLocks/>
          </p:cNvGrpSpPr>
          <p:nvPr/>
        </p:nvGrpSpPr>
        <p:grpSpPr bwMode="auto">
          <a:xfrm>
            <a:off x="5790240" y="1587047"/>
            <a:ext cx="292320" cy="141135"/>
            <a:chOff x="3951" y="1000"/>
            <a:chExt cx="200" cy="89"/>
          </a:xfrm>
        </p:grpSpPr>
        <p:sp>
          <p:nvSpPr>
            <p:cNvPr id="101467" name="Line 91"/>
            <p:cNvSpPr>
              <a:spLocks noChangeShapeType="1"/>
            </p:cNvSpPr>
            <p:nvPr/>
          </p:nvSpPr>
          <p:spPr bwMode="auto">
            <a:xfrm flipH="1">
              <a:off x="3951" y="1000"/>
              <a:ext cx="101" cy="89"/>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468" name="Line 92"/>
            <p:cNvSpPr>
              <a:spLocks noChangeShapeType="1"/>
            </p:cNvSpPr>
            <p:nvPr/>
          </p:nvSpPr>
          <p:spPr bwMode="auto">
            <a:xfrm>
              <a:off x="4057" y="1000"/>
              <a:ext cx="94" cy="89"/>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469" name="Line 93"/>
          <p:cNvSpPr>
            <a:spLocks noChangeShapeType="1"/>
          </p:cNvSpPr>
          <p:nvPr/>
        </p:nvSpPr>
        <p:spPr bwMode="auto">
          <a:xfrm>
            <a:off x="5794560" y="1735383"/>
            <a:ext cx="288000" cy="1440"/>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70" name="Oval 94"/>
          <p:cNvSpPr>
            <a:spLocks noChangeArrowheads="1"/>
          </p:cNvSpPr>
          <p:nvPr/>
        </p:nvSpPr>
        <p:spPr bwMode="auto">
          <a:xfrm>
            <a:off x="2214720" y="1811711"/>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471" name="Oval 95"/>
          <p:cNvSpPr>
            <a:spLocks noChangeArrowheads="1"/>
          </p:cNvSpPr>
          <p:nvPr/>
        </p:nvSpPr>
        <p:spPr bwMode="auto">
          <a:xfrm>
            <a:off x="3797281" y="1811711"/>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472" name="Oval 96"/>
          <p:cNvSpPr>
            <a:spLocks noChangeArrowheads="1"/>
          </p:cNvSpPr>
          <p:nvPr/>
        </p:nvSpPr>
        <p:spPr bwMode="auto">
          <a:xfrm>
            <a:off x="8274240" y="1811711"/>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722" name="Group 97"/>
          <p:cNvGrpSpPr>
            <a:grpSpLocks/>
          </p:cNvGrpSpPr>
          <p:nvPr/>
        </p:nvGrpSpPr>
        <p:grpSpPr bwMode="auto">
          <a:xfrm>
            <a:off x="3376801" y="2060857"/>
            <a:ext cx="290880" cy="152656"/>
            <a:chOff x="2304" y="1298"/>
            <a:chExt cx="199" cy="96"/>
          </a:xfrm>
        </p:grpSpPr>
        <p:sp>
          <p:nvSpPr>
            <p:cNvPr id="101474" name="Line 98"/>
            <p:cNvSpPr>
              <a:spLocks noChangeShapeType="1"/>
            </p:cNvSpPr>
            <p:nvPr/>
          </p:nvSpPr>
          <p:spPr bwMode="auto">
            <a:xfrm flipV="1">
              <a:off x="2409" y="1298"/>
              <a:ext cx="94"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475" name="Line 99"/>
            <p:cNvSpPr>
              <a:spLocks noChangeShapeType="1"/>
            </p:cNvSpPr>
            <p:nvPr/>
          </p:nvSpPr>
          <p:spPr bwMode="auto">
            <a:xfrm flipH="1" flipV="1">
              <a:off x="2304" y="1298"/>
              <a:ext cx="101"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476" name="Line 100"/>
          <p:cNvSpPr>
            <a:spLocks noChangeShapeType="1"/>
          </p:cNvSpPr>
          <p:nvPr/>
        </p:nvSpPr>
        <p:spPr bwMode="auto">
          <a:xfrm flipH="1">
            <a:off x="3376800" y="2060857"/>
            <a:ext cx="29808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24" name="Group 101"/>
          <p:cNvGrpSpPr>
            <a:grpSpLocks/>
          </p:cNvGrpSpPr>
          <p:nvPr/>
        </p:nvGrpSpPr>
        <p:grpSpPr bwMode="auto">
          <a:xfrm>
            <a:off x="5394240" y="2060857"/>
            <a:ext cx="295200" cy="152656"/>
            <a:chOff x="3681" y="1298"/>
            <a:chExt cx="202" cy="96"/>
          </a:xfrm>
        </p:grpSpPr>
        <p:sp>
          <p:nvSpPr>
            <p:cNvPr id="101478" name="Line 102"/>
            <p:cNvSpPr>
              <a:spLocks noChangeShapeType="1"/>
            </p:cNvSpPr>
            <p:nvPr/>
          </p:nvSpPr>
          <p:spPr bwMode="auto">
            <a:xfrm flipV="1">
              <a:off x="3788" y="1298"/>
              <a:ext cx="95"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479" name="Line 103"/>
            <p:cNvSpPr>
              <a:spLocks noChangeShapeType="1"/>
            </p:cNvSpPr>
            <p:nvPr/>
          </p:nvSpPr>
          <p:spPr bwMode="auto">
            <a:xfrm flipH="1" flipV="1">
              <a:off x="3681" y="1298"/>
              <a:ext cx="102"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480" name="Line 104"/>
          <p:cNvSpPr>
            <a:spLocks noChangeShapeType="1"/>
          </p:cNvSpPr>
          <p:nvPr/>
        </p:nvSpPr>
        <p:spPr bwMode="auto">
          <a:xfrm flipH="1">
            <a:off x="5395680" y="2060857"/>
            <a:ext cx="29952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26" name="Group 105"/>
          <p:cNvGrpSpPr>
            <a:grpSpLocks/>
          </p:cNvGrpSpPr>
          <p:nvPr/>
        </p:nvGrpSpPr>
        <p:grpSpPr bwMode="auto">
          <a:xfrm>
            <a:off x="6192000" y="2060857"/>
            <a:ext cx="296640" cy="152656"/>
            <a:chOff x="4226" y="1298"/>
            <a:chExt cx="202" cy="96"/>
          </a:xfrm>
        </p:grpSpPr>
        <p:sp>
          <p:nvSpPr>
            <p:cNvPr id="101482" name="Line 106"/>
            <p:cNvSpPr>
              <a:spLocks noChangeShapeType="1"/>
            </p:cNvSpPr>
            <p:nvPr/>
          </p:nvSpPr>
          <p:spPr bwMode="auto">
            <a:xfrm flipV="1">
              <a:off x="4333" y="1298"/>
              <a:ext cx="95"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483" name="Line 107"/>
            <p:cNvSpPr>
              <a:spLocks noChangeShapeType="1"/>
            </p:cNvSpPr>
            <p:nvPr/>
          </p:nvSpPr>
          <p:spPr bwMode="auto">
            <a:xfrm flipH="1" flipV="1">
              <a:off x="4226" y="1298"/>
              <a:ext cx="102"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484" name="Line 108"/>
          <p:cNvSpPr>
            <a:spLocks noChangeShapeType="1"/>
          </p:cNvSpPr>
          <p:nvPr/>
        </p:nvSpPr>
        <p:spPr bwMode="auto">
          <a:xfrm flipH="1">
            <a:off x="6194880" y="2060857"/>
            <a:ext cx="29952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85" name="Oval 109"/>
          <p:cNvSpPr>
            <a:spLocks noChangeArrowheads="1"/>
          </p:cNvSpPr>
          <p:nvPr/>
        </p:nvSpPr>
        <p:spPr bwMode="auto">
          <a:xfrm>
            <a:off x="8274240" y="2055096"/>
            <a:ext cx="233280" cy="16561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729" name="Group 110"/>
          <p:cNvGrpSpPr>
            <a:grpSpLocks/>
          </p:cNvGrpSpPr>
          <p:nvPr/>
        </p:nvGrpSpPr>
        <p:grpSpPr bwMode="auto">
          <a:xfrm>
            <a:off x="2181601" y="2325845"/>
            <a:ext cx="295200" cy="141135"/>
            <a:chOff x="1489" y="1465"/>
            <a:chExt cx="201" cy="89"/>
          </a:xfrm>
        </p:grpSpPr>
        <p:sp>
          <p:nvSpPr>
            <p:cNvPr id="101487" name="Line 111"/>
            <p:cNvSpPr>
              <a:spLocks noChangeShapeType="1"/>
            </p:cNvSpPr>
            <p:nvPr/>
          </p:nvSpPr>
          <p:spPr bwMode="auto">
            <a:xfrm flipH="1">
              <a:off x="1489" y="1465"/>
              <a:ext cx="102"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488" name="Line 112"/>
            <p:cNvSpPr>
              <a:spLocks noChangeShapeType="1"/>
            </p:cNvSpPr>
            <p:nvPr/>
          </p:nvSpPr>
          <p:spPr bwMode="auto">
            <a:xfrm>
              <a:off x="1595" y="1465"/>
              <a:ext cx="95"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489" name="Line 113"/>
          <p:cNvSpPr>
            <a:spLocks noChangeShapeType="1"/>
          </p:cNvSpPr>
          <p:nvPr/>
        </p:nvSpPr>
        <p:spPr bwMode="auto">
          <a:xfrm>
            <a:off x="2187361" y="2471299"/>
            <a:ext cx="28944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31" name="Group 114"/>
          <p:cNvGrpSpPr>
            <a:grpSpLocks/>
          </p:cNvGrpSpPr>
          <p:nvPr/>
        </p:nvGrpSpPr>
        <p:grpSpPr bwMode="auto">
          <a:xfrm>
            <a:off x="3764160" y="2325845"/>
            <a:ext cx="295200" cy="141135"/>
            <a:chOff x="2569" y="1465"/>
            <a:chExt cx="201" cy="89"/>
          </a:xfrm>
        </p:grpSpPr>
        <p:sp>
          <p:nvSpPr>
            <p:cNvPr id="101491" name="Line 115"/>
            <p:cNvSpPr>
              <a:spLocks noChangeShapeType="1"/>
            </p:cNvSpPr>
            <p:nvPr/>
          </p:nvSpPr>
          <p:spPr bwMode="auto">
            <a:xfrm flipH="1">
              <a:off x="2569" y="1465"/>
              <a:ext cx="102"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492" name="Line 116"/>
            <p:cNvSpPr>
              <a:spLocks noChangeShapeType="1"/>
            </p:cNvSpPr>
            <p:nvPr/>
          </p:nvSpPr>
          <p:spPr bwMode="auto">
            <a:xfrm>
              <a:off x="2675" y="1465"/>
              <a:ext cx="95"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493" name="Line 117"/>
          <p:cNvSpPr>
            <a:spLocks noChangeShapeType="1"/>
          </p:cNvSpPr>
          <p:nvPr/>
        </p:nvSpPr>
        <p:spPr bwMode="auto">
          <a:xfrm>
            <a:off x="3768481" y="2471299"/>
            <a:ext cx="29088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33" name="Group 118"/>
          <p:cNvGrpSpPr>
            <a:grpSpLocks/>
          </p:cNvGrpSpPr>
          <p:nvPr/>
        </p:nvGrpSpPr>
        <p:grpSpPr bwMode="auto">
          <a:xfrm>
            <a:off x="5790240" y="2325845"/>
            <a:ext cx="292320" cy="141135"/>
            <a:chOff x="3951" y="1465"/>
            <a:chExt cx="200" cy="89"/>
          </a:xfrm>
        </p:grpSpPr>
        <p:sp>
          <p:nvSpPr>
            <p:cNvPr id="101495" name="Line 119"/>
            <p:cNvSpPr>
              <a:spLocks noChangeShapeType="1"/>
            </p:cNvSpPr>
            <p:nvPr/>
          </p:nvSpPr>
          <p:spPr bwMode="auto">
            <a:xfrm flipH="1">
              <a:off x="3951" y="1465"/>
              <a:ext cx="101" cy="89"/>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496" name="Line 120"/>
            <p:cNvSpPr>
              <a:spLocks noChangeShapeType="1"/>
            </p:cNvSpPr>
            <p:nvPr/>
          </p:nvSpPr>
          <p:spPr bwMode="auto">
            <a:xfrm>
              <a:off x="4057" y="1465"/>
              <a:ext cx="94" cy="89"/>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497" name="Line 121"/>
          <p:cNvSpPr>
            <a:spLocks noChangeShapeType="1"/>
          </p:cNvSpPr>
          <p:nvPr/>
        </p:nvSpPr>
        <p:spPr bwMode="auto">
          <a:xfrm>
            <a:off x="5794560" y="2471299"/>
            <a:ext cx="288000" cy="1441"/>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498" name="Oval 122"/>
          <p:cNvSpPr>
            <a:spLocks noChangeArrowheads="1"/>
          </p:cNvSpPr>
          <p:nvPr/>
        </p:nvSpPr>
        <p:spPr bwMode="auto">
          <a:xfrm>
            <a:off x="8274240" y="3050241"/>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499" name="Oval 123"/>
          <p:cNvSpPr>
            <a:spLocks noChangeArrowheads="1"/>
          </p:cNvSpPr>
          <p:nvPr/>
        </p:nvSpPr>
        <p:spPr bwMode="auto">
          <a:xfrm>
            <a:off x="2214720" y="2546188"/>
            <a:ext cx="23328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00" name="Oval 124"/>
          <p:cNvSpPr>
            <a:spLocks noChangeArrowheads="1"/>
          </p:cNvSpPr>
          <p:nvPr/>
        </p:nvSpPr>
        <p:spPr bwMode="auto">
          <a:xfrm>
            <a:off x="3797281" y="2546188"/>
            <a:ext cx="23328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01" name="Oval 125"/>
          <p:cNvSpPr>
            <a:spLocks noChangeArrowheads="1"/>
          </p:cNvSpPr>
          <p:nvPr/>
        </p:nvSpPr>
        <p:spPr bwMode="auto">
          <a:xfrm>
            <a:off x="4618081" y="2546188"/>
            <a:ext cx="23328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02" name="Oval 126"/>
          <p:cNvSpPr>
            <a:spLocks noChangeArrowheads="1"/>
          </p:cNvSpPr>
          <p:nvPr/>
        </p:nvSpPr>
        <p:spPr bwMode="auto">
          <a:xfrm>
            <a:off x="5037120" y="2546188"/>
            <a:ext cx="23328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03" name="Oval 127"/>
          <p:cNvSpPr>
            <a:spLocks noChangeArrowheads="1"/>
          </p:cNvSpPr>
          <p:nvPr/>
        </p:nvSpPr>
        <p:spPr bwMode="auto">
          <a:xfrm>
            <a:off x="6641280" y="2546188"/>
            <a:ext cx="23616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741" name="Group 128"/>
          <p:cNvGrpSpPr>
            <a:grpSpLocks/>
          </p:cNvGrpSpPr>
          <p:nvPr/>
        </p:nvGrpSpPr>
        <p:grpSpPr bwMode="auto">
          <a:xfrm>
            <a:off x="4180320" y="2803975"/>
            <a:ext cx="293760" cy="141135"/>
            <a:chOff x="2853" y="1766"/>
            <a:chExt cx="200" cy="89"/>
          </a:xfrm>
        </p:grpSpPr>
        <p:sp>
          <p:nvSpPr>
            <p:cNvPr id="101505" name="Line 129"/>
            <p:cNvSpPr>
              <a:spLocks noChangeShapeType="1"/>
            </p:cNvSpPr>
            <p:nvPr/>
          </p:nvSpPr>
          <p:spPr bwMode="auto">
            <a:xfrm flipH="1">
              <a:off x="2853" y="1766"/>
              <a:ext cx="101"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06" name="Line 130"/>
            <p:cNvSpPr>
              <a:spLocks noChangeShapeType="1"/>
            </p:cNvSpPr>
            <p:nvPr/>
          </p:nvSpPr>
          <p:spPr bwMode="auto">
            <a:xfrm>
              <a:off x="2959" y="1766"/>
              <a:ext cx="94"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07" name="Line 131"/>
          <p:cNvSpPr>
            <a:spLocks noChangeShapeType="1"/>
          </p:cNvSpPr>
          <p:nvPr/>
        </p:nvSpPr>
        <p:spPr bwMode="auto">
          <a:xfrm>
            <a:off x="4184640" y="2949429"/>
            <a:ext cx="28944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43" name="Group 132"/>
          <p:cNvGrpSpPr>
            <a:grpSpLocks/>
          </p:cNvGrpSpPr>
          <p:nvPr/>
        </p:nvGrpSpPr>
        <p:grpSpPr bwMode="auto">
          <a:xfrm>
            <a:off x="5790240" y="2803975"/>
            <a:ext cx="292320" cy="141135"/>
            <a:chOff x="3951" y="1766"/>
            <a:chExt cx="200" cy="89"/>
          </a:xfrm>
        </p:grpSpPr>
        <p:sp>
          <p:nvSpPr>
            <p:cNvPr id="101509" name="Line 133"/>
            <p:cNvSpPr>
              <a:spLocks noChangeShapeType="1"/>
            </p:cNvSpPr>
            <p:nvPr/>
          </p:nvSpPr>
          <p:spPr bwMode="auto">
            <a:xfrm flipH="1">
              <a:off x="3951" y="1766"/>
              <a:ext cx="101"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10" name="Line 134"/>
            <p:cNvSpPr>
              <a:spLocks noChangeShapeType="1"/>
            </p:cNvSpPr>
            <p:nvPr/>
          </p:nvSpPr>
          <p:spPr bwMode="auto">
            <a:xfrm>
              <a:off x="4057" y="1766"/>
              <a:ext cx="94"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11" name="Line 135"/>
          <p:cNvSpPr>
            <a:spLocks noChangeShapeType="1"/>
          </p:cNvSpPr>
          <p:nvPr/>
        </p:nvSpPr>
        <p:spPr bwMode="auto">
          <a:xfrm>
            <a:off x="5794560" y="2949429"/>
            <a:ext cx="28800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45" name="Group 136"/>
          <p:cNvGrpSpPr>
            <a:grpSpLocks/>
          </p:cNvGrpSpPr>
          <p:nvPr/>
        </p:nvGrpSpPr>
        <p:grpSpPr bwMode="auto">
          <a:xfrm>
            <a:off x="7012800" y="2803975"/>
            <a:ext cx="295200" cy="141135"/>
            <a:chOff x="4786" y="1766"/>
            <a:chExt cx="201" cy="89"/>
          </a:xfrm>
        </p:grpSpPr>
        <p:sp>
          <p:nvSpPr>
            <p:cNvPr id="101513" name="Line 137"/>
            <p:cNvSpPr>
              <a:spLocks noChangeShapeType="1"/>
            </p:cNvSpPr>
            <p:nvPr/>
          </p:nvSpPr>
          <p:spPr bwMode="auto">
            <a:xfrm flipH="1">
              <a:off x="4786" y="1766"/>
              <a:ext cx="102"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14" name="Line 138"/>
            <p:cNvSpPr>
              <a:spLocks noChangeShapeType="1"/>
            </p:cNvSpPr>
            <p:nvPr/>
          </p:nvSpPr>
          <p:spPr bwMode="auto">
            <a:xfrm>
              <a:off x="4892" y="1766"/>
              <a:ext cx="95"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15" name="Line 139"/>
          <p:cNvSpPr>
            <a:spLocks noChangeShapeType="1"/>
          </p:cNvSpPr>
          <p:nvPr/>
        </p:nvSpPr>
        <p:spPr bwMode="auto">
          <a:xfrm>
            <a:off x="7017121" y="2949429"/>
            <a:ext cx="29088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47" name="Group 140"/>
          <p:cNvGrpSpPr>
            <a:grpSpLocks/>
          </p:cNvGrpSpPr>
          <p:nvPr/>
        </p:nvGrpSpPr>
        <p:grpSpPr bwMode="auto">
          <a:xfrm>
            <a:off x="2181601" y="3050241"/>
            <a:ext cx="295200" cy="141135"/>
            <a:chOff x="1489" y="1921"/>
            <a:chExt cx="201" cy="89"/>
          </a:xfrm>
        </p:grpSpPr>
        <p:sp>
          <p:nvSpPr>
            <p:cNvPr id="101517" name="Line 141"/>
            <p:cNvSpPr>
              <a:spLocks noChangeShapeType="1"/>
            </p:cNvSpPr>
            <p:nvPr/>
          </p:nvSpPr>
          <p:spPr bwMode="auto">
            <a:xfrm flipH="1">
              <a:off x="1489" y="1921"/>
              <a:ext cx="102"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18" name="Line 142"/>
            <p:cNvSpPr>
              <a:spLocks noChangeShapeType="1"/>
            </p:cNvSpPr>
            <p:nvPr/>
          </p:nvSpPr>
          <p:spPr bwMode="auto">
            <a:xfrm>
              <a:off x="1595" y="1921"/>
              <a:ext cx="95"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19" name="Line 143"/>
          <p:cNvSpPr>
            <a:spLocks noChangeShapeType="1"/>
          </p:cNvSpPr>
          <p:nvPr/>
        </p:nvSpPr>
        <p:spPr bwMode="auto">
          <a:xfrm>
            <a:off x="2187361" y="3195696"/>
            <a:ext cx="28944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49" name="Group 144"/>
          <p:cNvGrpSpPr>
            <a:grpSpLocks/>
          </p:cNvGrpSpPr>
          <p:nvPr/>
        </p:nvGrpSpPr>
        <p:grpSpPr bwMode="auto">
          <a:xfrm>
            <a:off x="3764160" y="3050241"/>
            <a:ext cx="295200" cy="141135"/>
            <a:chOff x="2569" y="1921"/>
            <a:chExt cx="201" cy="89"/>
          </a:xfrm>
        </p:grpSpPr>
        <p:sp>
          <p:nvSpPr>
            <p:cNvPr id="101521" name="Line 145"/>
            <p:cNvSpPr>
              <a:spLocks noChangeShapeType="1"/>
            </p:cNvSpPr>
            <p:nvPr/>
          </p:nvSpPr>
          <p:spPr bwMode="auto">
            <a:xfrm flipH="1">
              <a:off x="2569" y="1921"/>
              <a:ext cx="102"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22" name="Line 146"/>
            <p:cNvSpPr>
              <a:spLocks noChangeShapeType="1"/>
            </p:cNvSpPr>
            <p:nvPr/>
          </p:nvSpPr>
          <p:spPr bwMode="auto">
            <a:xfrm>
              <a:off x="2675" y="1921"/>
              <a:ext cx="95"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23" name="Line 147"/>
          <p:cNvSpPr>
            <a:spLocks noChangeShapeType="1"/>
          </p:cNvSpPr>
          <p:nvPr/>
        </p:nvSpPr>
        <p:spPr bwMode="auto">
          <a:xfrm>
            <a:off x="3768481" y="3195696"/>
            <a:ext cx="29088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51" name="Group 148"/>
          <p:cNvGrpSpPr>
            <a:grpSpLocks/>
          </p:cNvGrpSpPr>
          <p:nvPr/>
        </p:nvGrpSpPr>
        <p:grpSpPr bwMode="auto">
          <a:xfrm>
            <a:off x="8242560" y="3050241"/>
            <a:ext cx="293760" cy="141135"/>
            <a:chOff x="5625" y="1921"/>
            <a:chExt cx="200" cy="89"/>
          </a:xfrm>
        </p:grpSpPr>
        <p:sp>
          <p:nvSpPr>
            <p:cNvPr id="101525" name="Line 149"/>
            <p:cNvSpPr>
              <a:spLocks noChangeShapeType="1"/>
            </p:cNvSpPr>
            <p:nvPr/>
          </p:nvSpPr>
          <p:spPr bwMode="auto">
            <a:xfrm flipH="1">
              <a:off x="5625" y="1921"/>
              <a:ext cx="101"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26" name="Line 150"/>
            <p:cNvSpPr>
              <a:spLocks noChangeShapeType="1"/>
            </p:cNvSpPr>
            <p:nvPr/>
          </p:nvSpPr>
          <p:spPr bwMode="auto">
            <a:xfrm>
              <a:off x="5731" y="1921"/>
              <a:ext cx="94"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27" name="Line 151"/>
          <p:cNvSpPr>
            <a:spLocks noChangeShapeType="1"/>
          </p:cNvSpPr>
          <p:nvPr/>
        </p:nvSpPr>
        <p:spPr bwMode="auto">
          <a:xfrm>
            <a:off x="8246881" y="3195696"/>
            <a:ext cx="28944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528" name="Oval 152"/>
          <p:cNvSpPr>
            <a:spLocks noChangeArrowheads="1"/>
          </p:cNvSpPr>
          <p:nvPr/>
        </p:nvSpPr>
        <p:spPr bwMode="auto">
          <a:xfrm>
            <a:off x="2214720" y="3054562"/>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29" name="Oval 153"/>
          <p:cNvSpPr>
            <a:spLocks noChangeArrowheads="1"/>
          </p:cNvSpPr>
          <p:nvPr/>
        </p:nvSpPr>
        <p:spPr bwMode="auto">
          <a:xfrm>
            <a:off x="3797281" y="3283545"/>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755" name="Group 154"/>
          <p:cNvGrpSpPr>
            <a:grpSpLocks/>
          </p:cNvGrpSpPr>
          <p:nvPr/>
        </p:nvGrpSpPr>
        <p:grpSpPr bwMode="auto">
          <a:xfrm>
            <a:off x="3376800" y="3293626"/>
            <a:ext cx="292320" cy="144015"/>
            <a:chOff x="2304" y="2075"/>
            <a:chExt cx="200" cy="90"/>
          </a:xfrm>
        </p:grpSpPr>
        <p:sp>
          <p:nvSpPr>
            <p:cNvPr id="101531" name="Line 155"/>
            <p:cNvSpPr>
              <a:spLocks noChangeShapeType="1"/>
            </p:cNvSpPr>
            <p:nvPr/>
          </p:nvSpPr>
          <p:spPr bwMode="auto">
            <a:xfrm flipH="1">
              <a:off x="2304" y="2075"/>
              <a:ext cx="101" cy="9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32" name="Line 156"/>
            <p:cNvSpPr>
              <a:spLocks noChangeShapeType="1"/>
            </p:cNvSpPr>
            <p:nvPr/>
          </p:nvSpPr>
          <p:spPr bwMode="auto">
            <a:xfrm>
              <a:off x="2410" y="2075"/>
              <a:ext cx="94" cy="9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33" name="Line 157"/>
          <p:cNvSpPr>
            <a:spLocks noChangeShapeType="1"/>
          </p:cNvSpPr>
          <p:nvPr/>
        </p:nvSpPr>
        <p:spPr bwMode="auto">
          <a:xfrm>
            <a:off x="3381120" y="3441961"/>
            <a:ext cx="28800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57" name="Group 158"/>
          <p:cNvGrpSpPr>
            <a:grpSpLocks/>
          </p:cNvGrpSpPr>
          <p:nvPr/>
        </p:nvGrpSpPr>
        <p:grpSpPr bwMode="auto">
          <a:xfrm>
            <a:off x="5395680" y="3293626"/>
            <a:ext cx="293760" cy="144015"/>
            <a:chOff x="3682" y="2075"/>
            <a:chExt cx="201" cy="90"/>
          </a:xfrm>
        </p:grpSpPr>
        <p:sp>
          <p:nvSpPr>
            <p:cNvPr id="101535" name="Line 159"/>
            <p:cNvSpPr>
              <a:spLocks noChangeShapeType="1"/>
            </p:cNvSpPr>
            <p:nvPr/>
          </p:nvSpPr>
          <p:spPr bwMode="auto">
            <a:xfrm flipH="1">
              <a:off x="3682" y="2075"/>
              <a:ext cx="102" cy="9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36" name="Line 160"/>
            <p:cNvSpPr>
              <a:spLocks noChangeShapeType="1"/>
            </p:cNvSpPr>
            <p:nvPr/>
          </p:nvSpPr>
          <p:spPr bwMode="auto">
            <a:xfrm>
              <a:off x="3788" y="2075"/>
              <a:ext cx="95" cy="9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37" name="Line 161"/>
          <p:cNvSpPr>
            <a:spLocks noChangeShapeType="1"/>
          </p:cNvSpPr>
          <p:nvPr/>
        </p:nvSpPr>
        <p:spPr bwMode="auto">
          <a:xfrm>
            <a:off x="5400000" y="3441961"/>
            <a:ext cx="28944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538" name="Oval 162"/>
          <p:cNvSpPr>
            <a:spLocks noChangeArrowheads="1"/>
          </p:cNvSpPr>
          <p:nvPr/>
        </p:nvSpPr>
        <p:spPr bwMode="auto">
          <a:xfrm>
            <a:off x="6641280" y="3283545"/>
            <a:ext cx="23616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39" name="Oval 163"/>
          <p:cNvSpPr>
            <a:spLocks noChangeArrowheads="1"/>
          </p:cNvSpPr>
          <p:nvPr/>
        </p:nvSpPr>
        <p:spPr bwMode="auto">
          <a:xfrm>
            <a:off x="2214720" y="3528371"/>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761" name="Group 164"/>
          <p:cNvGrpSpPr>
            <a:grpSpLocks/>
          </p:cNvGrpSpPr>
          <p:nvPr/>
        </p:nvGrpSpPr>
        <p:grpSpPr bwMode="auto">
          <a:xfrm>
            <a:off x="5790240" y="3539892"/>
            <a:ext cx="292320" cy="141135"/>
            <a:chOff x="3951" y="2230"/>
            <a:chExt cx="200" cy="89"/>
          </a:xfrm>
        </p:grpSpPr>
        <p:sp>
          <p:nvSpPr>
            <p:cNvPr id="101541" name="Line 165"/>
            <p:cNvSpPr>
              <a:spLocks noChangeShapeType="1"/>
            </p:cNvSpPr>
            <p:nvPr/>
          </p:nvSpPr>
          <p:spPr bwMode="auto">
            <a:xfrm flipH="1">
              <a:off x="3951" y="2230"/>
              <a:ext cx="101" cy="89"/>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42" name="Line 166"/>
            <p:cNvSpPr>
              <a:spLocks noChangeShapeType="1"/>
            </p:cNvSpPr>
            <p:nvPr/>
          </p:nvSpPr>
          <p:spPr bwMode="auto">
            <a:xfrm>
              <a:off x="4057" y="2230"/>
              <a:ext cx="94" cy="89"/>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43" name="Line 167"/>
          <p:cNvSpPr>
            <a:spLocks noChangeShapeType="1"/>
          </p:cNvSpPr>
          <p:nvPr/>
        </p:nvSpPr>
        <p:spPr bwMode="auto">
          <a:xfrm>
            <a:off x="5794560" y="3686787"/>
            <a:ext cx="288000" cy="1441"/>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544" name="Oval 168"/>
          <p:cNvSpPr>
            <a:spLocks noChangeArrowheads="1"/>
          </p:cNvSpPr>
          <p:nvPr/>
        </p:nvSpPr>
        <p:spPr bwMode="auto">
          <a:xfrm>
            <a:off x="2214720" y="3773197"/>
            <a:ext cx="23328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45" name="Oval 169"/>
          <p:cNvSpPr>
            <a:spLocks noChangeArrowheads="1"/>
          </p:cNvSpPr>
          <p:nvPr/>
        </p:nvSpPr>
        <p:spPr bwMode="auto">
          <a:xfrm>
            <a:off x="3797281" y="3773197"/>
            <a:ext cx="23328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765" name="Group 170"/>
          <p:cNvGrpSpPr>
            <a:grpSpLocks/>
          </p:cNvGrpSpPr>
          <p:nvPr/>
        </p:nvGrpSpPr>
        <p:grpSpPr bwMode="auto">
          <a:xfrm>
            <a:off x="2181601" y="4030984"/>
            <a:ext cx="295200" cy="141135"/>
            <a:chOff x="1489" y="2539"/>
            <a:chExt cx="201" cy="89"/>
          </a:xfrm>
        </p:grpSpPr>
        <p:sp>
          <p:nvSpPr>
            <p:cNvPr id="101547" name="Line 171"/>
            <p:cNvSpPr>
              <a:spLocks noChangeShapeType="1"/>
            </p:cNvSpPr>
            <p:nvPr/>
          </p:nvSpPr>
          <p:spPr bwMode="auto">
            <a:xfrm flipH="1">
              <a:off x="1489" y="2539"/>
              <a:ext cx="102"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48" name="Line 172"/>
            <p:cNvSpPr>
              <a:spLocks noChangeShapeType="1"/>
            </p:cNvSpPr>
            <p:nvPr/>
          </p:nvSpPr>
          <p:spPr bwMode="auto">
            <a:xfrm>
              <a:off x="1595" y="2539"/>
              <a:ext cx="95"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49" name="Line 173"/>
          <p:cNvSpPr>
            <a:spLocks noChangeShapeType="1"/>
          </p:cNvSpPr>
          <p:nvPr/>
        </p:nvSpPr>
        <p:spPr bwMode="auto">
          <a:xfrm>
            <a:off x="2187361" y="4177879"/>
            <a:ext cx="28944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67" name="Group 174"/>
          <p:cNvGrpSpPr>
            <a:grpSpLocks/>
          </p:cNvGrpSpPr>
          <p:nvPr/>
        </p:nvGrpSpPr>
        <p:grpSpPr bwMode="auto">
          <a:xfrm>
            <a:off x="5395680" y="4030984"/>
            <a:ext cx="293760" cy="141135"/>
            <a:chOff x="3682" y="2539"/>
            <a:chExt cx="201" cy="89"/>
          </a:xfrm>
        </p:grpSpPr>
        <p:sp>
          <p:nvSpPr>
            <p:cNvPr id="101551" name="Line 175"/>
            <p:cNvSpPr>
              <a:spLocks noChangeShapeType="1"/>
            </p:cNvSpPr>
            <p:nvPr/>
          </p:nvSpPr>
          <p:spPr bwMode="auto">
            <a:xfrm flipH="1">
              <a:off x="3682" y="2539"/>
              <a:ext cx="102"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52" name="Line 176"/>
            <p:cNvSpPr>
              <a:spLocks noChangeShapeType="1"/>
            </p:cNvSpPr>
            <p:nvPr/>
          </p:nvSpPr>
          <p:spPr bwMode="auto">
            <a:xfrm>
              <a:off x="3788" y="2539"/>
              <a:ext cx="95"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53" name="Line 177"/>
          <p:cNvSpPr>
            <a:spLocks noChangeShapeType="1"/>
          </p:cNvSpPr>
          <p:nvPr/>
        </p:nvSpPr>
        <p:spPr bwMode="auto">
          <a:xfrm>
            <a:off x="5400000" y="4177879"/>
            <a:ext cx="28944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554" name="Oval 178"/>
          <p:cNvSpPr>
            <a:spLocks noChangeArrowheads="1"/>
          </p:cNvSpPr>
          <p:nvPr/>
        </p:nvSpPr>
        <p:spPr bwMode="auto">
          <a:xfrm>
            <a:off x="6226561" y="4997325"/>
            <a:ext cx="23472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55" name="Oval 179"/>
          <p:cNvSpPr>
            <a:spLocks noChangeArrowheads="1"/>
          </p:cNvSpPr>
          <p:nvPr/>
        </p:nvSpPr>
        <p:spPr bwMode="auto">
          <a:xfrm>
            <a:off x="2214720" y="4504793"/>
            <a:ext cx="23328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56" name="Oval 180"/>
          <p:cNvSpPr>
            <a:spLocks noChangeArrowheads="1"/>
          </p:cNvSpPr>
          <p:nvPr/>
        </p:nvSpPr>
        <p:spPr bwMode="auto">
          <a:xfrm>
            <a:off x="3797281" y="4264289"/>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772" name="Group 181"/>
          <p:cNvGrpSpPr>
            <a:grpSpLocks/>
          </p:cNvGrpSpPr>
          <p:nvPr/>
        </p:nvGrpSpPr>
        <p:grpSpPr bwMode="auto">
          <a:xfrm>
            <a:off x="2180160" y="4514875"/>
            <a:ext cx="296640" cy="152656"/>
            <a:chOff x="1488" y="2844"/>
            <a:chExt cx="202" cy="96"/>
          </a:xfrm>
        </p:grpSpPr>
        <p:sp>
          <p:nvSpPr>
            <p:cNvPr id="101558" name="Line 182"/>
            <p:cNvSpPr>
              <a:spLocks noChangeShapeType="1"/>
            </p:cNvSpPr>
            <p:nvPr/>
          </p:nvSpPr>
          <p:spPr bwMode="auto">
            <a:xfrm flipV="1">
              <a:off x="1595" y="2844"/>
              <a:ext cx="95"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59" name="Line 183"/>
            <p:cNvSpPr>
              <a:spLocks noChangeShapeType="1"/>
            </p:cNvSpPr>
            <p:nvPr/>
          </p:nvSpPr>
          <p:spPr bwMode="auto">
            <a:xfrm flipH="1" flipV="1">
              <a:off x="1488" y="2844"/>
              <a:ext cx="102"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60" name="Line 184"/>
          <p:cNvSpPr>
            <a:spLocks noChangeShapeType="1"/>
          </p:cNvSpPr>
          <p:nvPr/>
        </p:nvSpPr>
        <p:spPr bwMode="auto">
          <a:xfrm flipH="1">
            <a:off x="2181601" y="4514875"/>
            <a:ext cx="30096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74" name="Group 185"/>
          <p:cNvGrpSpPr>
            <a:grpSpLocks/>
          </p:cNvGrpSpPr>
          <p:nvPr/>
        </p:nvGrpSpPr>
        <p:grpSpPr bwMode="auto">
          <a:xfrm>
            <a:off x="3762721" y="4514875"/>
            <a:ext cx="296640" cy="152656"/>
            <a:chOff x="2568" y="2844"/>
            <a:chExt cx="202" cy="96"/>
          </a:xfrm>
        </p:grpSpPr>
        <p:sp>
          <p:nvSpPr>
            <p:cNvPr id="101562" name="Line 186"/>
            <p:cNvSpPr>
              <a:spLocks noChangeShapeType="1"/>
            </p:cNvSpPr>
            <p:nvPr/>
          </p:nvSpPr>
          <p:spPr bwMode="auto">
            <a:xfrm flipV="1">
              <a:off x="2675" y="2844"/>
              <a:ext cx="95"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63" name="Line 187"/>
            <p:cNvSpPr>
              <a:spLocks noChangeShapeType="1"/>
            </p:cNvSpPr>
            <p:nvPr/>
          </p:nvSpPr>
          <p:spPr bwMode="auto">
            <a:xfrm flipH="1" flipV="1">
              <a:off x="2568" y="2844"/>
              <a:ext cx="102"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64" name="Line 188"/>
          <p:cNvSpPr>
            <a:spLocks noChangeShapeType="1"/>
          </p:cNvSpPr>
          <p:nvPr/>
        </p:nvSpPr>
        <p:spPr bwMode="auto">
          <a:xfrm flipH="1">
            <a:off x="3764160" y="4514875"/>
            <a:ext cx="29952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76" name="Group 189"/>
          <p:cNvGrpSpPr>
            <a:grpSpLocks/>
          </p:cNvGrpSpPr>
          <p:nvPr/>
        </p:nvGrpSpPr>
        <p:grpSpPr bwMode="auto">
          <a:xfrm>
            <a:off x="4583521" y="4514875"/>
            <a:ext cx="296640" cy="152656"/>
            <a:chOff x="3128" y="2844"/>
            <a:chExt cx="202" cy="96"/>
          </a:xfrm>
        </p:grpSpPr>
        <p:sp>
          <p:nvSpPr>
            <p:cNvPr id="101566" name="Line 190"/>
            <p:cNvSpPr>
              <a:spLocks noChangeShapeType="1"/>
            </p:cNvSpPr>
            <p:nvPr/>
          </p:nvSpPr>
          <p:spPr bwMode="auto">
            <a:xfrm flipV="1">
              <a:off x="3235" y="2844"/>
              <a:ext cx="95" cy="96"/>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67" name="Line 191"/>
            <p:cNvSpPr>
              <a:spLocks noChangeShapeType="1"/>
            </p:cNvSpPr>
            <p:nvPr/>
          </p:nvSpPr>
          <p:spPr bwMode="auto">
            <a:xfrm flipH="1" flipV="1">
              <a:off x="3128" y="2844"/>
              <a:ext cx="102" cy="96"/>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68" name="Line 192"/>
          <p:cNvSpPr>
            <a:spLocks noChangeShapeType="1"/>
          </p:cNvSpPr>
          <p:nvPr/>
        </p:nvSpPr>
        <p:spPr bwMode="auto">
          <a:xfrm flipH="1">
            <a:off x="4584960" y="4514875"/>
            <a:ext cx="300960" cy="1440"/>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569" name="Oval 193"/>
          <p:cNvSpPr>
            <a:spLocks noChangeArrowheads="1"/>
          </p:cNvSpPr>
          <p:nvPr/>
        </p:nvSpPr>
        <p:spPr bwMode="auto">
          <a:xfrm>
            <a:off x="5037120" y="4510554"/>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779" name="Group 194"/>
          <p:cNvGrpSpPr>
            <a:grpSpLocks/>
          </p:cNvGrpSpPr>
          <p:nvPr/>
        </p:nvGrpSpPr>
        <p:grpSpPr bwMode="auto">
          <a:xfrm>
            <a:off x="8242560" y="4520635"/>
            <a:ext cx="293760" cy="144015"/>
            <a:chOff x="5625" y="2848"/>
            <a:chExt cx="200" cy="90"/>
          </a:xfrm>
        </p:grpSpPr>
        <p:sp>
          <p:nvSpPr>
            <p:cNvPr id="101571" name="Line 195"/>
            <p:cNvSpPr>
              <a:spLocks noChangeShapeType="1"/>
            </p:cNvSpPr>
            <p:nvPr/>
          </p:nvSpPr>
          <p:spPr bwMode="auto">
            <a:xfrm flipH="1">
              <a:off x="5625" y="2848"/>
              <a:ext cx="101" cy="9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72" name="Line 196"/>
            <p:cNvSpPr>
              <a:spLocks noChangeShapeType="1"/>
            </p:cNvSpPr>
            <p:nvPr/>
          </p:nvSpPr>
          <p:spPr bwMode="auto">
            <a:xfrm>
              <a:off x="5731" y="2848"/>
              <a:ext cx="94" cy="9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73" name="Line 197"/>
          <p:cNvSpPr>
            <a:spLocks noChangeShapeType="1"/>
          </p:cNvSpPr>
          <p:nvPr/>
        </p:nvSpPr>
        <p:spPr bwMode="auto">
          <a:xfrm>
            <a:off x="8246881" y="4668970"/>
            <a:ext cx="28944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574" name="Oval 198"/>
          <p:cNvSpPr>
            <a:spLocks noChangeArrowheads="1"/>
          </p:cNvSpPr>
          <p:nvPr/>
        </p:nvSpPr>
        <p:spPr bwMode="auto">
          <a:xfrm>
            <a:off x="2214720" y="4759701"/>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75" name="Oval 199"/>
          <p:cNvSpPr>
            <a:spLocks noChangeArrowheads="1"/>
          </p:cNvSpPr>
          <p:nvPr/>
        </p:nvSpPr>
        <p:spPr bwMode="auto">
          <a:xfrm>
            <a:off x="2615041" y="4759701"/>
            <a:ext cx="23472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76" name="Oval 200"/>
          <p:cNvSpPr>
            <a:spLocks noChangeArrowheads="1"/>
          </p:cNvSpPr>
          <p:nvPr/>
        </p:nvSpPr>
        <p:spPr bwMode="auto">
          <a:xfrm>
            <a:off x="2996640" y="4759701"/>
            <a:ext cx="23472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77" name="Oval 201"/>
          <p:cNvSpPr>
            <a:spLocks noChangeArrowheads="1"/>
          </p:cNvSpPr>
          <p:nvPr/>
        </p:nvSpPr>
        <p:spPr bwMode="auto">
          <a:xfrm>
            <a:off x="3407041" y="4759701"/>
            <a:ext cx="23472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78" name="Oval 202"/>
          <p:cNvSpPr>
            <a:spLocks noChangeArrowheads="1"/>
          </p:cNvSpPr>
          <p:nvPr/>
        </p:nvSpPr>
        <p:spPr bwMode="auto">
          <a:xfrm>
            <a:off x="3797281" y="4759701"/>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79" name="Oval 203"/>
          <p:cNvSpPr>
            <a:spLocks noChangeArrowheads="1"/>
          </p:cNvSpPr>
          <p:nvPr/>
        </p:nvSpPr>
        <p:spPr bwMode="auto">
          <a:xfrm>
            <a:off x="4212001" y="4759701"/>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80" name="Oval 204"/>
          <p:cNvSpPr>
            <a:spLocks noChangeArrowheads="1"/>
          </p:cNvSpPr>
          <p:nvPr/>
        </p:nvSpPr>
        <p:spPr bwMode="auto">
          <a:xfrm>
            <a:off x="4618081" y="4759701"/>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81" name="Oval 205"/>
          <p:cNvSpPr>
            <a:spLocks noChangeArrowheads="1"/>
          </p:cNvSpPr>
          <p:nvPr/>
        </p:nvSpPr>
        <p:spPr bwMode="auto">
          <a:xfrm>
            <a:off x="5037120" y="4759701"/>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82" name="Oval 206"/>
          <p:cNvSpPr>
            <a:spLocks noChangeArrowheads="1"/>
          </p:cNvSpPr>
          <p:nvPr/>
        </p:nvSpPr>
        <p:spPr bwMode="auto">
          <a:xfrm>
            <a:off x="5425921" y="4759701"/>
            <a:ext cx="23472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83" name="Oval 207"/>
          <p:cNvSpPr>
            <a:spLocks noChangeArrowheads="1"/>
          </p:cNvSpPr>
          <p:nvPr/>
        </p:nvSpPr>
        <p:spPr bwMode="auto">
          <a:xfrm>
            <a:off x="5820481" y="4759701"/>
            <a:ext cx="23472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84" name="Oval 208"/>
          <p:cNvSpPr>
            <a:spLocks noChangeArrowheads="1"/>
          </p:cNvSpPr>
          <p:nvPr/>
        </p:nvSpPr>
        <p:spPr bwMode="auto">
          <a:xfrm>
            <a:off x="6226561" y="4759701"/>
            <a:ext cx="23472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85" name="Oval 209"/>
          <p:cNvSpPr>
            <a:spLocks noChangeArrowheads="1"/>
          </p:cNvSpPr>
          <p:nvPr/>
        </p:nvSpPr>
        <p:spPr bwMode="auto">
          <a:xfrm>
            <a:off x="6641280" y="4759701"/>
            <a:ext cx="23616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86" name="Oval 210"/>
          <p:cNvSpPr>
            <a:spLocks noChangeArrowheads="1"/>
          </p:cNvSpPr>
          <p:nvPr/>
        </p:nvSpPr>
        <p:spPr bwMode="auto">
          <a:xfrm>
            <a:off x="7044480" y="4759701"/>
            <a:ext cx="23616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587" name="Oval 211"/>
          <p:cNvSpPr>
            <a:spLocks noChangeArrowheads="1"/>
          </p:cNvSpPr>
          <p:nvPr/>
        </p:nvSpPr>
        <p:spPr bwMode="auto">
          <a:xfrm>
            <a:off x="8274240" y="4759701"/>
            <a:ext cx="233280" cy="16417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795" name="Group 212"/>
          <p:cNvGrpSpPr>
            <a:grpSpLocks/>
          </p:cNvGrpSpPr>
          <p:nvPr/>
        </p:nvGrpSpPr>
        <p:grpSpPr bwMode="auto">
          <a:xfrm>
            <a:off x="2180160" y="5021808"/>
            <a:ext cx="296640" cy="149776"/>
            <a:chOff x="1488" y="3163"/>
            <a:chExt cx="202" cy="95"/>
          </a:xfrm>
        </p:grpSpPr>
        <p:sp>
          <p:nvSpPr>
            <p:cNvPr id="101589" name="Line 213"/>
            <p:cNvSpPr>
              <a:spLocks noChangeShapeType="1"/>
            </p:cNvSpPr>
            <p:nvPr/>
          </p:nvSpPr>
          <p:spPr bwMode="auto">
            <a:xfrm flipV="1">
              <a:off x="1595" y="3163"/>
              <a:ext cx="95" cy="9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90" name="Line 214"/>
            <p:cNvSpPr>
              <a:spLocks noChangeShapeType="1"/>
            </p:cNvSpPr>
            <p:nvPr/>
          </p:nvSpPr>
          <p:spPr bwMode="auto">
            <a:xfrm flipH="1" flipV="1">
              <a:off x="1488" y="3163"/>
              <a:ext cx="102" cy="9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91" name="Line 215"/>
          <p:cNvSpPr>
            <a:spLocks noChangeShapeType="1"/>
          </p:cNvSpPr>
          <p:nvPr/>
        </p:nvSpPr>
        <p:spPr bwMode="auto">
          <a:xfrm flipH="1">
            <a:off x="2181601" y="5020367"/>
            <a:ext cx="30096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97" name="Group 216"/>
          <p:cNvGrpSpPr>
            <a:grpSpLocks/>
          </p:cNvGrpSpPr>
          <p:nvPr/>
        </p:nvGrpSpPr>
        <p:grpSpPr bwMode="auto">
          <a:xfrm>
            <a:off x="3376801" y="5021808"/>
            <a:ext cx="290880" cy="149776"/>
            <a:chOff x="2304" y="3163"/>
            <a:chExt cx="199" cy="95"/>
          </a:xfrm>
        </p:grpSpPr>
        <p:sp>
          <p:nvSpPr>
            <p:cNvPr id="101593" name="Line 217"/>
            <p:cNvSpPr>
              <a:spLocks noChangeShapeType="1"/>
            </p:cNvSpPr>
            <p:nvPr/>
          </p:nvSpPr>
          <p:spPr bwMode="auto">
            <a:xfrm flipV="1">
              <a:off x="2409" y="3163"/>
              <a:ext cx="94" cy="9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94" name="Line 218"/>
            <p:cNvSpPr>
              <a:spLocks noChangeShapeType="1"/>
            </p:cNvSpPr>
            <p:nvPr/>
          </p:nvSpPr>
          <p:spPr bwMode="auto">
            <a:xfrm flipH="1" flipV="1">
              <a:off x="2304" y="3163"/>
              <a:ext cx="101" cy="9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95" name="Line 219"/>
          <p:cNvSpPr>
            <a:spLocks noChangeShapeType="1"/>
          </p:cNvSpPr>
          <p:nvPr/>
        </p:nvSpPr>
        <p:spPr bwMode="auto">
          <a:xfrm flipH="1">
            <a:off x="3376800" y="5020367"/>
            <a:ext cx="29808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799" name="Group 220"/>
          <p:cNvGrpSpPr>
            <a:grpSpLocks/>
          </p:cNvGrpSpPr>
          <p:nvPr/>
        </p:nvGrpSpPr>
        <p:grpSpPr bwMode="auto">
          <a:xfrm>
            <a:off x="3762721" y="5021808"/>
            <a:ext cx="296640" cy="149776"/>
            <a:chOff x="2568" y="3163"/>
            <a:chExt cx="202" cy="95"/>
          </a:xfrm>
        </p:grpSpPr>
        <p:sp>
          <p:nvSpPr>
            <p:cNvPr id="101597" name="Line 221"/>
            <p:cNvSpPr>
              <a:spLocks noChangeShapeType="1"/>
            </p:cNvSpPr>
            <p:nvPr/>
          </p:nvSpPr>
          <p:spPr bwMode="auto">
            <a:xfrm flipV="1">
              <a:off x="2675" y="3163"/>
              <a:ext cx="95" cy="9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598" name="Line 222"/>
            <p:cNvSpPr>
              <a:spLocks noChangeShapeType="1"/>
            </p:cNvSpPr>
            <p:nvPr/>
          </p:nvSpPr>
          <p:spPr bwMode="auto">
            <a:xfrm flipH="1" flipV="1">
              <a:off x="2568" y="3163"/>
              <a:ext cx="102" cy="9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599" name="Line 223"/>
          <p:cNvSpPr>
            <a:spLocks noChangeShapeType="1"/>
          </p:cNvSpPr>
          <p:nvPr/>
        </p:nvSpPr>
        <p:spPr bwMode="auto">
          <a:xfrm flipH="1">
            <a:off x="3764160" y="5020367"/>
            <a:ext cx="2995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801" name="Group 224"/>
          <p:cNvGrpSpPr>
            <a:grpSpLocks/>
          </p:cNvGrpSpPr>
          <p:nvPr/>
        </p:nvGrpSpPr>
        <p:grpSpPr bwMode="auto">
          <a:xfrm>
            <a:off x="5005441" y="5021808"/>
            <a:ext cx="292320" cy="149776"/>
            <a:chOff x="3416" y="3163"/>
            <a:chExt cx="199" cy="95"/>
          </a:xfrm>
        </p:grpSpPr>
        <p:sp>
          <p:nvSpPr>
            <p:cNvPr id="101601" name="Line 225"/>
            <p:cNvSpPr>
              <a:spLocks noChangeShapeType="1"/>
            </p:cNvSpPr>
            <p:nvPr/>
          </p:nvSpPr>
          <p:spPr bwMode="auto">
            <a:xfrm flipV="1">
              <a:off x="3521" y="3163"/>
              <a:ext cx="94" cy="9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602" name="Line 226"/>
            <p:cNvSpPr>
              <a:spLocks noChangeShapeType="1"/>
            </p:cNvSpPr>
            <p:nvPr/>
          </p:nvSpPr>
          <p:spPr bwMode="auto">
            <a:xfrm flipH="1" flipV="1">
              <a:off x="3416" y="3163"/>
              <a:ext cx="101" cy="9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603" name="Line 227"/>
          <p:cNvSpPr>
            <a:spLocks noChangeShapeType="1"/>
          </p:cNvSpPr>
          <p:nvPr/>
        </p:nvSpPr>
        <p:spPr bwMode="auto">
          <a:xfrm flipH="1">
            <a:off x="5005440" y="5020367"/>
            <a:ext cx="2995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803" name="Group 228"/>
          <p:cNvGrpSpPr>
            <a:grpSpLocks/>
          </p:cNvGrpSpPr>
          <p:nvPr/>
        </p:nvGrpSpPr>
        <p:grpSpPr bwMode="auto">
          <a:xfrm>
            <a:off x="6192000" y="5021808"/>
            <a:ext cx="296640" cy="149776"/>
            <a:chOff x="4226" y="3163"/>
            <a:chExt cx="202" cy="95"/>
          </a:xfrm>
        </p:grpSpPr>
        <p:sp>
          <p:nvSpPr>
            <p:cNvPr id="101605" name="Line 229"/>
            <p:cNvSpPr>
              <a:spLocks noChangeShapeType="1"/>
            </p:cNvSpPr>
            <p:nvPr/>
          </p:nvSpPr>
          <p:spPr bwMode="auto">
            <a:xfrm flipV="1">
              <a:off x="4333" y="3163"/>
              <a:ext cx="95" cy="9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606" name="Line 230"/>
            <p:cNvSpPr>
              <a:spLocks noChangeShapeType="1"/>
            </p:cNvSpPr>
            <p:nvPr/>
          </p:nvSpPr>
          <p:spPr bwMode="auto">
            <a:xfrm flipH="1" flipV="1">
              <a:off x="4226" y="3163"/>
              <a:ext cx="102" cy="9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607" name="Line 231"/>
          <p:cNvSpPr>
            <a:spLocks noChangeShapeType="1"/>
          </p:cNvSpPr>
          <p:nvPr/>
        </p:nvSpPr>
        <p:spPr bwMode="auto">
          <a:xfrm flipH="1">
            <a:off x="6194880" y="5020367"/>
            <a:ext cx="299520" cy="14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805" name="Group 232"/>
          <p:cNvGrpSpPr>
            <a:grpSpLocks/>
          </p:cNvGrpSpPr>
          <p:nvPr/>
        </p:nvGrpSpPr>
        <p:grpSpPr bwMode="auto">
          <a:xfrm>
            <a:off x="8242560" y="5026128"/>
            <a:ext cx="293760" cy="141135"/>
            <a:chOff x="5625" y="3166"/>
            <a:chExt cx="200" cy="89"/>
          </a:xfrm>
        </p:grpSpPr>
        <p:sp>
          <p:nvSpPr>
            <p:cNvPr id="101609" name="Line 233"/>
            <p:cNvSpPr>
              <a:spLocks noChangeShapeType="1"/>
            </p:cNvSpPr>
            <p:nvPr/>
          </p:nvSpPr>
          <p:spPr bwMode="auto">
            <a:xfrm flipH="1">
              <a:off x="5625" y="3166"/>
              <a:ext cx="101"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610" name="Line 234"/>
            <p:cNvSpPr>
              <a:spLocks noChangeShapeType="1"/>
            </p:cNvSpPr>
            <p:nvPr/>
          </p:nvSpPr>
          <p:spPr bwMode="auto">
            <a:xfrm>
              <a:off x="5731" y="3166"/>
              <a:ext cx="94"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611" name="Line 235"/>
          <p:cNvSpPr>
            <a:spLocks noChangeShapeType="1"/>
          </p:cNvSpPr>
          <p:nvPr/>
        </p:nvSpPr>
        <p:spPr bwMode="auto">
          <a:xfrm>
            <a:off x="8246881" y="5171584"/>
            <a:ext cx="28944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807" name="Group 236"/>
          <p:cNvGrpSpPr>
            <a:grpSpLocks/>
          </p:cNvGrpSpPr>
          <p:nvPr/>
        </p:nvGrpSpPr>
        <p:grpSpPr bwMode="auto">
          <a:xfrm>
            <a:off x="2963520" y="5250792"/>
            <a:ext cx="295200" cy="152656"/>
            <a:chOff x="2022" y="3308"/>
            <a:chExt cx="202" cy="96"/>
          </a:xfrm>
        </p:grpSpPr>
        <p:sp>
          <p:nvSpPr>
            <p:cNvPr id="101613" name="Line 237"/>
            <p:cNvSpPr>
              <a:spLocks noChangeShapeType="1"/>
            </p:cNvSpPr>
            <p:nvPr/>
          </p:nvSpPr>
          <p:spPr bwMode="auto">
            <a:xfrm flipV="1">
              <a:off x="2129" y="3308"/>
              <a:ext cx="95"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614" name="Line 238"/>
            <p:cNvSpPr>
              <a:spLocks noChangeShapeType="1"/>
            </p:cNvSpPr>
            <p:nvPr/>
          </p:nvSpPr>
          <p:spPr bwMode="auto">
            <a:xfrm flipH="1" flipV="1">
              <a:off x="2022" y="3308"/>
              <a:ext cx="102"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615" name="Line 239"/>
          <p:cNvSpPr>
            <a:spLocks noChangeShapeType="1"/>
          </p:cNvSpPr>
          <p:nvPr/>
        </p:nvSpPr>
        <p:spPr bwMode="auto">
          <a:xfrm flipH="1">
            <a:off x="2964960" y="5250792"/>
            <a:ext cx="299520" cy="288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616" name="Oval 240"/>
          <p:cNvSpPr>
            <a:spLocks noChangeArrowheads="1"/>
          </p:cNvSpPr>
          <p:nvPr/>
        </p:nvSpPr>
        <p:spPr bwMode="auto">
          <a:xfrm>
            <a:off x="5820481" y="5233510"/>
            <a:ext cx="23472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810" name="Group 241"/>
          <p:cNvGrpSpPr>
            <a:grpSpLocks/>
          </p:cNvGrpSpPr>
          <p:nvPr/>
        </p:nvGrpSpPr>
        <p:grpSpPr bwMode="auto">
          <a:xfrm>
            <a:off x="2181601" y="5754845"/>
            <a:ext cx="295200" cy="141135"/>
            <a:chOff x="1489" y="3625"/>
            <a:chExt cx="201" cy="89"/>
          </a:xfrm>
        </p:grpSpPr>
        <p:sp>
          <p:nvSpPr>
            <p:cNvPr id="101618" name="Line 242"/>
            <p:cNvSpPr>
              <a:spLocks noChangeShapeType="1"/>
            </p:cNvSpPr>
            <p:nvPr/>
          </p:nvSpPr>
          <p:spPr bwMode="auto">
            <a:xfrm flipH="1">
              <a:off x="1489" y="3625"/>
              <a:ext cx="102"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619" name="Line 243"/>
            <p:cNvSpPr>
              <a:spLocks noChangeShapeType="1"/>
            </p:cNvSpPr>
            <p:nvPr/>
          </p:nvSpPr>
          <p:spPr bwMode="auto">
            <a:xfrm>
              <a:off x="1595" y="3625"/>
              <a:ext cx="95"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620" name="Line 244"/>
          <p:cNvSpPr>
            <a:spLocks noChangeShapeType="1"/>
          </p:cNvSpPr>
          <p:nvPr/>
        </p:nvSpPr>
        <p:spPr bwMode="auto">
          <a:xfrm>
            <a:off x="2187361" y="5900300"/>
            <a:ext cx="28944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621" name="Oval 245"/>
          <p:cNvSpPr>
            <a:spLocks noChangeArrowheads="1"/>
          </p:cNvSpPr>
          <p:nvPr/>
        </p:nvSpPr>
        <p:spPr bwMode="auto">
          <a:xfrm>
            <a:off x="2214720" y="5478336"/>
            <a:ext cx="23328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622" name="Oval 246"/>
          <p:cNvSpPr>
            <a:spLocks noChangeArrowheads="1"/>
          </p:cNvSpPr>
          <p:nvPr/>
        </p:nvSpPr>
        <p:spPr bwMode="auto">
          <a:xfrm>
            <a:off x="2615041" y="5478336"/>
            <a:ext cx="23472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623" name="Oval 247"/>
          <p:cNvSpPr>
            <a:spLocks noChangeArrowheads="1"/>
          </p:cNvSpPr>
          <p:nvPr/>
        </p:nvSpPr>
        <p:spPr bwMode="auto">
          <a:xfrm>
            <a:off x="3797281" y="5478336"/>
            <a:ext cx="23328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624" name="Oval 248"/>
          <p:cNvSpPr>
            <a:spLocks noChangeArrowheads="1"/>
          </p:cNvSpPr>
          <p:nvPr/>
        </p:nvSpPr>
        <p:spPr bwMode="auto">
          <a:xfrm>
            <a:off x="5820481" y="5478336"/>
            <a:ext cx="23472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625" name="Oval 249"/>
          <p:cNvSpPr>
            <a:spLocks noChangeArrowheads="1"/>
          </p:cNvSpPr>
          <p:nvPr/>
        </p:nvSpPr>
        <p:spPr bwMode="auto">
          <a:xfrm>
            <a:off x="6641280" y="5478336"/>
            <a:ext cx="23616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626" name="Oval 250"/>
          <p:cNvSpPr>
            <a:spLocks noChangeArrowheads="1"/>
          </p:cNvSpPr>
          <p:nvPr/>
        </p:nvSpPr>
        <p:spPr bwMode="auto">
          <a:xfrm>
            <a:off x="8274240" y="5478336"/>
            <a:ext cx="23328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627" name="Oval 251"/>
          <p:cNvSpPr>
            <a:spLocks noChangeArrowheads="1"/>
          </p:cNvSpPr>
          <p:nvPr/>
        </p:nvSpPr>
        <p:spPr bwMode="auto">
          <a:xfrm>
            <a:off x="2996640" y="5741883"/>
            <a:ext cx="234720" cy="16561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819" name="Group 252"/>
          <p:cNvGrpSpPr>
            <a:grpSpLocks/>
          </p:cNvGrpSpPr>
          <p:nvPr/>
        </p:nvGrpSpPr>
        <p:grpSpPr bwMode="auto">
          <a:xfrm>
            <a:off x="3764160" y="5754845"/>
            <a:ext cx="295200" cy="141135"/>
            <a:chOff x="2569" y="3625"/>
            <a:chExt cx="201" cy="89"/>
          </a:xfrm>
        </p:grpSpPr>
        <p:sp>
          <p:nvSpPr>
            <p:cNvPr id="101629" name="Line 253"/>
            <p:cNvSpPr>
              <a:spLocks noChangeShapeType="1"/>
            </p:cNvSpPr>
            <p:nvPr/>
          </p:nvSpPr>
          <p:spPr bwMode="auto">
            <a:xfrm flipH="1">
              <a:off x="2569" y="3625"/>
              <a:ext cx="102"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630" name="Line 254"/>
            <p:cNvSpPr>
              <a:spLocks noChangeShapeType="1"/>
            </p:cNvSpPr>
            <p:nvPr/>
          </p:nvSpPr>
          <p:spPr bwMode="auto">
            <a:xfrm>
              <a:off x="2675" y="3625"/>
              <a:ext cx="95"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631" name="Line 255"/>
          <p:cNvSpPr>
            <a:spLocks noChangeShapeType="1"/>
          </p:cNvSpPr>
          <p:nvPr/>
        </p:nvSpPr>
        <p:spPr bwMode="auto">
          <a:xfrm>
            <a:off x="3768481" y="5900300"/>
            <a:ext cx="29088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sp>
        <p:nvSpPr>
          <p:cNvPr id="101632" name="Oval 256"/>
          <p:cNvSpPr>
            <a:spLocks noChangeArrowheads="1"/>
          </p:cNvSpPr>
          <p:nvPr/>
        </p:nvSpPr>
        <p:spPr bwMode="auto">
          <a:xfrm>
            <a:off x="4618081" y="5741883"/>
            <a:ext cx="233280" cy="16561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633" name="Oval 257"/>
          <p:cNvSpPr>
            <a:spLocks noChangeArrowheads="1"/>
          </p:cNvSpPr>
          <p:nvPr/>
        </p:nvSpPr>
        <p:spPr bwMode="auto">
          <a:xfrm>
            <a:off x="6641280" y="5741883"/>
            <a:ext cx="236160" cy="16561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grpSp>
        <p:nvGrpSpPr>
          <p:cNvPr id="69823" name="Group 258"/>
          <p:cNvGrpSpPr>
            <a:grpSpLocks/>
          </p:cNvGrpSpPr>
          <p:nvPr/>
        </p:nvGrpSpPr>
        <p:grpSpPr bwMode="auto">
          <a:xfrm>
            <a:off x="4180320" y="5993910"/>
            <a:ext cx="293760" cy="141135"/>
            <a:chOff x="2853" y="3776"/>
            <a:chExt cx="200" cy="89"/>
          </a:xfrm>
        </p:grpSpPr>
        <p:sp>
          <p:nvSpPr>
            <p:cNvPr id="101635" name="Line 259"/>
            <p:cNvSpPr>
              <a:spLocks noChangeShapeType="1"/>
            </p:cNvSpPr>
            <p:nvPr/>
          </p:nvSpPr>
          <p:spPr bwMode="auto">
            <a:xfrm flipH="1">
              <a:off x="2853" y="3776"/>
              <a:ext cx="101"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636" name="Line 260"/>
            <p:cNvSpPr>
              <a:spLocks noChangeShapeType="1"/>
            </p:cNvSpPr>
            <p:nvPr/>
          </p:nvSpPr>
          <p:spPr bwMode="auto">
            <a:xfrm>
              <a:off x="2959" y="3776"/>
              <a:ext cx="94" cy="8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637" name="Line 261"/>
          <p:cNvSpPr>
            <a:spLocks noChangeShapeType="1"/>
          </p:cNvSpPr>
          <p:nvPr/>
        </p:nvSpPr>
        <p:spPr bwMode="auto">
          <a:xfrm>
            <a:off x="4184640" y="6142246"/>
            <a:ext cx="289440" cy="144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945" tIns="41473" rIns="82945" bIns="41473"/>
          <a:lstStyle/>
          <a:p>
            <a:pPr>
              <a:defRPr/>
            </a:pPr>
            <a:endParaRPr lang="fr-FR">
              <a:solidFill>
                <a:srgbClr val="000000"/>
              </a:solidFill>
              <a:ea typeface="Arial Unicode MS" charset="0"/>
              <a:cs typeface="Arial Unicode MS" charset="0"/>
            </a:endParaRPr>
          </a:p>
        </p:txBody>
      </p:sp>
      <p:grpSp>
        <p:nvGrpSpPr>
          <p:cNvPr id="69825" name="Group 262"/>
          <p:cNvGrpSpPr>
            <a:grpSpLocks/>
          </p:cNvGrpSpPr>
          <p:nvPr/>
        </p:nvGrpSpPr>
        <p:grpSpPr bwMode="auto">
          <a:xfrm>
            <a:off x="2090881" y="6526766"/>
            <a:ext cx="5338080" cy="164177"/>
            <a:chOff x="1427" y="4111"/>
            <a:chExt cx="3643" cy="104"/>
          </a:xfrm>
        </p:grpSpPr>
        <p:grpSp>
          <p:nvGrpSpPr>
            <p:cNvPr id="69833" name="Group 263"/>
            <p:cNvGrpSpPr>
              <a:grpSpLocks/>
            </p:cNvGrpSpPr>
            <p:nvPr/>
          </p:nvGrpSpPr>
          <p:grpSpPr bwMode="auto">
            <a:xfrm>
              <a:off x="2617" y="4118"/>
              <a:ext cx="201" cy="89"/>
              <a:chOff x="2617" y="4118"/>
              <a:chExt cx="201" cy="89"/>
            </a:xfrm>
          </p:grpSpPr>
          <p:sp>
            <p:nvSpPr>
              <p:cNvPr id="101640" name="Line 264"/>
              <p:cNvSpPr>
                <a:spLocks noChangeShapeType="1"/>
              </p:cNvSpPr>
              <p:nvPr/>
            </p:nvSpPr>
            <p:spPr bwMode="auto">
              <a:xfrm flipH="1">
                <a:off x="2617" y="4118"/>
                <a:ext cx="102" cy="8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641" name="Line 265"/>
              <p:cNvSpPr>
                <a:spLocks noChangeShapeType="1"/>
              </p:cNvSpPr>
              <p:nvPr/>
            </p:nvSpPr>
            <p:spPr bwMode="auto">
              <a:xfrm>
                <a:off x="2723" y="4118"/>
                <a:ext cx="93" cy="8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642" name="Line 266"/>
            <p:cNvSpPr>
              <a:spLocks noChangeShapeType="1"/>
            </p:cNvSpPr>
            <p:nvPr/>
          </p:nvSpPr>
          <p:spPr bwMode="auto">
            <a:xfrm>
              <a:off x="2620" y="4211"/>
              <a:ext cx="198" cy="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nvGrpSpPr>
            <p:cNvPr id="69835" name="Group 267"/>
            <p:cNvGrpSpPr>
              <a:grpSpLocks/>
            </p:cNvGrpSpPr>
            <p:nvPr/>
          </p:nvGrpSpPr>
          <p:grpSpPr bwMode="auto">
            <a:xfrm>
              <a:off x="1427" y="4114"/>
              <a:ext cx="199" cy="96"/>
              <a:chOff x="1427" y="4114"/>
              <a:chExt cx="199" cy="96"/>
            </a:xfrm>
          </p:grpSpPr>
          <p:sp>
            <p:nvSpPr>
              <p:cNvPr id="101644" name="Line 268"/>
              <p:cNvSpPr>
                <a:spLocks noChangeShapeType="1"/>
              </p:cNvSpPr>
              <p:nvPr/>
            </p:nvSpPr>
            <p:spPr bwMode="auto">
              <a:xfrm flipV="1">
                <a:off x="1532" y="4114"/>
                <a:ext cx="92" cy="9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645" name="Line 269"/>
              <p:cNvSpPr>
                <a:spLocks noChangeShapeType="1"/>
              </p:cNvSpPr>
              <p:nvPr/>
            </p:nvSpPr>
            <p:spPr bwMode="auto">
              <a:xfrm flipH="1" flipV="1">
                <a:off x="1427" y="4114"/>
                <a:ext cx="101" cy="9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646" name="Line 270"/>
            <p:cNvSpPr>
              <a:spLocks noChangeShapeType="1"/>
            </p:cNvSpPr>
            <p:nvPr/>
          </p:nvSpPr>
          <p:spPr bwMode="auto">
            <a:xfrm flipH="1">
              <a:off x="1427" y="4114"/>
              <a:ext cx="204" cy="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647" name="Oval 271"/>
            <p:cNvSpPr>
              <a:spLocks noChangeArrowheads="1"/>
            </p:cNvSpPr>
            <p:nvPr/>
          </p:nvSpPr>
          <p:spPr bwMode="auto">
            <a:xfrm>
              <a:off x="3883" y="4111"/>
              <a:ext cx="160" cy="104"/>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fr-FR">
                <a:solidFill>
                  <a:srgbClr val="000000"/>
                </a:solidFill>
                <a:ea typeface="Arial Unicode MS" charset="0"/>
                <a:cs typeface="Arial Unicode MS" charset="0"/>
              </a:endParaRPr>
            </a:p>
          </p:txBody>
        </p:sp>
        <p:grpSp>
          <p:nvGrpSpPr>
            <p:cNvPr id="69838" name="Group 272"/>
            <p:cNvGrpSpPr>
              <a:grpSpLocks/>
            </p:cNvGrpSpPr>
            <p:nvPr/>
          </p:nvGrpSpPr>
          <p:grpSpPr bwMode="auto">
            <a:xfrm>
              <a:off x="4869" y="4118"/>
              <a:ext cx="201" cy="89"/>
              <a:chOff x="4869" y="4118"/>
              <a:chExt cx="201" cy="89"/>
            </a:xfrm>
          </p:grpSpPr>
          <p:sp>
            <p:nvSpPr>
              <p:cNvPr id="101649" name="Line 273"/>
              <p:cNvSpPr>
                <a:spLocks noChangeShapeType="1"/>
              </p:cNvSpPr>
              <p:nvPr/>
            </p:nvSpPr>
            <p:spPr bwMode="auto">
              <a:xfrm flipH="1">
                <a:off x="4869" y="4118"/>
                <a:ext cx="102" cy="88"/>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sp>
            <p:nvSpPr>
              <p:cNvPr id="101650" name="Line 274"/>
              <p:cNvSpPr>
                <a:spLocks noChangeShapeType="1"/>
              </p:cNvSpPr>
              <p:nvPr/>
            </p:nvSpPr>
            <p:spPr bwMode="auto">
              <a:xfrm>
                <a:off x="4975" y="4118"/>
                <a:ext cx="95" cy="88"/>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651" name="Line 275"/>
            <p:cNvSpPr>
              <a:spLocks noChangeShapeType="1"/>
            </p:cNvSpPr>
            <p:nvPr/>
          </p:nvSpPr>
          <p:spPr bwMode="auto">
            <a:xfrm>
              <a:off x="4873" y="4211"/>
              <a:ext cx="197" cy="1"/>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solidFill>
                  <a:srgbClr val="000000"/>
                </a:solidFill>
                <a:ea typeface="Arial Unicode MS" charset="0"/>
                <a:cs typeface="Arial Unicode MS" charset="0"/>
              </a:endParaRPr>
            </a:p>
          </p:txBody>
        </p:sp>
      </p:grpSp>
      <p:sp>
        <p:nvSpPr>
          <p:cNvPr id="101652" name="Rectangle 276"/>
          <p:cNvSpPr>
            <a:spLocks noChangeArrowheads="1"/>
          </p:cNvSpPr>
          <p:nvPr/>
        </p:nvSpPr>
        <p:spPr bwMode="auto">
          <a:xfrm>
            <a:off x="2409772" y="6405793"/>
            <a:ext cx="1408456"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évolution quantitative</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négative</a:t>
            </a:r>
          </a:p>
        </p:txBody>
      </p:sp>
      <p:sp>
        <p:nvSpPr>
          <p:cNvPr id="101653" name="Rectangle 277"/>
          <p:cNvSpPr>
            <a:spLocks noChangeArrowheads="1"/>
          </p:cNvSpPr>
          <p:nvPr/>
        </p:nvSpPr>
        <p:spPr bwMode="auto">
          <a:xfrm>
            <a:off x="4124092" y="6405793"/>
            <a:ext cx="1408456"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évolution quantitative</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positive</a:t>
            </a:r>
          </a:p>
        </p:txBody>
      </p:sp>
      <p:sp>
        <p:nvSpPr>
          <p:cNvPr id="101654" name="Rectangle 278"/>
          <p:cNvSpPr>
            <a:spLocks noChangeArrowheads="1"/>
          </p:cNvSpPr>
          <p:nvPr/>
        </p:nvSpPr>
        <p:spPr bwMode="auto">
          <a:xfrm>
            <a:off x="5925896" y="6405793"/>
            <a:ext cx="769809"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évolution </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qualitative</a:t>
            </a:r>
          </a:p>
        </p:txBody>
      </p:sp>
      <p:sp>
        <p:nvSpPr>
          <p:cNvPr id="101655" name="Rectangle 279"/>
          <p:cNvSpPr>
            <a:spLocks noChangeArrowheads="1"/>
          </p:cNvSpPr>
          <p:nvPr/>
        </p:nvSpPr>
        <p:spPr bwMode="auto">
          <a:xfrm>
            <a:off x="7412286" y="6407233"/>
            <a:ext cx="713028" cy="424233"/>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6366" tIns="42425" rIns="86366" bIns="42425">
            <a:spAutoFit/>
          </a:bodyPr>
          <a:lstStyle/>
          <a:p>
            <a:pPr algn="ctr" defTabSz="872653" eaLnBrk="0">
              <a:defRPr/>
            </a:pPr>
            <a:r>
              <a:rPr lang="fr-FR" sz="1100">
                <a:solidFill>
                  <a:srgbClr val="000000"/>
                </a:solidFill>
                <a:latin typeface="Times New Roman" charset="0"/>
                <a:ea typeface="Arial Unicode MS" charset="0"/>
                <a:cs typeface="Arial Unicode MS" charset="0"/>
              </a:rPr>
              <a:t>évolution </a:t>
            </a:r>
            <a:br>
              <a:rPr lang="fr-FR" sz="1100">
                <a:solidFill>
                  <a:srgbClr val="000000"/>
                </a:solidFill>
                <a:latin typeface="Times New Roman" charset="0"/>
                <a:ea typeface="Arial Unicode MS" charset="0"/>
                <a:cs typeface="Arial Unicode MS" charset="0"/>
              </a:rPr>
            </a:br>
            <a:r>
              <a:rPr lang="fr-FR" sz="1100">
                <a:solidFill>
                  <a:srgbClr val="000000"/>
                </a:solidFill>
                <a:latin typeface="Times New Roman" charset="0"/>
                <a:ea typeface="Arial Unicode MS" charset="0"/>
                <a:cs typeface="Arial Unicode MS" charset="0"/>
              </a:rPr>
              <a:t>indirecte</a:t>
            </a:r>
          </a:p>
        </p:txBody>
      </p:sp>
      <p:sp>
        <p:nvSpPr>
          <p:cNvPr id="101656" name="Oval 280"/>
          <p:cNvSpPr>
            <a:spLocks noChangeArrowheads="1"/>
          </p:cNvSpPr>
          <p:nvPr/>
        </p:nvSpPr>
        <p:spPr bwMode="auto">
          <a:xfrm>
            <a:off x="5417281" y="3295066"/>
            <a:ext cx="23472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657" name="Oval 281"/>
          <p:cNvSpPr>
            <a:spLocks noChangeArrowheads="1"/>
          </p:cNvSpPr>
          <p:nvPr/>
        </p:nvSpPr>
        <p:spPr bwMode="auto">
          <a:xfrm>
            <a:off x="3407041" y="5000205"/>
            <a:ext cx="23472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101658" name="Oval 282"/>
          <p:cNvSpPr>
            <a:spLocks noChangeArrowheads="1"/>
          </p:cNvSpPr>
          <p:nvPr/>
        </p:nvSpPr>
        <p:spPr bwMode="auto">
          <a:xfrm>
            <a:off x="3794401" y="5000205"/>
            <a:ext cx="233280" cy="165618"/>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945" tIns="41473" rIns="82945" bIns="41473" anchor="ctr"/>
          <a:lstStyle/>
          <a:p>
            <a:pPr>
              <a:defRPr/>
            </a:pPr>
            <a:endParaRPr lang="fr-FR">
              <a:solidFill>
                <a:srgbClr val="000000"/>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82</a:t>
            </a:fld>
            <a:endParaRPr lang="fr-FR"/>
          </a:p>
        </p:txBody>
      </p:sp>
    </p:spTree>
    <p:extLst>
      <p:ext uri="{BB962C8B-B14F-4D97-AF65-F5344CB8AC3E}">
        <p14:creationId xmlns:p14="http://schemas.microsoft.com/office/powerpoint/2010/main" val="123039265"/>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Grp="1" noChangeArrowheads="1"/>
          </p:cNvSpPr>
          <p:nvPr>
            <p:ph type="body"/>
          </p:nvPr>
        </p:nvSpPr>
        <p:spPr>
          <a:xfrm>
            <a:off x="760321" y="1313418"/>
            <a:ext cx="7809120" cy="4910523"/>
          </a:xfrm>
        </p:spPr>
        <p:txBody>
          <a:bodyPr anchor="t">
            <a:spAutoFit/>
          </a:bodyPr>
          <a:lstStyle/>
          <a:p>
            <a:pPr marL="437942" indent="-342900" algn="l">
              <a:lnSpc>
                <a:spcPct val="93000"/>
              </a:lnSpc>
              <a:spcBef>
                <a:spcPts val="2574"/>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smtClean="0">
                <a:solidFill>
                  <a:srgbClr val="000000"/>
                </a:solidFill>
              </a:rPr>
              <a:t>Repérer les écarts prévisibles au vu des évolutions des besoins et des ressources  prévisibles</a:t>
            </a:r>
          </a:p>
          <a:p>
            <a:pPr marL="437942" indent="-342900" algn="l">
              <a:lnSpc>
                <a:spcPct val="93000"/>
              </a:lnSpc>
              <a:spcBef>
                <a:spcPts val="2574"/>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smtClean="0">
                <a:solidFill>
                  <a:srgbClr val="000000"/>
                </a:solidFill>
              </a:rPr>
              <a:t>Repérage des écarts quantitatifs</a:t>
            </a:r>
          </a:p>
          <a:p>
            <a:pPr marL="864188" lvl="1" indent="-342900" algn="l">
              <a:lnSpc>
                <a:spcPct val="93000"/>
              </a:lnSpc>
              <a:spcBef>
                <a:spcPts val="2574"/>
              </a:spcBef>
              <a:buSzPct val="75000"/>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smtClean="0">
                <a:solidFill>
                  <a:srgbClr val="000000"/>
                </a:solidFill>
                <a:ea typeface="Arial Unicode MS" charset="0"/>
              </a:rPr>
              <a:t>Sur-effectifs ou sous-effectifs dans un emploi</a:t>
            </a:r>
          </a:p>
          <a:p>
            <a:pPr marL="437942" indent="-342900" algn="l">
              <a:lnSpc>
                <a:spcPct val="93000"/>
              </a:lnSpc>
              <a:spcBef>
                <a:spcPts val="2574"/>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smtClean="0">
                <a:solidFill>
                  <a:srgbClr val="000000"/>
                </a:solidFill>
              </a:rPr>
              <a:t>Repérage des écarts qualitatifs</a:t>
            </a:r>
          </a:p>
          <a:p>
            <a:pPr marL="864188" lvl="1" indent="-342900" algn="l">
              <a:lnSpc>
                <a:spcPct val="93000"/>
              </a:lnSpc>
              <a:spcBef>
                <a:spcPts val="2574"/>
              </a:spcBef>
              <a:buSzPct val="75000"/>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smtClean="0">
                <a:solidFill>
                  <a:srgbClr val="000000"/>
                </a:solidFill>
                <a:ea typeface="Arial Unicode MS" charset="0"/>
              </a:rPr>
              <a:t>Sur-qualification ou sous-qualification </a:t>
            </a:r>
          </a:p>
          <a:p>
            <a:pPr marL="864188" lvl="1" indent="-342900" algn="l">
              <a:lnSpc>
                <a:spcPct val="93000"/>
              </a:lnSpc>
              <a:spcBef>
                <a:spcPts val="2574"/>
              </a:spcBef>
              <a:buSzPct val="75000"/>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smtClean="0">
                <a:solidFill>
                  <a:srgbClr val="000000"/>
                </a:solidFill>
                <a:ea typeface="Arial Unicode MS" charset="0"/>
              </a:rPr>
              <a:t>besoin de compétences nouvelles</a:t>
            </a:r>
          </a:p>
          <a:p>
            <a:pPr marL="437942" indent="-342900" algn="l">
              <a:lnSpc>
                <a:spcPct val="93000"/>
              </a:lnSpc>
              <a:spcBef>
                <a:spcPts val="2574"/>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200" smtClean="0">
                <a:solidFill>
                  <a:srgbClr val="000000"/>
                </a:solidFill>
              </a:rPr>
              <a:t>Identification des emplois nouveaux et/ou des emplois qui vont disparaître</a:t>
            </a:r>
            <a:endParaRPr lang="fr-FR" sz="2200">
              <a:solidFill>
                <a:srgbClr val="000000"/>
              </a:solidFill>
            </a:endParaRPr>
          </a:p>
        </p:txBody>
      </p:sp>
      <p:sp>
        <p:nvSpPr>
          <p:cNvPr id="41986" name="Rectangle 2"/>
          <p:cNvSpPr>
            <a:spLocks noChangeArrowheads="1"/>
          </p:cNvSpPr>
          <p:nvPr/>
        </p:nvSpPr>
        <p:spPr bwMode="auto">
          <a:xfrm>
            <a:off x="0" y="-210734"/>
            <a:ext cx="9144000" cy="1246675"/>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200" b="1" smtClean="0">
                <a:solidFill>
                  <a:srgbClr val="000000"/>
                </a:solidFill>
                <a:ea typeface="Arial Unicode MS" charset="0"/>
                <a:cs typeface="Arial Unicode MS" charset="0"/>
              </a:rPr>
              <a:t>Etape 5:</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200" b="1" smtClean="0">
                <a:solidFill>
                  <a:srgbClr val="000000"/>
                </a:solidFill>
                <a:ea typeface="Arial Unicode MS" charset="0"/>
                <a:cs typeface="Arial Unicode MS" charset="0"/>
              </a:rPr>
              <a:t> Traduire les scénarii d'évolution prévisibles en besoins de ressources humaines en quantité et qualité</a:t>
            </a:r>
            <a:endParaRPr lang="fr-FR" sz="2200" b="1">
              <a:solidFill>
                <a:srgbClr val="000000"/>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83</a:t>
            </a:fld>
            <a:endParaRPr lang="fr-FR"/>
          </a:p>
        </p:txBody>
      </p:sp>
    </p:spTree>
    <p:extLst>
      <p:ext uri="{BB962C8B-B14F-4D97-AF65-F5344CB8AC3E}">
        <p14:creationId xmlns:p14="http://schemas.microsoft.com/office/powerpoint/2010/main" val="2366175941"/>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Grp="1" noChangeArrowheads="1"/>
          </p:cNvSpPr>
          <p:nvPr>
            <p:ph type="body"/>
          </p:nvPr>
        </p:nvSpPr>
        <p:spPr>
          <a:xfrm>
            <a:off x="816480" y="1883718"/>
            <a:ext cx="7809120" cy="3206134"/>
          </a:xfrm>
        </p:spPr>
        <p:txBody>
          <a:bodyPr anchor="t">
            <a:spAutoFit/>
          </a:bodyPr>
          <a:lstStyle/>
          <a:p>
            <a:pPr marL="437942" indent="-342900" algn="l">
              <a:lnSpc>
                <a:spcPct val="93000"/>
              </a:lnSpc>
              <a:spcBef>
                <a:spcPts val="2574"/>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smtClean="0">
                <a:solidFill>
                  <a:srgbClr val="000000"/>
                </a:solidFill>
              </a:rPr>
              <a:t>Mobiliser les leviers suivants :</a:t>
            </a:r>
          </a:p>
          <a:p>
            <a:pPr marL="437942" indent="-342900" algn="l">
              <a:lnSpc>
                <a:spcPct val="93000"/>
              </a:lnSpc>
              <a:spcBef>
                <a:spcPts val="2574"/>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smtClean="0">
                <a:solidFill>
                  <a:srgbClr val="000000"/>
                </a:solidFill>
              </a:rPr>
              <a:t>- Recrutement</a:t>
            </a:r>
          </a:p>
          <a:p>
            <a:pPr marL="437942" indent="-342900" algn="l">
              <a:lnSpc>
                <a:spcPct val="93000"/>
              </a:lnSpc>
              <a:spcBef>
                <a:spcPts val="2574"/>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smtClean="0">
                <a:solidFill>
                  <a:srgbClr val="000000"/>
                </a:solidFill>
              </a:rPr>
              <a:t>- Formation</a:t>
            </a:r>
          </a:p>
          <a:p>
            <a:pPr marL="437942" indent="-342900" algn="l">
              <a:lnSpc>
                <a:spcPct val="93000"/>
              </a:lnSpc>
              <a:spcBef>
                <a:spcPts val="2574"/>
              </a:spcBef>
              <a:buFont typeface="Arial"/>
              <a:buChar cha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r>
              <a:rPr lang="fr-FR" sz="2500" smtClean="0">
                <a:solidFill>
                  <a:srgbClr val="000000"/>
                </a:solidFill>
              </a:rPr>
              <a:t>- Mobilité</a:t>
            </a:r>
          </a:p>
          <a:p>
            <a:pPr marL="388806" indent="-293764" algn="l">
              <a:lnSpc>
                <a:spcPct val="93000"/>
              </a:lnSpc>
              <a:spcBef>
                <a:spcPts val="2574"/>
              </a:spcBef>
              <a:buClr>
                <a:srgbClr val="0E594D"/>
              </a:buClr>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defRPr/>
            </a:pPr>
            <a:endParaRPr lang="fr-FR" sz="2500">
              <a:solidFill>
                <a:srgbClr val="000000"/>
              </a:solidFill>
            </a:endParaRPr>
          </a:p>
        </p:txBody>
      </p:sp>
      <p:sp>
        <p:nvSpPr>
          <p:cNvPr id="43010" name="Rectangle 2"/>
          <p:cNvSpPr>
            <a:spLocks noChangeArrowheads="1"/>
          </p:cNvSpPr>
          <p:nvPr/>
        </p:nvSpPr>
        <p:spPr bwMode="auto">
          <a:xfrm>
            <a:off x="0" y="188993"/>
            <a:ext cx="9144000" cy="1104636"/>
          </a:xfrm>
          <a:prstGeom prst="rect">
            <a:avLst/>
          </a:prstGeom>
          <a:solidFill>
            <a:srgbClr val="FFFFFF"/>
          </a:solidFill>
          <a:ln>
            <a:noFill/>
          </a:ln>
          <a:effectLst/>
          <a:extLst/>
        </p:spPr>
        <p:txBody>
          <a:bodyPr lIns="0" tIns="0" rIns="0" bIns="0" anchor="ctr">
            <a:spAutoFit/>
          </a:bodyPr>
          <a:lstStyle/>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800" b="1" smtClean="0">
                <a:solidFill>
                  <a:srgbClr val="000000"/>
                </a:solidFill>
                <a:ea typeface="Arial Unicode MS" charset="0"/>
                <a:cs typeface="Arial Unicode MS" charset="0"/>
              </a:rPr>
              <a:t>Etape 6: </a:t>
            </a:r>
          </a:p>
          <a:p>
            <a:pPr marL="388806" indent="-293764" algn="ctr">
              <a:lnSpc>
                <a:spcPct val="93000"/>
              </a:lnSpc>
              <a:spcBef>
                <a:spcPts val="1032"/>
              </a:spcBef>
              <a:spcAft>
                <a:spcPts val="1293"/>
              </a:spcAft>
              <a:tabLst>
                <a:tab pos="388806" algn="l"/>
                <a:tab pos="794892" algn="l"/>
                <a:tab pos="1202418" algn="l"/>
                <a:tab pos="1609944" algn="l"/>
                <a:tab pos="2017470" algn="l"/>
                <a:tab pos="2424996" algn="l"/>
                <a:tab pos="2832522" algn="l"/>
                <a:tab pos="3240048" algn="l"/>
                <a:tab pos="3647574" algn="l"/>
                <a:tab pos="4055100" algn="l"/>
                <a:tab pos="4462626" algn="l"/>
                <a:tab pos="4870152" algn="l"/>
                <a:tab pos="5277678" algn="l"/>
                <a:tab pos="5685204" algn="l"/>
                <a:tab pos="6092730" algn="l"/>
                <a:tab pos="6500256" algn="l"/>
                <a:tab pos="6907782" algn="l"/>
                <a:tab pos="7315308" algn="l"/>
                <a:tab pos="7722834" algn="l"/>
                <a:tab pos="8130360" algn="l"/>
                <a:tab pos="8537886" algn="l"/>
              </a:tabLst>
              <a:defRPr/>
            </a:pPr>
            <a:r>
              <a:rPr lang="fr-FR" sz="2800" b="1" smtClean="0">
                <a:solidFill>
                  <a:srgbClr val="000000"/>
                </a:solidFill>
                <a:ea typeface="Arial Unicode MS" charset="0"/>
                <a:cs typeface="Arial Unicode MS" charset="0"/>
              </a:rPr>
              <a:t>Mettre en oeuvre des plans de réduction des écarts</a:t>
            </a:r>
            <a:endParaRPr lang="fr-FR" sz="2800" b="1">
              <a:solidFill>
                <a:srgbClr val="000000"/>
              </a:solidFill>
              <a:ea typeface="Arial Unicode MS" charset="0"/>
              <a:cs typeface="Arial Unicode MS" charset="0"/>
            </a:endParaRPr>
          </a:p>
        </p:txBody>
      </p:sp>
      <p:sp>
        <p:nvSpPr>
          <p:cNvPr id="2" name="Espace réservé de la date 1"/>
          <p:cNvSpPr>
            <a:spLocks noGrp="1"/>
          </p:cNvSpPr>
          <p:nvPr>
            <p:ph type="dt" sz="half" idx="10"/>
          </p:nvPr>
        </p:nvSpPr>
        <p:spPr/>
        <p:txBody>
          <a:bodyPr/>
          <a:lstStyle/>
          <a:p>
            <a:r>
              <a:rPr lang="fr-FR" smtClean="0"/>
              <a:t>Cours GRH G.ZARA</a:t>
            </a:r>
            <a:endParaRPr lang="fr-FR"/>
          </a:p>
        </p:txBody>
      </p:sp>
      <p:sp>
        <p:nvSpPr>
          <p:cNvPr id="3" name="Espace réservé du numéro de diapositive 2"/>
          <p:cNvSpPr>
            <a:spLocks noGrp="1"/>
          </p:cNvSpPr>
          <p:nvPr>
            <p:ph type="sldNum" sz="quarter" idx="12"/>
          </p:nvPr>
        </p:nvSpPr>
        <p:spPr/>
        <p:txBody>
          <a:bodyPr/>
          <a:lstStyle/>
          <a:p>
            <a:fld id="{A9B5C367-AAF5-9E49-B4C6-566D0F57C5A6}" type="slidenum">
              <a:rPr lang="fr-FR" smtClean="0"/>
              <a:t>84</a:t>
            </a:fld>
            <a:endParaRPr lang="fr-FR"/>
          </a:p>
        </p:txBody>
      </p:sp>
    </p:spTree>
    <p:extLst>
      <p:ext uri="{BB962C8B-B14F-4D97-AF65-F5344CB8AC3E}">
        <p14:creationId xmlns:p14="http://schemas.microsoft.com/office/powerpoint/2010/main" val="197867111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politique de l’emploi liée à la GRH</a:t>
            </a:r>
            <a:endParaRPr lang="fr-FR" dirty="0"/>
          </a:p>
        </p:txBody>
      </p:sp>
      <p:sp>
        <p:nvSpPr>
          <p:cNvPr id="3" name="Espace réservé du contenu 2"/>
          <p:cNvSpPr>
            <a:spLocks noGrp="1"/>
          </p:cNvSpPr>
          <p:nvPr>
            <p:ph idx="1"/>
          </p:nvPr>
        </p:nvSpPr>
        <p:spPr/>
        <p:txBody>
          <a:bodyPr>
            <a:noAutofit/>
          </a:bodyPr>
          <a:lstStyle/>
          <a:p>
            <a:pPr marL="0" indent="0">
              <a:buNone/>
            </a:pPr>
            <a:r>
              <a:rPr lang="fr-FR" sz="2000" dirty="0"/>
              <a:t>L’emploi en France : </a:t>
            </a:r>
          </a:p>
          <a:p>
            <a:pPr marL="0" indent="0">
              <a:buNone/>
            </a:pPr>
            <a:r>
              <a:rPr lang="fr-FR" sz="2000" dirty="0"/>
              <a:t>En moyenne au premier trimestre 2019, en France métropolitaine, le nombre de personnes inscrites à Pôle emploi et tenues de rechercher un emploi (catégories A, B, C) s'établit à 5 603 400</a:t>
            </a:r>
            <a:r>
              <a:rPr lang="fr-FR" sz="2000" dirty="0" smtClean="0"/>
              <a:t>.</a:t>
            </a:r>
          </a:p>
          <a:p>
            <a:pPr marL="0" indent="0">
              <a:buNone/>
            </a:pPr>
            <a:r>
              <a:rPr lang="fr-FR" sz="2000" dirty="0" smtClean="0"/>
              <a:t>Parmi </a:t>
            </a:r>
            <a:r>
              <a:rPr lang="fr-FR" sz="2000" dirty="0"/>
              <a:t>elles, 3 391 900 personnes sont sans emploi (catégorie A) et 2 211 500 exercent une activité réduite (catégories B, C).</a:t>
            </a:r>
            <a:br>
              <a:rPr lang="fr-FR" sz="2000" dirty="0"/>
            </a:br>
            <a:r>
              <a:rPr lang="fr-FR" sz="2000" dirty="0"/>
              <a:t/>
            </a:r>
            <a:br>
              <a:rPr lang="fr-FR" sz="2000" dirty="0"/>
            </a:br>
            <a:r>
              <a:rPr lang="fr-FR" sz="2000" dirty="0"/>
              <a:t>En France métropolitaine, le nombre de demandeurs d'emploi en catégorie A baisse de 0,7 % (–24 200) ce trimestre et de 1,5 % sur un an. Le nombre de personnes exerçant une activité réduite courte (catégorie B) augmente de 0,6 % par rapport au trimestre précédent et celui des personnes en activité réduite longue (catégorie C) croît de 1,2 %. </a:t>
            </a:r>
            <a:endParaRPr lang="fr-FR" sz="2000" dirty="0" smtClean="0"/>
          </a:p>
          <a:p>
            <a:pPr marL="0" indent="0">
              <a:buNone/>
            </a:pPr>
            <a:endParaRPr lang="fr-FR" sz="2000" dirty="0"/>
          </a:p>
          <a:p>
            <a:pPr marL="0" indent="0">
              <a:buNone/>
            </a:pPr>
            <a:r>
              <a:rPr lang="fr-FR" sz="2000" dirty="0" smtClean="0"/>
              <a:t>Au </a:t>
            </a:r>
            <a:r>
              <a:rPr lang="fr-FR" sz="2000" dirty="0"/>
              <a:t>total, le nombre de demandeurs d'emploi en catégories A, B, C reste stable ce trimestre (–2 200) et recule de 0,4 % sur un an.</a:t>
            </a:r>
            <a:br>
              <a:rPr lang="fr-FR" sz="2000" dirty="0"/>
            </a:br>
            <a:r>
              <a:rPr lang="fr-FR" sz="2000" dirty="0"/>
              <a:t/>
            </a:r>
            <a:br>
              <a:rPr lang="fr-FR" sz="2000" dirty="0"/>
            </a:br>
            <a:endParaRPr lang="fr-FR" sz="2000"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85</a:t>
            </a:fld>
            <a:endParaRPr lang="fr-FR"/>
          </a:p>
        </p:txBody>
      </p:sp>
    </p:spTree>
    <p:extLst>
      <p:ext uri="{BB962C8B-B14F-4D97-AF65-F5344CB8AC3E}">
        <p14:creationId xmlns:p14="http://schemas.microsoft.com/office/powerpoint/2010/main" val="3666270469"/>
      </p:ext>
    </p:extLst>
  </p:cSld>
  <p:clrMapOvr>
    <a:masterClrMapping/>
  </p:clrMapOvr>
  <p:timing>
    <p:tnLst>
      <p:par>
        <p:cTn xmlns:p14="http://schemas.microsoft.com/office/powerpoint/2010/mai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politique de l’emploi liée à la GRH</a:t>
            </a:r>
            <a:endParaRPr lang="fr-FR" dirty="0"/>
          </a:p>
        </p:txBody>
      </p:sp>
      <p:sp>
        <p:nvSpPr>
          <p:cNvPr id="3" name="Espace réservé du contenu 2"/>
          <p:cNvSpPr>
            <a:spLocks noGrp="1"/>
          </p:cNvSpPr>
          <p:nvPr>
            <p:ph idx="1"/>
          </p:nvPr>
        </p:nvSpPr>
        <p:spPr/>
        <p:txBody>
          <a:bodyPr>
            <a:normAutofit fontScale="62500" lnSpcReduction="20000"/>
          </a:bodyPr>
          <a:lstStyle/>
          <a:p>
            <a:pPr marL="0" indent="0">
              <a:buNone/>
            </a:pPr>
            <a:r>
              <a:rPr lang="fr-FR" dirty="0"/>
              <a:t>L’emploi en France : </a:t>
            </a:r>
          </a:p>
          <a:p>
            <a:pPr marL="0" indent="0">
              <a:buNone/>
            </a:pPr>
            <a:r>
              <a:rPr lang="fr-FR" dirty="0"/>
              <a:t/>
            </a:r>
            <a:br>
              <a:rPr lang="fr-FR" dirty="0"/>
            </a:br>
            <a:r>
              <a:rPr lang="fr-FR" dirty="0"/>
              <a:t>Au premier trimestre, 621 300 personnes inscrites à Pôle emploi ne sont pas tenues de rechercher un </a:t>
            </a:r>
            <a:r>
              <a:rPr lang="fr-FR" dirty="0" smtClean="0"/>
              <a:t>emploi</a:t>
            </a:r>
          </a:p>
          <a:p>
            <a:pPr marL="0" indent="0">
              <a:buNone/>
            </a:pPr>
            <a:r>
              <a:rPr lang="fr-FR" dirty="0" smtClean="0"/>
              <a:t> </a:t>
            </a:r>
            <a:r>
              <a:rPr lang="fr-FR" dirty="0"/>
              <a:t>Elles sont soit non immédiatement disponibles et sans emploi (catégorie D, par exemple : formation, contrat de sécurisation professionnelle, maladie), soit pourvues d'un emploi (catégorie E, par exemple : création d'entreprise, contrat aidé)</a:t>
            </a:r>
            <a:r>
              <a:rPr lang="fr-FR" dirty="0" smtClean="0"/>
              <a:t>.</a:t>
            </a:r>
          </a:p>
          <a:p>
            <a:pPr marL="0" indent="0">
              <a:buNone/>
            </a:pPr>
            <a:r>
              <a:rPr lang="fr-FR" dirty="0" smtClean="0"/>
              <a:t>Sur </a:t>
            </a:r>
            <a:r>
              <a:rPr lang="fr-FR" dirty="0"/>
              <a:t>ce trimestre, le nombre d'inscrits en catégorie D augmente de 1,2 % et celui des inscrits en catégorie E diminue de 0,3 %.</a:t>
            </a:r>
            <a:br>
              <a:rPr lang="fr-FR" dirty="0"/>
            </a:br>
            <a:r>
              <a:rPr lang="fr-FR" dirty="0"/>
              <a:t/>
            </a:r>
            <a:br>
              <a:rPr lang="fr-FR" dirty="0"/>
            </a:br>
            <a:r>
              <a:rPr lang="fr-FR" dirty="0"/>
              <a:t>En France (y compris départements-régions d'outre-mer, hors Mayotte), le nombre de demandeurs d'emploi s'élève à 3 649 300 pour la catégorie A. Il diminue de 0,7 % sur le trimestre (–1,5 % sur un an). Pour les catégories A, B, C, ce nombre s'établit à 5 914 600. Il est stable ce trimestre et recule de 0,4 % sur un an.</a:t>
            </a:r>
            <a:endParaRPr lang="fr-FR"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86</a:t>
            </a:fld>
            <a:endParaRPr lang="fr-FR"/>
          </a:p>
        </p:txBody>
      </p:sp>
    </p:spTree>
    <p:extLst>
      <p:ext uri="{BB962C8B-B14F-4D97-AF65-F5344CB8AC3E}">
        <p14:creationId xmlns:p14="http://schemas.microsoft.com/office/powerpoint/2010/main" val="3036034926"/>
      </p:ext>
    </p:extLst>
  </p:cSld>
  <p:clrMapOvr>
    <a:masterClrMapping/>
  </p:clrMapOvr>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L’emploi au niveau de l’entreprise</a:t>
            </a:r>
            <a:endParaRPr lang="fr-FR" dirty="0"/>
          </a:p>
        </p:txBody>
      </p:sp>
      <p:sp>
        <p:nvSpPr>
          <p:cNvPr id="3" name="Espace réservé du contenu 2"/>
          <p:cNvSpPr>
            <a:spLocks noGrp="1"/>
          </p:cNvSpPr>
          <p:nvPr>
            <p:ph idx="1"/>
          </p:nvPr>
        </p:nvSpPr>
        <p:spPr>
          <a:xfrm>
            <a:off x="457200" y="1600200"/>
            <a:ext cx="8445500" cy="4525963"/>
          </a:xfrm>
        </p:spPr>
        <p:txBody>
          <a:bodyPr/>
          <a:lstStyle/>
          <a:p>
            <a:pPr marL="0" indent="0">
              <a:buNone/>
            </a:pPr>
            <a:r>
              <a:rPr lang="fr-FR" dirty="0"/>
              <a:t>2 niveaux </a:t>
            </a:r>
            <a:r>
              <a:rPr lang="fr-FR" dirty="0" smtClean="0"/>
              <a:t>d’appréciation </a:t>
            </a:r>
            <a:r>
              <a:rPr lang="fr-FR" dirty="0"/>
              <a:t>: </a:t>
            </a:r>
          </a:p>
          <a:p>
            <a:r>
              <a:rPr lang="fr-FR" dirty="0" smtClean="0"/>
              <a:t>Au </a:t>
            </a:r>
            <a:r>
              <a:rPr lang="fr-FR" dirty="0"/>
              <a:t>niveau individuel : le recrutement </a:t>
            </a:r>
          </a:p>
          <a:p>
            <a:r>
              <a:rPr lang="fr-FR" dirty="0" smtClean="0"/>
              <a:t>Au </a:t>
            </a:r>
            <a:r>
              <a:rPr lang="fr-FR" dirty="0"/>
              <a:t>niveau collectif : </a:t>
            </a:r>
            <a:r>
              <a:rPr lang="fr-FR" dirty="0" smtClean="0"/>
              <a:t>le </a:t>
            </a:r>
            <a:r>
              <a:rPr lang="fr-FR" dirty="0"/>
              <a:t>personnel = l’effectif : </a:t>
            </a:r>
            <a:endParaRPr lang="fr-FR" dirty="0" smtClean="0"/>
          </a:p>
          <a:p>
            <a:pPr lvl="1"/>
            <a:r>
              <a:rPr lang="fr-FR" dirty="0" smtClean="0"/>
              <a:t>Importance</a:t>
            </a:r>
            <a:endParaRPr lang="fr-FR" dirty="0"/>
          </a:p>
          <a:p>
            <a:pPr lvl="1"/>
            <a:r>
              <a:rPr lang="fr-FR" dirty="0" smtClean="0"/>
              <a:t>Schéma </a:t>
            </a:r>
            <a:r>
              <a:rPr lang="fr-FR" dirty="0"/>
              <a:t>des effectifs (</a:t>
            </a:r>
            <a:r>
              <a:rPr lang="fr-FR" dirty="0" smtClean="0"/>
              <a:t>diapo suivante) </a:t>
            </a:r>
          </a:p>
          <a:p>
            <a:pPr marL="457200" lvl="1" indent="0">
              <a:buNone/>
            </a:pPr>
            <a:endParaRPr lang="fr-FR" dirty="0"/>
          </a:p>
          <a:p>
            <a:pPr marL="0" indent="0">
              <a:buNone/>
            </a:pPr>
            <a:r>
              <a:rPr lang="fr-FR" dirty="0" smtClean="0"/>
              <a:t>Leurs </a:t>
            </a:r>
            <a:r>
              <a:rPr lang="fr-FR" dirty="0"/>
              <a:t>postes et leurs emplois (</a:t>
            </a:r>
            <a:r>
              <a:rPr lang="fr-FR" dirty="0" smtClean="0"/>
              <a:t>GPEC notamment</a:t>
            </a:r>
            <a:r>
              <a:rPr lang="fr-FR" dirty="0"/>
              <a:t>) </a:t>
            </a:r>
          </a:p>
          <a:p>
            <a:pPr marL="0" indent="0">
              <a:buNone/>
            </a:pPr>
            <a:endParaRPr lang="fr-FR" dirty="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87</a:t>
            </a:fld>
            <a:endParaRPr lang="fr-FR"/>
          </a:p>
        </p:txBody>
      </p:sp>
    </p:spTree>
    <p:extLst>
      <p:ext uri="{BB962C8B-B14F-4D97-AF65-F5344CB8AC3E}">
        <p14:creationId xmlns:p14="http://schemas.microsoft.com/office/powerpoint/2010/main" val="1876133172"/>
      </p:ext>
    </p:extLst>
  </p:cSld>
  <p:clrMapOvr>
    <a:masterClrMapping/>
  </p:clrMapOvr>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31762"/>
            <a:ext cx="8229600" cy="1143000"/>
          </a:xfrm>
        </p:spPr>
        <p:txBody>
          <a:bodyPr/>
          <a:lstStyle/>
          <a:p>
            <a:r>
              <a:rPr lang="fr-FR" dirty="0" smtClean="0"/>
              <a:t>Schéma des effectifs</a:t>
            </a:r>
            <a:endParaRPr lang="fr-FR" dirty="0"/>
          </a:p>
        </p:txBody>
      </p:sp>
      <p:sp>
        <p:nvSpPr>
          <p:cNvPr id="9" name="Cadre 8"/>
          <p:cNvSpPr/>
          <p:nvPr/>
        </p:nvSpPr>
        <p:spPr>
          <a:xfrm>
            <a:off x="266700" y="1204119"/>
            <a:ext cx="8661400" cy="5033962"/>
          </a:xfrm>
          <a:prstGeom prst="frame">
            <a:avLst>
              <a:gd name="adj1" fmla="val 1652"/>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0" name="Cadre 9"/>
          <p:cNvSpPr/>
          <p:nvPr/>
        </p:nvSpPr>
        <p:spPr>
          <a:xfrm>
            <a:off x="1104900" y="1917699"/>
            <a:ext cx="6934200" cy="3771901"/>
          </a:xfrm>
          <a:prstGeom prst="frame">
            <a:avLst>
              <a:gd name="adj1" fmla="val 2409"/>
            </a:avLst>
          </a:prstGeom>
          <a:solidFill>
            <a:srgbClr val="008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1" name="Cadre 10"/>
          <p:cNvSpPr/>
          <p:nvPr/>
        </p:nvSpPr>
        <p:spPr>
          <a:xfrm>
            <a:off x="1873250" y="2412999"/>
            <a:ext cx="5365750" cy="2921001"/>
          </a:xfrm>
          <a:prstGeom prst="frame">
            <a:avLst>
              <a:gd name="adj1" fmla="val 2409"/>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2" name="Cadre 11"/>
          <p:cNvSpPr/>
          <p:nvPr/>
        </p:nvSpPr>
        <p:spPr>
          <a:xfrm>
            <a:off x="2736850" y="2933699"/>
            <a:ext cx="3702050" cy="1993901"/>
          </a:xfrm>
          <a:prstGeom prst="frame">
            <a:avLst>
              <a:gd name="adj1" fmla="val 2409"/>
            </a:avLst>
          </a:prstGeom>
          <a:solidFill>
            <a:srgbClr val="00009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3" name="ZoneTexte 12"/>
          <p:cNvSpPr txBox="1"/>
          <p:nvPr/>
        </p:nvSpPr>
        <p:spPr>
          <a:xfrm>
            <a:off x="6794837" y="797759"/>
            <a:ext cx="2044149" cy="369332"/>
          </a:xfrm>
          <a:prstGeom prst="rect">
            <a:avLst/>
          </a:prstGeom>
          <a:noFill/>
        </p:spPr>
        <p:txBody>
          <a:bodyPr wrap="none" rtlCol="0">
            <a:spAutoFit/>
          </a:bodyPr>
          <a:lstStyle/>
          <a:p>
            <a:r>
              <a:rPr lang="fr-FR" b="1" dirty="0" smtClean="0"/>
              <a:t>Effectifs théoriques</a:t>
            </a:r>
            <a:endParaRPr lang="fr-FR" b="1" dirty="0"/>
          </a:p>
        </p:txBody>
      </p:sp>
      <p:sp>
        <p:nvSpPr>
          <p:cNvPr id="14" name="ZoneTexte 13"/>
          <p:cNvSpPr txBox="1"/>
          <p:nvPr/>
        </p:nvSpPr>
        <p:spPr>
          <a:xfrm>
            <a:off x="5283537" y="1449944"/>
            <a:ext cx="1649235" cy="369332"/>
          </a:xfrm>
          <a:prstGeom prst="rect">
            <a:avLst/>
          </a:prstGeom>
          <a:noFill/>
        </p:spPr>
        <p:txBody>
          <a:bodyPr wrap="none" rtlCol="0">
            <a:spAutoFit/>
          </a:bodyPr>
          <a:lstStyle/>
          <a:p>
            <a:r>
              <a:rPr lang="fr-FR" dirty="0" smtClean="0"/>
              <a:t>Effectifs inscrits</a:t>
            </a:r>
            <a:endParaRPr lang="fr-FR" dirty="0"/>
          </a:p>
        </p:txBody>
      </p:sp>
      <p:sp>
        <p:nvSpPr>
          <p:cNvPr id="15" name="ZoneTexte 14"/>
          <p:cNvSpPr txBox="1"/>
          <p:nvPr/>
        </p:nvSpPr>
        <p:spPr>
          <a:xfrm>
            <a:off x="6477337" y="1232972"/>
            <a:ext cx="2031325" cy="369332"/>
          </a:xfrm>
          <a:prstGeom prst="rect">
            <a:avLst/>
          </a:prstGeom>
          <a:noFill/>
        </p:spPr>
        <p:txBody>
          <a:bodyPr wrap="none" rtlCol="0">
            <a:spAutoFit/>
          </a:bodyPr>
          <a:lstStyle/>
          <a:p>
            <a:r>
              <a:rPr lang="fr-FR" dirty="0" smtClean="0"/>
              <a:t>Contrats suspendus</a:t>
            </a:r>
            <a:endParaRPr lang="fr-FR" dirty="0"/>
          </a:p>
        </p:txBody>
      </p:sp>
      <p:sp>
        <p:nvSpPr>
          <p:cNvPr id="16" name="ZoneTexte 15"/>
          <p:cNvSpPr txBox="1"/>
          <p:nvPr/>
        </p:nvSpPr>
        <p:spPr>
          <a:xfrm>
            <a:off x="5537875" y="1933576"/>
            <a:ext cx="2428870" cy="369332"/>
          </a:xfrm>
          <a:prstGeom prst="rect">
            <a:avLst/>
          </a:prstGeom>
          <a:noFill/>
        </p:spPr>
        <p:txBody>
          <a:bodyPr wrap="none" rtlCol="0">
            <a:spAutoFit/>
          </a:bodyPr>
          <a:lstStyle/>
          <a:p>
            <a:r>
              <a:rPr lang="fr-FR" dirty="0" smtClean="0"/>
              <a:t>Absents non rémunérés</a:t>
            </a:r>
            <a:endParaRPr lang="fr-FR" dirty="0"/>
          </a:p>
        </p:txBody>
      </p:sp>
      <p:sp>
        <p:nvSpPr>
          <p:cNvPr id="17" name="ZoneTexte 16"/>
          <p:cNvSpPr txBox="1"/>
          <p:nvPr/>
        </p:nvSpPr>
        <p:spPr>
          <a:xfrm>
            <a:off x="4012784" y="1954767"/>
            <a:ext cx="1531188" cy="369332"/>
          </a:xfrm>
          <a:prstGeom prst="rect">
            <a:avLst/>
          </a:prstGeom>
          <a:noFill/>
        </p:spPr>
        <p:txBody>
          <a:bodyPr wrap="none" rtlCol="0">
            <a:spAutoFit/>
          </a:bodyPr>
          <a:lstStyle/>
          <a:p>
            <a:r>
              <a:rPr lang="fr-FR" dirty="0" smtClean="0"/>
              <a:t>Effectifs payés</a:t>
            </a:r>
            <a:endParaRPr lang="fr-FR" dirty="0"/>
          </a:p>
        </p:txBody>
      </p:sp>
      <p:sp>
        <p:nvSpPr>
          <p:cNvPr id="18" name="ZoneTexte 17"/>
          <p:cNvSpPr txBox="1"/>
          <p:nvPr/>
        </p:nvSpPr>
        <p:spPr>
          <a:xfrm>
            <a:off x="4686975" y="2403476"/>
            <a:ext cx="2008445" cy="369332"/>
          </a:xfrm>
          <a:prstGeom prst="rect">
            <a:avLst/>
          </a:prstGeom>
          <a:noFill/>
        </p:spPr>
        <p:txBody>
          <a:bodyPr wrap="none" rtlCol="0">
            <a:spAutoFit/>
          </a:bodyPr>
          <a:lstStyle/>
          <a:p>
            <a:r>
              <a:rPr lang="fr-FR" dirty="0" smtClean="0"/>
              <a:t>Absents rémunérés</a:t>
            </a:r>
            <a:endParaRPr lang="fr-FR" dirty="0"/>
          </a:p>
        </p:txBody>
      </p:sp>
      <p:sp>
        <p:nvSpPr>
          <p:cNvPr id="19" name="ZoneTexte 18"/>
          <p:cNvSpPr txBox="1"/>
          <p:nvPr/>
        </p:nvSpPr>
        <p:spPr>
          <a:xfrm>
            <a:off x="2549530" y="2404508"/>
            <a:ext cx="1800493" cy="369332"/>
          </a:xfrm>
          <a:prstGeom prst="rect">
            <a:avLst/>
          </a:prstGeom>
          <a:noFill/>
        </p:spPr>
        <p:txBody>
          <a:bodyPr wrap="none" rtlCol="0">
            <a:spAutoFit/>
          </a:bodyPr>
          <a:lstStyle/>
          <a:p>
            <a:r>
              <a:rPr lang="fr-FR" dirty="0" smtClean="0"/>
              <a:t>Effectifs présents</a:t>
            </a:r>
            <a:endParaRPr lang="fr-FR" dirty="0"/>
          </a:p>
        </p:txBody>
      </p:sp>
      <p:sp>
        <p:nvSpPr>
          <p:cNvPr id="20" name="ZoneTexte 19"/>
          <p:cNvSpPr txBox="1"/>
          <p:nvPr/>
        </p:nvSpPr>
        <p:spPr>
          <a:xfrm>
            <a:off x="3135588" y="3711576"/>
            <a:ext cx="1859215" cy="369332"/>
          </a:xfrm>
          <a:prstGeom prst="rect">
            <a:avLst/>
          </a:prstGeom>
          <a:noFill/>
        </p:spPr>
        <p:txBody>
          <a:bodyPr wrap="none" rtlCol="0">
            <a:spAutoFit/>
          </a:bodyPr>
          <a:lstStyle/>
          <a:p>
            <a:r>
              <a:rPr lang="fr-FR" dirty="0"/>
              <a:t>E</a:t>
            </a:r>
            <a:r>
              <a:rPr lang="fr-FR" dirty="0" smtClean="0"/>
              <a:t>ffectifs au travail</a:t>
            </a:r>
            <a:endParaRPr lang="fr-FR" dirty="0"/>
          </a:p>
        </p:txBody>
      </p:sp>
      <p:sp>
        <p:nvSpPr>
          <p:cNvPr id="21" name="ZoneTexte 20"/>
          <p:cNvSpPr txBox="1"/>
          <p:nvPr/>
        </p:nvSpPr>
        <p:spPr>
          <a:xfrm>
            <a:off x="2899949" y="3129520"/>
            <a:ext cx="2342408" cy="646331"/>
          </a:xfrm>
          <a:prstGeom prst="rect">
            <a:avLst/>
          </a:prstGeom>
          <a:noFill/>
        </p:spPr>
        <p:txBody>
          <a:bodyPr wrap="none" rtlCol="0">
            <a:spAutoFit/>
          </a:bodyPr>
          <a:lstStyle/>
          <a:p>
            <a:r>
              <a:rPr lang="fr-FR" dirty="0" smtClean="0"/>
              <a:t>Formation, Délégation, </a:t>
            </a:r>
          </a:p>
          <a:p>
            <a:r>
              <a:rPr lang="fr-FR" dirty="0" smtClean="0"/>
              <a:t>Infirmerie</a:t>
            </a:r>
            <a:endParaRPr lang="fr-FR" dirty="0"/>
          </a:p>
        </p:txBody>
      </p:sp>
      <p:sp>
        <p:nvSpPr>
          <p:cNvPr id="22" name="Flèche vers la droite 21"/>
          <p:cNvSpPr/>
          <p:nvPr/>
        </p:nvSpPr>
        <p:spPr>
          <a:xfrm rot="19336629">
            <a:off x="1504500" y="3643800"/>
            <a:ext cx="8421170" cy="172862"/>
          </a:xfrm>
          <a:prstGeom prst="rightArrow">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 name="Espace réservé de la date 2"/>
          <p:cNvSpPr>
            <a:spLocks noGrp="1"/>
          </p:cNvSpPr>
          <p:nvPr>
            <p:ph type="dt" sz="half" idx="10"/>
          </p:nvPr>
        </p:nvSpPr>
        <p:spPr/>
        <p:txBody>
          <a:bodyPr/>
          <a:lstStyle/>
          <a:p>
            <a:r>
              <a:rPr lang="fr-FR" smtClean="0"/>
              <a:t>Cours GRH G.ZARA</a:t>
            </a:r>
            <a:endParaRPr lang="fr-FR"/>
          </a:p>
        </p:txBody>
      </p:sp>
      <p:sp>
        <p:nvSpPr>
          <p:cNvPr id="6" name="Espace réservé du numéro de diapositive 5"/>
          <p:cNvSpPr>
            <a:spLocks noGrp="1"/>
          </p:cNvSpPr>
          <p:nvPr>
            <p:ph type="sldNum" sz="quarter" idx="12"/>
          </p:nvPr>
        </p:nvSpPr>
        <p:spPr/>
        <p:txBody>
          <a:bodyPr/>
          <a:lstStyle/>
          <a:p>
            <a:fld id="{A9B5C367-AAF5-9E49-B4C6-566D0F57C5A6}" type="slidenum">
              <a:rPr lang="fr-FR" smtClean="0"/>
              <a:t>88</a:t>
            </a:fld>
            <a:endParaRPr lang="fr-FR"/>
          </a:p>
        </p:txBody>
      </p:sp>
    </p:spTree>
    <p:extLst>
      <p:ext uri="{BB962C8B-B14F-4D97-AF65-F5344CB8AC3E}">
        <p14:creationId xmlns:p14="http://schemas.microsoft.com/office/powerpoint/2010/main" val="670425429"/>
      </p:ext>
    </p:extLst>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Questions de cours</a:t>
            </a:r>
            <a:endParaRPr lang="fr-FR" dirty="0"/>
          </a:p>
        </p:txBody>
      </p:sp>
      <p:sp>
        <p:nvSpPr>
          <p:cNvPr id="3" name="Espace réservé du contenu 2"/>
          <p:cNvSpPr>
            <a:spLocks noGrp="1"/>
          </p:cNvSpPr>
          <p:nvPr>
            <p:ph idx="1"/>
          </p:nvPr>
        </p:nvSpPr>
        <p:spPr>
          <a:xfrm>
            <a:off x="457200" y="1480073"/>
            <a:ext cx="8229600" cy="4525963"/>
          </a:xfrm>
        </p:spPr>
        <p:txBody>
          <a:bodyPr>
            <a:normAutofit fontScale="70000" lnSpcReduction="20000"/>
          </a:bodyPr>
          <a:lstStyle/>
          <a:p>
            <a:pPr marL="514350" indent="-514350">
              <a:buFont typeface="+mj-lt"/>
              <a:buAutoNum type="arabicPeriod"/>
            </a:pPr>
            <a:r>
              <a:rPr lang="fr-FR" dirty="0" smtClean="0"/>
              <a:t>Qu’est –ce que la GRH ?</a:t>
            </a:r>
          </a:p>
          <a:p>
            <a:pPr marL="514350" indent="-514350">
              <a:buFont typeface="+mj-lt"/>
              <a:buAutoNum type="arabicPeriod"/>
            </a:pPr>
            <a:r>
              <a:rPr lang="fr-FR" dirty="0" smtClean="0"/>
              <a:t>Quelles sont les activités rattachées à la GRH</a:t>
            </a:r>
          </a:p>
          <a:p>
            <a:pPr marL="514350" indent="-514350">
              <a:buFont typeface="+mj-lt"/>
              <a:buAutoNum type="arabicPeriod"/>
            </a:pPr>
            <a:r>
              <a:rPr lang="fr-FR" dirty="0" smtClean="0"/>
              <a:t> Quels sont les modèles de GRH</a:t>
            </a:r>
          </a:p>
          <a:p>
            <a:pPr marL="514350" indent="-514350">
              <a:buFont typeface="+mj-lt"/>
              <a:buAutoNum type="arabicPeriod"/>
            </a:pPr>
            <a:r>
              <a:rPr lang="fr-FR" dirty="0" smtClean="0"/>
              <a:t>Comment se positionne-t-elle la fonction R.H. en entreprise?</a:t>
            </a:r>
          </a:p>
          <a:p>
            <a:pPr marL="514350" indent="-514350">
              <a:buFont typeface="+mj-lt"/>
              <a:buAutoNum type="arabicPeriod"/>
            </a:pPr>
            <a:r>
              <a:rPr lang="fr-FR" dirty="0" smtClean="0"/>
              <a:t>Quels sont les d</a:t>
            </a:r>
            <a:r>
              <a:rPr lang="fr-FR" dirty="0"/>
              <a:t>é</a:t>
            </a:r>
            <a:r>
              <a:rPr lang="fr-FR" dirty="0" smtClean="0"/>
              <a:t>fis de la fonction Ressources humaines?</a:t>
            </a:r>
          </a:p>
          <a:p>
            <a:pPr marL="514350" indent="-514350">
              <a:buFont typeface="+mj-lt"/>
              <a:buAutoNum type="arabicPeriod"/>
            </a:pPr>
            <a:r>
              <a:rPr lang="fr-FR" dirty="0" smtClean="0"/>
              <a:t>Définissez le « plafond de verre »</a:t>
            </a:r>
          </a:p>
          <a:p>
            <a:pPr marL="514350" indent="-514350">
              <a:buFont typeface="+mj-lt"/>
              <a:buAutoNum type="arabicPeriod"/>
            </a:pPr>
            <a:r>
              <a:rPr lang="fr-FR" dirty="0" smtClean="0"/>
              <a:t>Que signifie le concept « Business &amp; People Partner? »</a:t>
            </a:r>
          </a:p>
          <a:p>
            <a:pPr marL="514350" indent="-514350">
              <a:buFont typeface="+mj-lt"/>
              <a:buAutoNum type="arabicPeriod"/>
            </a:pPr>
            <a:r>
              <a:rPr lang="fr-FR" dirty="0" smtClean="0"/>
              <a:t>Définissez la notion de compétence en RH et expliquez votre définition</a:t>
            </a:r>
          </a:p>
          <a:p>
            <a:pPr marL="514350" indent="-514350">
              <a:buFont typeface="+mj-lt"/>
              <a:buAutoNum type="arabicPeriod"/>
            </a:pPr>
            <a:r>
              <a:rPr lang="fr-FR" dirty="0" smtClean="0"/>
              <a:t>Comment la R.H. peut influencer le management ?</a:t>
            </a:r>
          </a:p>
          <a:p>
            <a:pPr marL="514350" indent="-514350">
              <a:buFont typeface="+mj-lt"/>
              <a:buAutoNum type="arabicPeriod"/>
            </a:pPr>
            <a:r>
              <a:rPr lang="fr-FR" dirty="0" smtClean="0"/>
              <a:t>Définissez la culture d’entreprise et expliquez son impact sur les R.H.</a:t>
            </a:r>
          </a:p>
          <a:p>
            <a:pPr marL="0" indent="0">
              <a:buNone/>
            </a:pPr>
            <a:endParaRPr lang="fr-FR" dirty="0" smtClean="0"/>
          </a:p>
          <a:p>
            <a:pPr marL="914400" lvl="1" indent="-514350">
              <a:buFont typeface="+mj-lt"/>
              <a:buAutoNum type="alphaUcPeriod"/>
            </a:pPr>
            <a:endParaRPr lang="fr-FR" dirty="0" smtClean="0"/>
          </a:p>
        </p:txBody>
      </p:sp>
      <p:sp>
        <p:nvSpPr>
          <p:cNvPr id="6" name="Espace réservé de la date 5"/>
          <p:cNvSpPr>
            <a:spLocks noGrp="1"/>
          </p:cNvSpPr>
          <p:nvPr>
            <p:ph type="dt" sz="half" idx="10"/>
          </p:nvPr>
        </p:nvSpPr>
        <p:spPr/>
        <p:txBody>
          <a:bodyPr/>
          <a:lstStyle/>
          <a:p>
            <a:r>
              <a:rPr lang="fr-FR" smtClean="0"/>
              <a:t>Cours GRH G.ZARA</a:t>
            </a:r>
            <a:endParaRPr lang="fr-FR"/>
          </a:p>
        </p:txBody>
      </p:sp>
      <p:sp>
        <p:nvSpPr>
          <p:cNvPr id="7" name="Espace réservé du numéro de diapositive 6"/>
          <p:cNvSpPr>
            <a:spLocks noGrp="1"/>
          </p:cNvSpPr>
          <p:nvPr>
            <p:ph type="sldNum" sz="quarter" idx="12"/>
          </p:nvPr>
        </p:nvSpPr>
        <p:spPr/>
        <p:txBody>
          <a:bodyPr/>
          <a:lstStyle/>
          <a:p>
            <a:fld id="{A9B5C367-AAF5-9E49-B4C6-566D0F57C5A6}" type="slidenum">
              <a:rPr lang="fr-FR" smtClean="0"/>
              <a:t>89</a:t>
            </a:fld>
            <a:endParaRPr lang="fr-FR"/>
          </a:p>
        </p:txBody>
      </p:sp>
    </p:spTree>
    <p:extLst>
      <p:ext uri="{BB962C8B-B14F-4D97-AF65-F5344CB8AC3E}">
        <p14:creationId xmlns:p14="http://schemas.microsoft.com/office/powerpoint/2010/main" val="418856863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Mission de la GRH</a:t>
            </a:r>
          </a:p>
        </p:txBody>
      </p:sp>
      <p:sp>
        <p:nvSpPr>
          <p:cNvPr id="3" name="Espace réservé du contenu 2"/>
          <p:cNvSpPr>
            <a:spLocks noGrp="1"/>
          </p:cNvSpPr>
          <p:nvPr>
            <p:ph idx="1"/>
          </p:nvPr>
        </p:nvSpPr>
        <p:spPr/>
        <p:txBody>
          <a:bodyPr>
            <a:normAutofit fontScale="85000" lnSpcReduction="20000"/>
          </a:bodyPr>
          <a:lstStyle/>
          <a:p>
            <a:r>
              <a:rPr lang="fr-FR" dirty="0"/>
              <a:t>Les comportements </a:t>
            </a:r>
            <a:r>
              <a:rPr lang="fr-FR" dirty="0" smtClean="0"/>
              <a:t>relationnels qui </a:t>
            </a:r>
            <a:r>
              <a:rPr lang="fr-FR" dirty="0"/>
              <a:t>aideront les collaborateurs</a:t>
            </a:r>
          </a:p>
          <a:p>
            <a:r>
              <a:rPr lang="fr-FR" dirty="0" smtClean="0"/>
              <a:t>Écouter</a:t>
            </a:r>
            <a:r>
              <a:rPr lang="fr-FR" dirty="0"/>
              <a:t>, reformuler, susciter le feedback</a:t>
            </a:r>
          </a:p>
          <a:p>
            <a:r>
              <a:rPr lang="fr-FR" dirty="0" smtClean="0"/>
              <a:t>Poser </a:t>
            </a:r>
            <a:r>
              <a:rPr lang="fr-FR" dirty="0"/>
              <a:t>des questions sur les faits, les intentions</a:t>
            </a:r>
            <a:r>
              <a:rPr lang="fr-FR" dirty="0" smtClean="0"/>
              <a:t>, les </a:t>
            </a:r>
            <a:r>
              <a:rPr lang="fr-FR" dirty="0"/>
              <a:t>ressentis</a:t>
            </a:r>
          </a:p>
          <a:p>
            <a:r>
              <a:rPr lang="fr-FR" dirty="0" smtClean="0"/>
              <a:t>Chercher </a:t>
            </a:r>
            <a:r>
              <a:rPr lang="fr-FR" dirty="0"/>
              <a:t>à comprendre l’autre et lui dire ce </a:t>
            </a:r>
            <a:r>
              <a:rPr lang="fr-FR" dirty="0" smtClean="0"/>
              <a:t>que l’on </a:t>
            </a:r>
            <a:r>
              <a:rPr lang="fr-FR" dirty="0"/>
              <a:t>a compris</a:t>
            </a:r>
          </a:p>
          <a:p>
            <a:r>
              <a:rPr lang="fr-FR" dirty="0" smtClean="0"/>
              <a:t>Encourager </a:t>
            </a:r>
            <a:r>
              <a:rPr lang="fr-FR" dirty="0"/>
              <a:t>l’expression, les essais</a:t>
            </a:r>
          </a:p>
          <a:p>
            <a:r>
              <a:rPr lang="fr-FR" dirty="0" smtClean="0"/>
              <a:t>Valoriser </a:t>
            </a:r>
            <a:r>
              <a:rPr lang="fr-FR" dirty="0"/>
              <a:t>les réussites, faire réfléchir sur </a:t>
            </a:r>
            <a:r>
              <a:rPr lang="fr-FR" dirty="0" smtClean="0"/>
              <a:t>les erreurs </a:t>
            </a:r>
            <a:r>
              <a:rPr lang="fr-FR" dirty="0"/>
              <a:t>ou les échecs</a:t>
            </a:r>
          </a:p>
          <a:p>
            <a:r>
              <a:rPr lang="fr-FR" dirty="0" smtClean="0"/>
              <a:t>S’affirmer </a:t>
            </a:r>
            <a:r>
              <a:rPr lang="fr-FR" dirty="0"/>
              <a:t>tout en permettant à l’autre d’exister</a:t>
            </a:r>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9</a:t>
            </a:fld>
            <a:endParaRPr lang="fr-FR"/>
          </a:p>
        </p:txBody>
      </p:sp>
    </p:spTree>
    <p:extLst>
      <p:ext uri="{BB962C8B-B14F-4D97-AF65-F5344CB8AC3E}">
        <p14:creationId xmlns:p14="http://schemas.microsoft.com/office/powerpoint/2010/main" val="2407003540"/>
      </p:ext>
    </p:extLst>
  </p:cSld>
  <p:clrMapOvr>
    <a:masterClrMapping/>
  </p:clrMapOvr>
  <p:timing>
    <p:tnLst>
      <p:par>
        <p:cTn xmlns:p14="http://schemas.microsoft.com/office/powerpoint/2010/mai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Deux postures opposées</a:t>
            </a:r>
          </a:p>
        </p:txBody>
      </p:sp>
      <p:sp>
        <p:nvSpPr>
          <p:cNvPr id="3" name="Espace réservé du contenu 2"/>
          <p:cNvSpPr>
            <a:spLocks noGrp="1"/>
          </p:cNvSpPr>
          <p:nvPr>
            <p:ph idx="1"/>
          </p:nvPr>
        </p:nvSpPr>
        <p:spPr/>
        <p:txBody>
          <a:bodyPr/>
          <a:lstStyle/>
          <a:p>
            <a:r>
              <a:rPr lang="fr-FR" dirty="0"/>
              <a:t>exclusives l’une de l’autre:</a:t>
            </a:r>
          </a:p>
          <a:p>
            <a:r>
              <a:rPr lang="fr-FR" dirty="0"/>
              <a:t>- Style autocratique</a:t>
            </a:r>
          </a:p>
          <a:p>
            <a:r>
              <a:rPr lang="fr-FR" dirty="0"/>
              <a:t>- Style démocratique</a:t>
            </a:r>
          </a:p>
          <a:p>
            <a:pPr marL="0" indent="0">
              <a:buNone/>
            </a:pPr>
            <a:endParaRPr lang="fr-FR" dirty="0"/>
          </a:p>
        </p:txBody>
      </p:sp>
      <p:sp>
        <p:nvSpPr>
          <p:cNvPr id="4" name="Espace réservé de la date 3"/>
          <p:cNvSpPr>
            <a:spLocks noGrp="1"/>
          </p:cNvSpPr>
          <p:nvPr>
            <p:ph type="dt" sz="half" idx="10"/>
          </p:nvPr>
        </p:nvSpPr>
        <p:spPr/>
        <p:txBody>
          <a:bodyPr/>
          <a:lstStyle/>
          <a:p>
            <a:r>
              <a:rPr lang="fr-FR" smtClean="0"/>
              <a:t>Cours GRH G.ZARA</a:t>
            </a:r>
            <a:endParaRPr lang="fr-FR"/>
          </a:p>
        </p:txBody>
      </p:sp>
      <p:sp>
        <p:nvSpPr>
          <p:cNvPr id="5" name="Espace réservé du numéro de diapositive 4"/>
          <p:cNvSpPr>
            <a:spLocks noGrp="1"/>
          </p:cNvSpPr>
          <p:nvPr>
            <p:ph type="sldNum" sz="quarter" idx="12"/>
          </p:nvPr>
        </p:nvSpPr>
        <p:spPr/>
        <p:txBody>
          <a:bodyPr/>
          <a:lstStyle/>
          <a:p>
            <a:fld id="{A9B5C367-AAF5-9E49-B4C6-566D0F57C5A6}" type="slidenum">
              <a:rPr lang="fr-FR" smtClean="0"/>
              <a:t>90</a:t>
            </a:fld>
            <a:endParaRPr lang="fr-FR"/>
          </a:p>
        </p:txBody>
      </p:sp>
      <p:sp>
        <p:nvSpPr>
          <p:cNvPr id="7" name="Rectangle 6"/>
          <p:cNvSpPr/>
          <p:nvPr/>
        </p:nvSpPr>
        <p:spPr>
          <a:xfrm>
            <a:off x="1479176" y="4138705"/>
            <a:ext cx="5767295" cy="914400"/>
          </a:xfrm>
          <a:prstGeom prst="rect">
            <a:avLst/>
          </a:prstGeom>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cxnSp>
        <p:nvCxnSpPr>
          <p:cNvPr id="9" name="Connecteur droit 8"/>
          <p:cNvCxnSpPr/>
          <p:nvPr/>
        </p:nvCxnSpPr>
        <p:spPr>
          <a:xfrm flipV="1">
            <a:off x="1479176" y="4138705"/>
            <a:ext cx="5767295" cy="91440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0" name="ZoneTexte 9"/>
          <p:cNvSpPr txBox="1"/>
          <p:nvPr/>
        </p:nvSpPr>
        <p:spPr>
          <a:xfrm>
            <a:off x="166858" y="4318000"/>
            <a:ext cx="1172354" cy="369332"/>
          </a:xfrm>
          <a:prstGeom prst="rect">
            <a:avLst/>
          </a:prstGeom>
          <a:noFill/>
          <a:ln>
            <a:solidFill>
              <a:srgbClr val="000000"/>
            </a:solidFill>
          </a:ln>
        </p:spPr>
        <p:txBody>
          <a:bodyPr wrap="none" rtlCol="0">
            <a:spAutoFit/>
          </a:bodyPr>
          <a:lstStyle/>
          <a:p>
            <a:r>
              <a:rPr lang="fr-FR" dirty="0" smtClean="0"/>
              <a:t>Autocratie</a:t>
            </a:r>
            <a:endParaRPr lang="fr-FR" dirty="0"/>
          </a:p>
        </p:txBody>
      </p:sp>
      <p:sp>
        <p:nvSpPr>
          <p:cNvPr id="11" name="ZoneTexte 10"/>
          <p:cNvSpPr txBox="1"/>
          <p:nvPr/>
        </p:nvSpPr>
        <p:spPr>
          <a:xfrm>
            <a:off x="7405342" y="4683773"/>
            <a:ext cx="1281458" cy="369332"/>
          </a:xfrm>
          <a:prstGeom prst="rect">
            <a:avLst/>
          </a:prstGeom>
          <a:noFill/>
          <a:ln>
            <a:solidFill>
              <a:srgbClr val="000000"/>
            </a:solidFill>
          </a:ln>
        </p:spPr>
        <p:txBody>
          <a:bodyPr wrap="none" rtlCol="0">
            <a:spAutoFit/>
          </a:bodyPr>
          <a:lstStyle/>
          <a:p>
            <a:r>
              <a:rPr lang="fr-FR" dirty="0" smtClean="0"/>
              <a:t>Démocratie</a:t>
            </a:r>
            <a:endParaRPr lang="fr-FR" dirty="0"/>
          </a:p>
        </p:txBody>
      </p:sp>
      <p:sp>
        <p:nvSpPr>
          <p:cNvPr id="12" name="ZoneTexte 11"/>
          <p:cNvSpPr txBox="1"/>
          <p:nvPr/>
        </p:nvSpPr>
        <p:spPr>
          <a:xfrm>
            <a:off x="1538943" y="4284559"/>
            <a:ext cx="2210862" cy="369332"/>
          </a:xfrm>
          <a:prstGeom prst="rect">
            <a:avLst/>
          </a:prstGeom>
          <a:noFill/>
        </p:spPr>
        <p:txBody>
          <a:bodyPr wrap="none" rtlCol="0">
            <a:spAutoFit/>
          </a:bodyPr>
          <a:lstStyle/>
          <a:p>
            <a:r>
              <a:rPr lang="fr-FR" dirty="0"/>
              <a:t>Autorité du supérieur</a:t>
            </a:r>
          </a:p>
        </p:txBody>
      </p:sp>
      <p:sp>
        <p:nvSpPr>
          <p:cNvPr id="13" name="ZoneTexte 12"/>
          <p:cNvSpPr txBox="1"/>
          <p:nvPr/>
        </p:nvSpPr>
        <p:spPr>
          <a:xfrm>
            <a:off x="4087674" y="4653891"/>
            <a:ext cx="3138374" cy="369332"/>
          </a:xfrm>
          <a:prstGeom prst="rect">
            <a:avLst/>
          </a:prstGeom>
          <a:noFill/>
          <a:ln>
            <a:noFill/>
          </a:ln>
        </p:spPr>
        <p:txBody>
          <a:bodyPr wrap="none" rtlCol="0">
            <a:spAutoFit/>
          </a:bodyPr>
          <a:lstStyle/>
          <a:p>
            <a:r>
              <a:rPr lang="fr-FR" dirty="0"/>
              <a:t>Liberté d’action du subordonné</a:t>
            </a:r>
          </a:p>
        </p:txBody>
      </p:sp>
    </p:spTree>
    <p:extLst>
      <p:ext uri="{BB962C8B-B14F-4D97-AF65-F5344CB8AC3E}">
        <p14:creationId xmlns:p14="http://schemas.microsoft.com/office/powerpoint/2010/main" val="95821291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3607</TotalTime>
  <Words>5211</Words>
  <Application>Microsoft Macintosh PowerPoint</Application>
  <PresentationFormat>Présentation à l'écran (4:3)</PresentationFormat>
  <Paragraphs>1040</Paragraphs>
  <Slides>90</Slides>
  <Notes>36</Notes>
  <HiddenSlides>0</HiddenSlides>
  <MMClips>0</MMClips>
  <ScaleCrop>false</ScaleCrop>
  <HeadingPairs>
    <vt:vector size="4" baseType="variant">
      <vt:variant>
        <vt:lpstr>Thème</vt:lpstr>
      </vt:variant>
      <vt:variant>
        <vt:i4>1</vt:i4>
      </vt:variant>
      <vt:variant>
        <vt:lpstr>Titres des diapositives</vt:lpstr>
      </vt:variant>
      <vt:variant>
        <vt:i4>90</vt:i4>
      </vt:variant>
    </vt:vector>
  </HeadingPairs>
  <TitlesOfParts>
    <vt:vector size="91" baseType="lpstr">
      <vt:lpstr>Thème Office</vt:lpstr>
      <vt:lpstr>LA G.R.H. Gestion des Ressources Humaines </vt:lpstr>
      <vt:lpstr>Présentation PowerPoint</vt:lpstr>
      <vt:lpstr>Plan du cours</vt:lpstr>
      <vt:lpstr>1- Qu’est-ce la GRH?</vt:lpstr>
      <vt:lpstr>1- Qu’est-ce la GRH?</vt:lpstr>
      <vt:lpstr>1- Qu’est-ce la GRH?</vt:lpstr>
      <vt:lpstr>1. La place de la Gestion des Ressources Humaines</vt:lpstr>
      <vt:lpstr> La Mission de la GRH</vt:lpstr>
      <vt:lpstr>La Mission de la GRH</vt:lpstr>
      <vt:lpstr>L’EVOLUTION HISTORIQUE DE LA GRH</vt:lpstr>
      <vt:lpstr>EVOLUTION HISTORIQUE DE LA GRH</vt:lpstr>
      <vt:lpstr>Progression de la G.R.H.</vt:lpstr>
      <vt:lpstr>Les Modèles de GRH</vt:lpstr>
      <vt:lpstr>Les Modèles de GRH</vt:lpstr>
      <vt:lpstr>TAYLOR : ORGANISATION SCIENTIFIQUE DU TRAVAIL</vt:lpstr>
      <vt:lpstr>TAYLORISME ATTITUDES DES GESTIONNAIRES</vt:lpstr>
      <vt:lpstr>Les Modèles de GRH</vt:lpstr>
      <vt:lpstr>ELTON MAYO</vt:lpstr>
      <vt:lpstr> Les Modèles de GRH</vt:lpstr>
      <vt:lpstr>ORIENTATION JURIDIQUE</vt:lpstr>
      <vt:lpstr>LA THEORIE X (Mc Gregor)</vt:lpstr>
      <vt:lpstr>LA THEORIE Y (Mc Gregor)</vt:lpstr>
      <vt:lpstr>Les Modèles de GRH</vt:lpstr>
      <vt:lpstr>L’APPROCHE SYSTEMIQUE</vt:lpstr>
      <vt:lpstr>L’APPLICATION DE LA NOTION DE SYSTEME A LA G.R.H.</vt:lpstr>
      <vt:lpstr>L’approche systémique: l’entreprise en tant que système</vt:lpstr>
      <vt:lpstr>L’approche systémique: l’entreprise en tant que système</vt:lpstr>
      <vt:lpstr>UN SYSTEME</vt:lpstr>
      <vt:lpstr>L’approche systémique: l’entreprise en tant que système</vt:lpstr>
      <vt:lpstr>Présentation PowerPoint</vt:lpstr>
      <vt:lpstr>Présentation PowerPoint</vt:lpstr>
      <vt:lpstr>L’ORIENTATION STRATEGIQUE DE LA GRH</vt:lpstr>
      <vt:lpstr>LA FONCTION RH : Mission et outils</vt:lpstr>
      <vt:lpstr>La fonction des Ressources Humaines en entreprise</vt:lpstr>
      <vt:lpstr>Administration et gestion des ressources </vt:lpstr>
      <vt:lpstr>Administration et gestion des ressources </vt:lpstr>
      <vt:lpstr>Administration et gestion des ressources </vt:lpstr>
      <vt:lpstr>Les Activités rattachés à la GRH</vt:lpstr>
      <vt:lpstr>Les Activités rattachés à la GRH</vt:lpstr>
      <vt:lpstr>Les Activités rattachées à la GRH</vt:lpstr>
      <vt:lpstr>Gestion du personnel et GRH</vt:lpstr>
      <vt:lpstr>LES ACIVITES DE LA GRH</vt:lpstr>
      <vt:lpstr>Business &amp; People Partner</vt:lpstr>
      <vt:lpstr>Business &amp; People Partner</vt:lpstr>
      <vt:lpstr>Leader du changement</vt:lpstr>
      <vt:lpstr>Partner Stratégique</vt:lpstr>
      <vt:lpstr>Synthèse des missions de la fonction RH</vt:lpstr>
      <vt:lpstr>LES ÉVOLUTIONS DE LA FONCTION RH DANS LE TEMPS</vt:lpstr>
      <vt:lpstr>LES ÉVOLUTIONS DE LA FONCTION RH DANS LE TEMPS</vt:lpstr>
      <vt:lpstr>ORGANISATION DE LA GESTION DES R.H. PAR TYPE D’ENTREPRISE</vt:lpstr>
      <vt:lpstr>SYNTHÈSE DES 8 CARACTERISTIQUES DE LA FONCTION R.H.</vt:lpstr>
      <vt:lpstr>Présentation PowerPoint</vt:lpstr>
      <vt:lpstr>LES OUTILS DE LA GRH </vt:lpstr>
      <vt:lpstr>La Gestion des RH : </vt:lpstr>
      <vt:lpstr>La gestion prévisionnelle des RH :  une démarche en 6 étapes</vt:lpstr>
      <vt:lpstr>La gestion prévisionnelle des RH :  une démarche en 6 étapes</vt:lpstr>
      <vt:lpstr>Les préalables d’une démarche de GPEEC</vt:lpstr>
      <vt:lpstr>1. Les préalables d’une démarche de GPEC : Finalités et objectifs </vt:lpstr>
      <vt:lpstr>2. Les préalables d’une démarche de GPEEC : Horizon de prévision </vt:lpstr>
      <vt:lpstr>Les différents niveaux de situations professionnelles (Illustration)</vt:lpstr>
      <vt:lpstr>3. Les préalables d’une démarche de GPEC : Repérer les jeux d’acteurs </vt:lpstr>
      <vt:lpstr>Les étapes de mise en place</vt:lpstr>
      <vt:lpstr>Etape 1: Réaliser l'inventaire par emploi-type des ressources humaines en quantité et qualité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La projection dite “en base zéro”</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La politique de l’emploi liée à la GRH</vt:lpstr>
      <vt:lpstr>La politique de l’emploi liée à la GRH</vt:lpstr>
      <vt:lpstr>L’emploi au niveau de l’entreprise</vt:lpstr>
      <vt:lpstr>Schéma des effectifs</vt:lpstr>
      <vt:lpstr>Questions de cours</vt:lpstr>
      <vt:lpstr>Deux postures opposées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G.R.H. </dc:title>
  <dc:creator>Giuseppe Zara</dc:creator>
  <cp:lastModifiedBy>Giuseppe Zara</cp:lastModifiedBy>
  <cp:revision>104</cp:revision>
  <dcterms:created xsi:type="dcterms:W3CDTF">2014-09-18T07:00:46Z</dcterms:created>
  <dcterms:modified xsi:type="dcterms:W3CDTF">2019-07-23T14:51:46Z</dcterms:modified>
</cp:coreProperties>
</file>